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CF73-BF3C-488B-ADFE-1003C7AE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F2BE-BFB0-40C5-B054-0E1179CD4EEF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EA93-2183-4592-B936-F7B25DB54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57250"/>
          </a:xfrm>
        </p:spPr>
        <p:txBody>
          <a:bodyPr/>
          <a:lstStyle/>
          <a:p>
            <a:pPr eaLnBrk="1" hangingPunct="1"/>
            <a:r>
              <a:rPr lang="en-US" b="1" dirty="0" smtClean="0"/>
              <a:t>ATP AS AN ENERGY CARRIER</a:t>
            </a:r>
            <a:endParaRPr lang="en-US" dirty="0" smtClean="0"/>
          </a:p>
        </p:txBody>
      </p:sp>
      <p:sp>
        <p:nvSpPr>
          <p:cNvPr id="37891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63000" cy="4648200"/>
          </a:xfrm>
        </p:spPr>
        <p:txBody>
          <a:bodyPr/>
          <a:lstStyle/>
          <a:p>
            <a:pPr eaLnBrk="1" hangingPunct="1"/>
            <a:r>
              <a:rPr lang="en-US" smtClean="0"/>
              <a:t>Reactions or processes that have a large positive G, such as moving ions against a concentration gradient across a cell membrane, are made possible by coupling the endergonic movement of ions with a second spontaneous process with a large negative </a:t>
            </a:r>
            <a:r>
              <a:rPr lang="el-GR" smtClean="0"/>
              <a:t>Δ</a:t>
            </a:r>
            <a:r>
              <a:rPr lang="en-US" smtClean="0"/>
              <a:t>G, such as the hydrolysis of adenosine triphosphate (ATP).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36080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ubtitle 4"/>
          <p:cNvSpPr>
            <a:spLocks noGrp="1"/>
          </p:cNvSpPr>
          <p:nvPr>
            <p:ph type="subTitle" idx="4294967295"/>
          </p:nvPr>
        </p:nvSpPr>
        <p:spPr>
          <a:xfrm>
            <a:off x="0" y="533400"/>
            <a:ext cx="8610600" cy="6096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3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3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3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3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3400" smtClean="0"/>
          </a:p>
          <a:p>
            <a:pPr marL="0" indent="0" eaLnBrk="1" hangingPunct="1"/>
            <a:r>
              <a:rPr lang="en-US" sz="3400" smtClean="0"/>
              <a:t> Although both the reactions release the same amount of energy, they are not interchangeable as the enzymes that catalyze these reactions are specific for the reaction.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65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ubtitle 4"/>
          <p:cNvSpPr>
            <a:spLocks noGrp="1"/>
          </p:cNvSpPr>
          <p:nvPr>
            <p:ph type="subTitle" idx="4294967295"/>
          </p:nvPr>
        </p:nvSpPr>
        <p:spPr>
          <a:xfrm>
            <a:off x="0" y="609600"/>
            <a:ext cx="8610600" cy="6019800"/>
          </a:xfrm>
        </p:spPr>
        <p:txBody>
          <a:bodyPr/>
          <a:lstStyle/>
          <a:p>
            <a:pPr marL="0" indent="0" eaLnBrk="1" hangingPunct="1"/>
            <a:r>
              <a:rPr lang="en-US" sz="3000" smtClean="0"/>
              <a:t> In most of the enzymatic reactions the ATP binds to Mg</a:t>
            </a:r>
            <a:r>
              <a:rPr lang="en-US" sz="3000" baseline="30000" smtClean="0"/>
              <a:t>2+</a:t>
            </a:r>
            <a:r>
              <a:rPr lang="en-US" sz="3000" smtClean="0"/>
              <a:t>. Hence, most reactions involving ATP show Mg</a:t>
            </a:r>
            <a:r>
              <a:rPr lang="en-US" sz="3000" baseline="30000" smtClean="0"/>
              <a:t>2+ </a:t>
            </a:r>
            <a:r>
              <a:rPr lang="en-US" sz="3000" smtClean="0"/>
              <a:t>as the cofactor.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3000" smtClean="0"/>
              <a:t> The products of hydrolysis of ATP can be used for coupling other chemical reactions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3000" smtClean="0"/>
              <a:t>ADP or AMP produced can bind to enzymes and help in the regulation of these enzymes and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3000" smtClean="0"/>
              <a:t>ATP does not itself get hydrolyzed but can be hydrolyzed enzymatically.</a:t>
            </a:r>
          </a:p>
        </p:txBody>
      </p:sp>
    </p:spTree>
    <p:extLst>
      <p:ext uri="{BB962C8B-B14F-4D97-AF65-F5344CB8AC3E}">
        <p14:creationId xmlns:p14="http://schemas.microsoft.com/office/powerpoint/2010/main" val="20815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idx="4294967295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sz="5000" b="1" dirty="0" smtClean="0"/>
              <a:t>High energy compounds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4294967295"/>
          </p:nvPr>
        </p:nvSpPr>
        <p:spPr>
          <a:xfrm>
            <a:off x="152400" y="1447800"/>
            <a:ext cx="8610600" cy="5257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smtClean="0"/>
              <a:t>A compound that on hydrolysis undergoes a large decrease in free energy under standard conditions is called a </a:t>
            </a:r>
            <a:r>
              <a:rPr lang="en-US" sz="2700" b="1" smtClean="0"/>
              <a:t>high-energy compound.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High Energy compounds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52400" y="914400"/>
            <a:ext cx="87630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300" dirty="0" smtClean="0"/>
              <a:t>There are a number of compounds that not only contain phosphate but have a higher negative free energy of hydrolysis than ATP.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dirty="0" smtClean="0"/>
              <a:t>These compounds are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100" dirty="0" err="1" smtClean="0"/>
              <a:t>Phosphoenolpyruvate</a:t>
            </a:r>
            <a:r>
              <a:rPr lang="en-US" sz="2100" dirty="0" smtClean="0"/>
              <a:t> (PEP)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100" dirty="0" err="1" smtClean="0"/>
              <a:t>Phosphocreatine</a:t>
            </a:r>
            <a:r>
              <a:rPr lang="en-US" sz="2100" dirty="0" smtClean="0"/>
              <a:t> and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100" dirty="0" smtClean="0"/>
              <a:t>1,3-bisphosphoglycerate (BPG)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dirty="0" smtClean="0"/>
              <a:t>These are called </a:t>
            </a:r>
            <a:r>
              <a:rPr lang="en-US" sz="2300" b="1" dirty="0" smtClean="0"/>
              <a:t>high-energy compounds</a:t>
            </a:r>
            <a:r>
              <a:rPr lang="en-US" sz="23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5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dirty="0" smtClean="0"/>
              <a:t>Some compounds are called </a:t>
            </a:r>
            <a:r>
              <a:rPr lang="en-US" sz="2300" b="1" dirty="0" smtClean="0"/>
              <a:t>low energy phosphates</a:t>
            </a:r>
            <a:r>
              <a:rPr lang="en-US" sz="2300" dirty="0" smtClean="0"/>
              <a:t> such as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100" dirty="0" smtClean="0"/>
              <a:t>glucose 6-phosphate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100" dirty="0" smtClean="0"/>
              <a:t>glycerol 3-phosphate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100" dirty="0" smtClean="0"/>
              <a:t>AMP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1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dirty="0" smtClean="0"/>
              <a:t>ATP occupies a middle position on the scale</a:t>
            </a:r>
            <a:r>
              <a:rPr lang="en-US" sz="2700" b="1" dirty="0" smtClean="0">
                <a:solidFill>
                  <a:srgbClr val="898989"/>
                </a:solidFill>
              </a:rPr>
              <a:t> </a:t>
            </a:r>
            <a:endParaRPr lang="en-US" sz="27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Sources of ATP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three major sources of ATP production.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Oxidative Phosphorylation </a:t>
            </a:r>
            <a:r>
              <a:rPr lang="en-US" sz="2800" smtClean="0"/>
              <a:t>in ETC is main process of ATP production.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Glycolysis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Tricarboxylic acid cycle</a:t>
            </a:r>
            <a:r>
              <a:rPr lang="en-US" sz="28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Energy produced in II and III called substrate level phosphorylation.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835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ELECTRON TRANSPORT CHAIN</a:t>
            </a:r>
            <a:endParaRPr lang="en-US" sz="4000" dirty="0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4025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Energy-rich molecules, such as glucose, are metabolized by a series of oxidation reactions ultimately yielding CO</a:t>
            </a:r>
            <a:r>
              <a:rPr lang="en-US" sz="2800" baseline="-25000" smtClean="0"/>
              <a:t>2</a:t>
            </a:r>
            <a:r>
              <a:rPr lang="en-US" sz="2800" smtClean="0"/>
              <a:t> and water</a:t>
            </a:r>
          </a:p>
        </p:txBody>
      </p:sp>
      <p:pic>
        <p:nvPicPr>
          <p:cNvPr id="717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838200"/>
            <a:ext cx="4724400" cy="5867400"/>
          </a:xfr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Energy transfer by other nucleotide phosphates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Other nucleotides </a:t>
            </a:r>
            <a:r>
              <a:rPr lang="en-US" sz="2800" dirty="0" err="1" smtClean="0"/>
              <a:t>triphosphates</a:t>
            </a:r>
            <a:r>
              <a:rPr lang="en-US" sz="2800" dirty="0" smtClean="0"/>
              <a:t> participate in the transfer of high energy phosphates.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UTP GTP the CTP from their </a:t>
            </a:r>
            <a:r>
              <a:rPr lang="en-US" sz="2800" dirty="0" err="1" smtClean="0"/>
              <a:t>diphosphate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ATP+UDP nucleoside   	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	ADP+UTP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			     </a:t>
            </a:r>
            <a:r>
              <a:rPr lang="en-US" sz="2000" dirty="0" smtClean="0"/>
              <a:t>Di-PO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kinase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ATP+UMP nucleoside  	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	ADP+UDP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			     </a:t>
            </a:r>
            <a:r>
              <a:rPr lang="en-US" sz="2000" dirty="0" smtClean="0"/>
              <a:t>Mono 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kinase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ATP 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AMP  + </a:t>
            </a:r>
            <a:r>
              <a:rPr lang="en-US" sz="2800" dirty="0" err="1" smtClean="0"/>
              <a:t>ppi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47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                                      </a:t>
            </a:r>
            <a:r>
              <a:rPr lang="en-US" sz="2400" b="1" dirty="0" smtClean="0"/>
              <a:t>G</a:t>
            </a:r>
          </a:p>
          <a:p>
            <a:r>
              <a:rPr lang="en-US" sz="2000" b="1" dirty="0" smtClean="0"/>
              <a:t>                                                             </a:t>
            </a:r>
            <a:r>
              <a:rPr lang="en-US" sz="2000" b="1" dirty="0" err="1" smtClean="0"/>
              <a:t>Kj</a:t>
            </a:r>
            <a:r>
              <a:rPr lang="en-US" sz="2000" b="1" dirty="0" smtClean="0"/>
              <a:t>/mol                   kcal/mol</a:t>
            </a:r>
          </a:p>
          <a:p>
            <a:r>
              <a:rPr lang="en-US" sz="2000" b="1" dirty="0" err="1" smtClean="0"/>
              <a:t>Phosphoenolpyruvate</a:t>
            </a:r>
            <a:r>
              <a:rPr lang="en-US" sz="2000" b="1" dirty="0" smtClean="0"/>
              <a:t>                        −61.9                     −14.8</a:t>
            </a:r>
          </a:p>
          <a:p>
            <a:r>
              <a:rPr lang="en-US" sz="2000" b="1" dirty="0" err="1" smtClean="0"/>
              <a:t>Carbamoyl</a:t>
            </a:r>
            <a:r>
              <a:rPr lang="en-US" sz="2000" b="1" dirty="0" smtClean="0"/>
              <a:t> phosphate                        −51.4                     −12.3</a:t>
            </a:r>
          </a:p>
          <a:p>
            <a:r>
              <a:rPr lang="en-US" sz="2000" b="1" dirty="0" smtClean="0"/>
              <a:t>1,3-Bisphosphoglycerate                   −49.3                     −11.8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     (to 3-phosphoglycerate)</a:t>
            </a:r>
          </a:p>
          <a:p>
            <a:r>
              <a:rPr lang="en-US" sz="2000" b="1" dirty="0" err="1" smtClean="0"/>
              <a:t>Creatine</a:t>
            </a:r>
            <a:r>
              <a:rPr lang="en-US" sz="2000" b="1" dirty="0" smtClean="0"/>
              <a:t> phosphate                            −43.1                      −10.3</a:t>
            </a:r>
          </a:p>
          <a:p>
            <a:r>
              <a:rPr lang="en-US" sz="2000" b="1" dirty="0" smtClean="0"/>
              <a:t>ATP →ADP + Pi                                     −30.5                      −7.3</a:t>
            </a:r>
          </a:p>
          <a:p>
            <a:r>
              <a:rPr lang="en-US" sz="2000" b="1" dirty="0" smtClean="0"/>
              <a:t>ADP →AMP + Pi                                   −27.6                      −6.6</a:t>
            </a:r>
          </a:p>
          <a:p>
            <a:r>
              <a:rPr lang="en-US" sz="2000" b="1" dirty="0" smtClean="0"/>
              <a:t>Pyrophosphate                                    −27.6                       −6.6</a:t>
            </a:r>
          </a:p>
          <a:p>
            <a:r>
              <a:rPr lang="en-US" sz="2000" b="1" dirty="0" smtClean="0"/>
              <a:t>Glucose 1-phosphate                         −20.9                        −5.0</a:t>
            </a:r>
          </a:p>
          <a:p>
            <a:r>
              <a:rPr lang="en-US" sz="2000" b="1" dirty="0" smtClean="0"/>
              <a:t>Fructose 6-phosphate                        −15.9                        −3.8</a:t>
            </a:r>
          </a:p>
          <a:p>
            <a:r>
              <a:rPr lang="en-US" sz="2000" b="1" dirty="0" smtClean="0"/>
              <a:t>AMP                                                       −14.2                        −3.4</a:t>
            </a:r>
          </a:p>
          <a:p>
            <a:r>
              <a:rPr lang="en-US" sz="2000" b="1" dirty="0" smtClean="0"/>
              <a:t>Glucose 6-phosphate                         −13.8                        −3.3</a:t>
            </a:r>
          </a:p>
          <a:p>
            <a:r>
              <a:rPr lang="en-US" sz="2000" b="1" dirty="0" smtClean="0"/>
              <a:t>Glycerol 3-phosphate                         −9.2                          −2.2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1 calorie = 4.184 joules</a:t>
            </a:r>
          </a:p>
        </p:txBody>
      </p:sp>
      <p:sp>
        <p:nvSpPr>
          <p:cNvPr id="4" name="Flowchart: Extract 3"/>
          <p:cNvSpPr/>
          <p:nvPr/>
        </p:nvSpPr>
        <p:spPr>
          <a:xfrm>
            <a:off x="5181600" y="762000"/>
            <a:ext cx="304800" cy="3810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PHOSPHAGENS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Phosphagens are compounds that  act as storage form of energy e.g. creatine phosphate in skeletal muscle, heart, brain and the spermatozoa.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Phosphagens permit to maintain ATP level in muscle when ATP is rapidly being utilized as some of energy for muscle contraction.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skeletal and heart muscle creatine phosphate shuttle is responsible for transport of ATP from mitochondria to cytosol.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heart it provides immediate protection against  infarction.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13" b="6667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Mechanical model of energy coupling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264025" cy="4800600"/>
          </a:xfrm>
        </p:spPr>
        <p:txBody>
          <a:bodyPr/>
          <a:lstStyle/>
          <a:p>
            <a:pPr eaLnBrk="1" hangingPunct="1"/>
            <a:r>
              <a:rPr lang="en-US" sz="2800" smtClean="0"/>
              <a:t>A gear with an attached weight spontaneously turns in the direction that achieves the lowest energy state, in this case the weight seeks its lowest position. </a:t>
            </a:r>
          </a:p>
        </p:txBody>
      </p:sp>
      <p:pic>
        <p:nvPicPr>
          <p:cNvPr id="389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990600"/>
            <a:ext cx="44196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21058136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6038"/>
          </a:xfrm>
        </p:spPr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 descr="O:\Dr. Naim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835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ELECTRON TRANSPORT CHAIN</a:t>
            </a:r>
            <a:endParaRPr lang="en-US" sz="4000" dirty="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4025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Energy-rich molecules, such as glucose, are metabolized by a series of oxidation reactions ultimately yielding CO</a:t>
            </a:r>
            <a:r>
              <a:rPr lang="en-US" sz="2800" baseline="-25000" smtClean="0"/>
              <a:t>2</a:t>
            </a:r>
            <a:r>
              <a:rPr lang="en-US" sz="2800" smtClean="0"/>
              <a:t> and water</a:t>
            </a:r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914400"/>
            <a:ext cx="4800600" cy="5943600"/>
          </a:xfr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 idx="4294967295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r>
              <a:rPr lang="en-US" sz="4200" b="1" dirty="0" smtClean="0"/>
              <a:t>Substrate-level </a:t>
            </a:r>
            <a:r>
              <a:rPr lang="en-US" sz="4200" b="1" dirty="0" err="1" smtClean="0"/>
              <a:t>phosphorylation</a:t>
            </a:r>
            <a:endParaRPr lang="en-US" sz="4200" b="1" dirty="0" smtClean="0"/>
          </a:p>
        </p:txBody>
      </p:sp>
      <p:sp>
        <p:nvSpPr>
          <p:cNvPr id="15363" name="Subtitle 4"/>
          <p:cNvSpPr>
            <a:spLocks noGrp="1"/>
          </p:cNvSpPr>
          <p:nvPr>
            <p:ph type="subTitle" idx="4294967295"/>
          </p:nvPr>
        </p:nvSpPr>
        <p:spPr>
          <a:xfrm>
            <a:off x="228600" y="1524000"/>
            <a:ext cx="8610600" cy="51054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mtClean="0"/>
              <a:t> When a substrate undergoes oxidation in the presence of inorganic phosphate, redistribution of energy occurs within the molecule in such a way that a high-energy phosphate bond is formed.</a:t>
            </a:r>
          </a:p>
          <a:p>
            <a:pPr marL="0" indent="0">
              <a:lnSpc>
                <a:spcPct val="90000"/>
              </a:lnSpc>
            </a:pPr>
            <a:endParaRPr lang="en-US" sz="2000" smtClean="0"/>
          </a:p>
          <a:p>
            <a:pPr marL="0" indent="0">
              <a:lnSpc>
                <a:spcPct val="90000"/>
              </a:lnSpc>
            </a:pPr>
            <a:r>
              <a:rPr lang="en-US" smtClean="0"/>
              <a:t>The phosphorylation thus brought about is called substrate-level phosphorylation (SLP).</a:t>
            </a:r>
          </a:p>
          <a:p>
            <a:pPr marL="0" indent="0">
              <a:lnSpc>
                <a:spcPct val="90000"/>
              </a:lnSpc>
            </a:pPr>
            <a:endParaRPr lang="en-US" sz="2000" smtClean="0"/>
          </a:p>
          <a:p>
            <a:pPr marL="0" indent="0">
              <a:lnSpc>
                <a:spcPct val="90000"/>
              </a:lnSpc>
            </a:pPr>
            <a:r>
              <a:rPr lang="en-US" smtClean="0"/>
              <a:t>Thus, SLP occurs without the involvement of ETC and molecular oxygen.</a:t>
            </a:r>
            <a:endParaRPr lang="en-US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4"/>
          <p:cNvSpPr>
            <a:spLocks noGrp="1"/>
          </p:cNvSpPr>
          <p:nvPr>
            <p:ph type="subTitle" idx="4294967295"/>
          </p:nvPr>
        </p:nvSpPr>
        <p:spPr>
          <a:xfrm>
            <a:off x="228600" y="304800"/>
            <a:ext cx="8610600" cy="6324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Examples of SLP are as follows: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These reactions are part of </a:t>
            </a:r>
            <a:r>
              <a:rPr lang="en-US" dirty="0" err="1" smtClean="0"/>
              <a:t>glycolysis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en-US" sz="3400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4"/>
          <p:cNvSpPr>
            <a:spLocks noGrp="1"/>
          </p:cNvSpPr>
          <p:nvPr>
            <p:ph type="subTitle" idx="4294967295"/>
          </p:nvPr>
        </p:nvSpPr>
        <p:spPr>
          <a:xfrm>
            <a:off x="2895600" y="2897188"/>
            <a:ext cx="3352800" cy="13747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3400" smtClean="0">
              <a:solidFill>
                <a:srgbClr val="898989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0"/>
            <a:ext cx="4495800" cy="6629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reverse motion is energetically </a:t>
            </a:r>
            <a:r>
              <a:rPr lang="en-US" sz="2800" dirty="0" err="1" smtClean="0"/>
              <a:t>unfavored</a:t>
            </a:r>
            <a:r>
              <a:rPr lang="en-US" sz="2800" dirty="0" smtClean="0"/>
              <a:t> and does not occur spontaneously.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2800" dirty="0" smtClean="0"/>
              <a:t>The energetically favored movement of one gear can be used to turn a second gear in a direction that it would not move spontaneously.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3993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0"/>
            <a:ext cx="46482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7079789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Reactions are coupled through common intermediates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simplest example of energy coupling in biologic reactions occurs when the energy-requiring and the energy-yielding reactions share a </a:t>
            </a:r>
            <a:r>
              <a:rPr lang="en-US" b="1" dirty="0" smtClean="0"/>
              <a:t>common intermediate.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20044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Reactions are coupled through common intermediates</a:t>
            </a:r>
            <a:endParaRPr lang="en-US" sz="36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Two chemical reactions have a common intermediate when they occur sequentially so that the product of the first reaction is a substrate for the second. 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2400" dirty="0" smtClean="0"/>
              <a:t>For example, given the reactions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 is the common intermediate and can serve as a carrier of chemical energy between the two reactions.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3810000"/>
            <a:ext cx="2652713" cy="1046163"/>
          </a:xfrm>
          <a:noFill/>
        </p:spPr>
      </p:pic>
    </p:spTree>
    <p:extLst>
      <p:ext uri="{BB962C8B-B14F-4D97-AF65-F5344CB8AC3E}">
        <p14:creationId xmlns:p14="http://schemas.microsoft.com/office/powerpoint/2010/main" val="15511580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Very often, two or more biochemical reactions are coupled.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800" smtClean="0"/>
              <a:t>This allows an energetically favoured reaction to allow energetically less favoured reaction to occur.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800" smtClean="0"/>
              <a:t>For example: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800" smtClean="0"/>
              <a:t>The overall reaction is exergonic and a favoured reaction.</a:t>
            </a:r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4572000"/>
            <a:ext cx="5562600" cy="1295400"/>
          </a:xfrm>
          <a:noFill/>
        </p:spPr>
      </p:pic>
    </p:spTree>
    <p:extLst>
      <p:ext uri="{BB962C8B-B14F-4D97-AF65-F5344CB8AC3E}">
        <p14:creationId xmlns:p14="http://schemas.microsoft.com/office/powerpoint/2010/main" val="151263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 eaLnBrk="1" hangingPunct="1"/>
            <a:r>
              <a:rPr lang="en-US" smtClean="0"/>
              <a:t>Many coupled reactions use ATP to generate a common intermediate. 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mtClean="0"/>
              <a:t>These reactions may involve ATP cleavage – that  is, the transfer of a phosphate group from ATP to another molecule. 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mtClean="0"/>
              <a:t>Other reactions lead to ATP synthesis by transfer of phosphate from an energy-rich intermediate to ADP, forming ATP.</a:t>
            </a:r>
          </a:p>
        </p:txBody>
      </p:sp>
    </p:spTree>
    <p:extLst>
      <p:ext uri="{BB962C8B-B14F-4D97-AF65-F5344CB8AC3E}">
        <p14:creationId xmlns:p14="http://schemas.microsoft.com/office/powerpoint/2010/main" val="15069535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Energy carried by ATP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26402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smtClean="0"/>
              <a:t>ATP consists of a molecule of adenosine (adenine + ribose) to which three phosphate groups are attached. 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3000" smtClean="0"/>
              <a:t>It is the compound that stores most of the chemical energy</a:t>
            </a:r>
          </a:p>
        </p:txBody>
      </p:sp>
      <p:pic>
        <p:nvPicPr>
          <p:cNvPr id="450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75" y="1066800"/>
            <a:ext cx="4492625" cy="5486400"/>
          </a:xfrm>
          <a:noFill/>
        </p:spPr>
      </p:pic>
    </p:spTree>
    <p:extLst>
      <p:ext uri="{BB962C8B-B14F-4D97-AF65-F5344CB8AC3E}">
        <p14:creationId xmlns:p14="http://schemas.microsoft.com/office/powerpoint/2010/main" val="28513572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Energy released by ATP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one phosphate is removed, adenosine diphosphate (ADP) is produced.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two phosphates are removed, adenosine monophosphate (AMP) results. 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standard free energy of hydrolysis of ATP, </a:t>
            </a:r>
            <a:r>
              <a:rPr lang="el-GR" sz="2800" smtClean="0"/>
              <a:t>Δ</a:t>
            </a:r>
            <a:r>
              <a:rPr lang="en-US" sz="2800" smtClean="0"/>
              <a:t>G°, is approximately -7300 for each of the two terminal phosphate groups. 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Because of this large, negative </a:t>
            </a:r>
            <a:r>
              <a:rPr lang="el-GR" sz="2800" smtClean="0"/>
              <a:t>Δ</a:t>
            </a:r>
            <a:r>
              <a:rPr lang="en-US" sz="2800" smtClean="0"/>
              <a:t>G°, ATP is called a high-energy phosphate compound.</a:t>
            </a:r>
          </a:p>
        </p:txBody>
      </p:sp>
    </p:spTree>
    <p:extLst>
      <p:ext uri="{BB962C8B-B14F-4D97-AF65-F5344CB8AC3E}">
        <p14:creationId xmlns:p14="http://schemas.microsoft.com/office/powerpoint/2010/main" val="26946674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937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ATP AS AN ENERGY CARRIER</vt:lpstr>
      <vt:lpstr>Mechanical model of energy coupling</vt:lpstr>
      <vt:lpstr>PowerPoint Presentation</vt:lpstr>
      <vt:lpstr>Reactions are coupled through common intermediates</vt:lpstr>
      <vt:lpstr>Reactions are coupled through common intermediates</vt:lpstr>
      <vt:lpstr>Example</vt:lpstr>
      <vt:lpstr>PowerPoint Presentation</vt:lpstr>
      <vt:lpstr>Energy carried by ATP</vt:lpstr>
      <vt:lpstr>Energy released by ATP</vt:lpstr>
      <vt:lpstr>PowerPoint Presentation</vt:lpstr>
      <vt:lpstr>PowerPoint Presentation</vt:lpstr>
      <vt:lpstr>High energy compounds</vt:lpstr>
      <vt:lpstr>High Energy compounds</vt:lpstr>
      <vt:lpstr>Sources of ATP </vt:lpstr>
      <vt:lpstr>ELECTRON TRANSPORT CHAIN</vt:lpstr>
      <vt:lpstr>Energy transfer by other nucleotide phosphates</vt:lpstr>
      <vt:lpstr>.</vt:lpstr>
      <vt:lpstr>PHOSPHAGENS</vt:lpstr>
      <vt:lpstr>.</vt:lpstr>
      <vt:lpstr>PowerPoint Presentation</vt:lpstr>
      <vt:lpstr>ELECTRON TRANSPORT CHAIN</vt:lpstr>
      <vt:lpstr>Substrate-level phosphorylation</vt:lpstr>
      <vt:lpstr>PowerPoint Presentation</vt:lpstr>
      <vt:lpstr>PowerPoint Presentation</vt:lpstr>
    </vt:vector>
  </TitlesOfParts>
  <Company>SMDC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naim.ahmed</dc:creator>
  <cp:lastModifiedBy>Dr.Usman Shahnawaz</cp:lastModifiedBy>
  <cp:revision>13</cp:revision>
  <dcterms:created xsi:type="dcterms:W3CDTF">2012-05-03T05:35:00Z</dcterms:created>
  <dcterms:modified xsi:type="dcterms:W3CDTF">2020-05-05T16:15:36Z</dcterms:modified>
</cp:coreProperties>
</file>