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0B16DD-2DE2-436F-8A48-47BED6E9E453}"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386A7-F6D4-414F-A8BA-220228E6761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B16DD-2DE2-436F-8A48-47BED6E9E453}"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386A7-F6D4-414F-A8BA-220228E6761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B16DD-2DE2-436F-8A48-47BED6E9E453}"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386A7-F6D4-414F-A8BA-220228E6761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B16DD-2DE2-436F-8A48-47BED6E9E453}"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386A7-F6D4-414F-A8BA-220228E6761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0B16DD-2DE2-436F-8A48-47BED6E9E453}"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386A7-F6D4-414F-A8BA-220228E676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0B16DD-2DE2-436F-8A48-47BED6E9E453}"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386A7-F6D4-414F-A8BA-220228E6761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0B16DD-2DE2-436F-8A48-47BED6E9E453}" type="datetimeFigureOut">
              <a:rPr lang="en-US" smtClean="0"/>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386A7-F6D4-414F-A8BA-220228E6761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0B16DD-2DE2-436F-8A48-47BED6E9E453}" type="datetimeFigureOut">
              <a:rPr lang="en-US" smtClean="0"/>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386A7-F6D4-414F-A8BA-220228E6761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B16DD-2DE2-436F-8A48-47BED6E9E453}" type="datetimeFigureOut">
              <a:rPr lang="en-US" smtClean="0"/>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386A7-F6D4-414F-A8BA-220228E6761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B16DD-2DE2-436F-8A48-47BED6E9E453}"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386A7-F6D4-414F-A8BA-220228E6761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B16DD-2DE2-436F-8A48-47BED6E9E453}"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386A7-F6D4-414F-A8BA-220228E6761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B16DD-2DE2-436F-8A48-47BED6E9E453}" type="datetimeFigureOut">
              <a:rPr lang="en-US" smtClean="0"/>
              <a:t>4/19/2020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386A7-F6D4-414F-A8BA-220228E6761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VASCULAR DISTENSIBILITY </a:t>
            </a:r>
            <a:endParaRPr lang="en-US" dirty="0"/>
          </a:p>
        </p:txBody>
      </p:sp>
      <p:sp>
        <p:nvSpPr>
          <p:cNvPr id="3" name="Content Placeholder 2"/>
          <p:cNvSpPr>
            <a:spLocks noGrp="1"/>
          </p:cNvSpPr>
          <p:nvPr>
            <p:ph idx="1"/>
          </p:nvPr>
        </p:nvSpPr>
        <p:spPr/>
        <p:txBody>
          <a:bodyPr/>
          <a:lstStyle/>
          <a:p>
            <a:r>
              <a:rPr lang="en-US" dirty="0">
                <a:solidFill>
                  <a:schemeClr val="accent6">
                    <a:lumMod val="75000"/>
                  </a:schemeClr>
                </a:solidFill>
              </a:rPr>
              <a:t>The </a:t>
            </a:r>
            <a:r>
              <a:rPr lang="en-US" dirty="0" err="1">
                <a:solidFill>
                  <a:schemeClr val="accent6">
                    <a:lumMod val="75000"/>
                  </a:schemeClr>
                </a:solidFill>
              </a:rPr>
              <a:t>distensibility</a:t>
            </a:r>
            <a:r>
              <a:rPr lang="en-US" dirty="0">
                <a:solidFill>
                  <a:schemeClr val="accent6">
                    <a:lumMod val="75000"/>
                  </a:schemeClr>
                </a:solidFill>
              </a:rPr>
              <a:t> of arteries </a:t>
            </a:r>
            <a:r>
              <a:rPr lang="en-US" dirty="0"/>
              <a:t>allows them to accommo­date the </a:t>
            </a:r>
            <a:r>
              <a:rPr lang="en-US" dirty="0">
                <a:solidFill>
                  <a:schemeClr val="accent6">
                    <a:lumMod val="75000"/>
                  </a:schemeClr>
                </a:solidFill>
              </a:rPr>
              <a:t>pulsatile </a:t>
            </a:r>
            <a:r>
              <a:rPr lang="en-US" dirty="0"/>
              <a:t>output of the heart and average out pressure pulsations, which provides smooth, continu­ous flow of blood through the small blood vessels of the tissues. </a:t>
            </a:r>
          </a:p>
          <a:p>
            <a:endParaRPr lang="en-US" dirty="0"/>
          </a:p>
        </p:txBody>
      </p:sp>
    </p:spTree>
    <p:extLst>
      <p:ext uri="{BB962C8B-B14F-4D97-AF65-F5344CB8AC3E}">
        <p14:creationId xmlns="" xmlns:p14="http://schemas.microsoft.com/office/powerpoint/2010/main" val="2777107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VASCULAR DISTENSIBILITY </a:t>
            </a:r>
            <a:endParaRPr lang="en-US" dirty="0"/>
          </a:p>
        </p:txBody>
      </p:sp>
      <p:sp>
        <p:nvSpPr>
          <p:cNvPr id="3" name="Content Placeholder 2"/>
          <p:cNvSpPr>
            <a:spLocks noGrp="1"/>
          </p:cNvSpPr>
          <p:nvPr>
            <p:ph idx="1"/>
          </p:nvPr>
        </p:nvSpPr>
        <p:spPr/>
        <p:txBody>
          <a:bodyPr/>
          <a:lstStyle/>
          <a:p>
            <a:pPr algn="just"/>
            <a:r>
              <a:rPr lang="en-US" sz="4000" dirty="0">
                <a:solidFill>
                  <a:schemeClr val="accent6">
                    <a:lumMod val="75000"/>
                  </a:schemeClr>
                </a:solidFill>
              </a:rPr>
              <a:t>Vessels Exposed </a:t>
            </a:r>
            <a:r>
              <a:rPr lang="en-US" sz="4000" dirty="0"/>
              <a:t>to Increased Volume Initially Exhibit a Large Increase in Pressure, but Delayed Stretch of the Vessel Wall Allows the Pressure to </a:t>
            </a:r>
            <a:r>
              <a:rPr lang="en-US" sz="4000" dirty="0" smtClean="0"/>
              <a:t>Return </a:t>
            </a:r>
            <a:r>
              <a:rPr lang="en-US" sz="4000" dirty="0">
                <a:solidFill>
                  <a:schemeClr val="accent6">
                    <a:lumMod val="75000"/>
                  </a:schemeClr>
                </a:solidFill>
              </a:rPr>
              <a:t>Toward Normal</a:t>
            </a:r>
            <a:r>
              <a:rPr lang="en-US" sz="4000" dirty="0" smtClean="0"/>
              <a:t>. </a:t>
            </a:r>
            <a:endParaRPr lang="en-US" sz="4000" dirty="0"/>
          </a:p>
          <a:p>
            <a:pPr algn="just"/>
            <a:endParaRPr lang="en-US" dirty="0"/>
          </a:p>
          <a:p>
            <a:endParaRPr lang="en-US" dirty="0"/>
          </a:p>
        </p:txBody>
      </p:sp>
    </p:spTree>
    <p:extLst>
      <p:ext uri="{BB962C8B-B14F-4D97-AF65-F5344CB8AC3E}">
        <p14:creationId xmlns="" xmlns:p14="http://schemas.microsoft.com/office/powerpoint/2010/main" val="3831434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VASCULAR DISTENSIBILITY </a:t>
            </a:r>
            <a:endParaRPr lang="en-US" dirty="0"/>
          </a:p>
        </p:txBody>
      </p:sp>
      <p:sp>
        <p:nvSpPr>
          <p:cNvPr id="3" name="Content Placeholder 2"/>
          <p:cNvSpPr>
            <a:spLocks noGrp="1"/>
          </p:cNvSpPr>
          <p:nvPr>
            <p:ph idx="1"/>
          </p:nvPr>
        </p:nvSpPr>
        <p:spPr/>
        <p:txBody>
          <a:bodyPr/>
          <a:lstStyle/>
          <a:p>
            <a:r>
              <a:rPr lang="en-US" sz="4000" dirty="0" smtClean="0"/>
              <a:t> </a:t>
            </a:r>
            <a:r>
              <a:rPr lang="en-US" sz="4000" dirty="0">
                <a:solidFill>
                  <a:schemeClr val="accent6">
                    <a:lumMod val="75000"/>
                  </a:schemeClr>
                </a:solidFill>
              </a:rPr>
              <a:t>The effect of delayed </a:t>
            </a:r>
            <a:r>
              <a:rPr lang="en-US" sz="4000" dirty="0"/>
              <a:t>stretch is often referred to as delayed compliance or </a:t>
            </a:r>
            <a:r>
              <a:rPr lang="en-US" sz="4000" dirty="0">
                <a:solidFill>
                  <a:schemeClr val="accent6">
                    <a:lumMod val="75000"/>
                  </a:schemeClr>
                </a:solidFill>
              </a:rPr>
              <a:t>stress relaxation</a:t>
            </a:r>
            <a:r>
              <a:rPr lang="en-US" sz="4000" dirty="0"/>
              <a:t>. </a:t>
            </a:r>
          </a:p>
          <a:p>
            <a:endParaRPr lang="en-US" dirty="0"/>
          </a:p>
        </p:txBody>
      </p:sp>
    </p:spTree>
    <p:extLst>
      <p:ext uri="{BB962C8B-B14F-4D97-AF65-F5344CB8AC3E}">
        <p14:creationId xmlns="" xmlns:p14="http://schemas.microsoft.com/office/powerpoint/2010/main" val="4092595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VASCULAR DISTENSIBILITY </a:t>
            </a:r>
            <a:endParaRPr lang="en-US" dirty="0"/>
          </a:p>
        </p:txBody>
      </p:sp>
      <p:sp>
        <p:nvSpPr>
          <p:cNvPr id="3" name="Content Placeholder 2"/>
          <p:cNvSpPr>
            <a:spLocks noGrp="1"/>
          </p:cNvSpPr>
          <p:nvPr>
            <p:ph idx="1"/>
          </p:nvPr>
        </p:nvSpPr>
        <p:spPr/>
        <p:txBody>
          <a:bodyPr>
            <a:normAutofit/>
          </a:bodyPr>
          <a:lstStyle/>
          <a:p>
            <a:r>
              <a:rPr lang="en-US" sz="3600" dirty="0">
                <a:solidFill>
                  <a:schemeClr val="accent6">
                    <a:lumMod val="75000"/>
                  </a:schemeClr>
                </a:solidFill>
              </a:rPr>
              <a:t>Delayed compliance </a:t>
            </a:r>
            <a:r>
              <a:rPr lang="en-US" sz="3600" dirty="0"/>
              <a:t>is a valuable mechanism by which the circulation can accommodate extra amounts of blood when necessary, such as after a transfusion that was too large. </a:t>
            </a:r>
          </a:p>
          <a:p>
            <a:endParaRPr lang="en-US" sz="3600" dirty="0"/>
          </a:p>
        </p:txBody>
      </p:sp>
    </p:spTree>
    <p:extLst>
      <p:ext uri="{BB962C8B-B14F-4D97-AF65-F5344CB8AC3E}">
        <p14:creationId xmlns="" xmlns:p14="http://schemas.microsoft.com/office/powerpoint/2010/main" val="1423161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VASCULAR DISTENSIBILITY </a:t>
            </a:r>
            <a:endParaRPr lang="en-US" dirty="0"/>
          </a:p>
        </p:txBody>
      </p:sp>
      <p:sp>
        <p:nvSpPr>
          <p:cNvPr id="3" name="Content Placeholder 2"/>
          <p:cNvSpPr>
            <a:spLocks noGrp="1"/>
          </p:cNvSpPr>
          <p:nvPr>
            <p:ph idx="1"/>
          </p:nvPr>
        </p:nvSpPr>
        <p:spPr/>
        <p:txBody>
          <a:bodyPr/>
          <a:lstStyle/>
          <a:p>
            <a:r>
              <a:rPr lang="en-US" sz="3600" dirty="0">
                <a:solidFill>
                  <a:schemeClr val="accent6">
                    <a:lumMod val="75000"/>
                  </a:schemeClr>
                </a:solidFill>
              </a:rPr>
              <a:t>Delayed compliance in the reverse direction permits the circulation </a:t>
            </a:r>
            <a:r>
              <a:rPr lang="en-US" sz="3600" dirty="0"/>
              <a:t>to readjust itself over a period of minutes or hours to a diminished blood volume after serious hemorrhage.</a:t>
            </a:r>
          </a:p>
          <a:p>
            <a:endParaRPr lang="en-US" dirty="0"/>
          </a:p>
          <a:p>
            <a:endParaRPr lang="en-US" dirty="0"/>
          </a:p>
        </p:txBody>
      </p:sp>
    </p:spTree>
    <p:extLst>
      <p:ext uri="{BB962C8B-B14F-4D97-AF65-F5344CB8AC3E}">
        <p14:creationId xmlns="" xmlns:p14="http://schemas.microsoft.com/office/powerpoint/2010/main" val="3520546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ARTERIAL PRESSURE PULSATIONS </a:t>
            </a:r>
            <a:endParaRPr lang="en-US" dirty="0"/>
          </a:p>
        </p:txBody>
      </p:sp>
      <p:sp>
        <p:nvSpPr>
          <p:cNvPr id="3" name="Content Placeholder 2"/>
          <p:cNvSpPr>
            <a:spLocks noGrp="1"/>
          </p:cNvSpPr>
          <p:nvPr>
            <p:ph idx="1"/>
          </p:nvPr>
        </p:nvSpPr>
        <p:spPr/>
        <p:txBody>
          <a:bodyPr/>
          <a:lstStyle/>
          <a:p>
            <a:r>
              <a:rPr lang="en-US" b="1" dirty="0">
                <a:solidFill>
                  <a:schemeClr val="accent6">
                    <a:lumMod val="75000"/>
                  </a:schemeClr>
                </a:solidFill>
              </a:rPr>
              <a:t>With each heartbeat</a:t>
            </a:r>
            <a:r>
              <a:rPr lang="en-US" dirty="0"/>
              <a:t>, a new surge of blood fills the arter­ies. Were it not for the </a:t>
            </a:r>
            <a:r>
              <a:rPr lang="en-US" dirty="0" err="1"/>
              <a:t>distensibility</a:t>
            </a:r>
            <a:r>
              <a:rPr lang="en-US" dirty="0"/>
              <a:t> of the arterial sys­tem, blood flow through the tissues would occur only during cardiac systole, with no blood flowing during diastole.</a:t>
            </a:r>
          </a:p>
          <a:p>
            <a:endParaRPr lang="en-US" dirty="0"/>
          </a:p>
        </p:txBody>
      </p:sp>
    </p:spTree>
    <p:extLst>
      <p:ext uri="{BB962C8B-B14F-4D97-AF65-F5344CB8AC3E}">
        <p14:creationId xmlns="" xmlns:p14="http://schemas.microsoft.com/office/powerpoint/2010/main" val="3552932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ARTERIAL PRESSURE PULSATIONS </a:t>
            </a:r>
            <a:endParaRPr lang="en-US" dirty="0"/>
          </a:p>
        </p:txBody>
      </p:sp>
      <p:sp>
        <p:nvSpPr>
          <p:cNvPr id="3" name="Content Placeholder 2"/>
          <p:cNvSpPr>
            <a:spLocks noGrp="1"/>
          </p:cNvSpPr>
          <p:nvPr>
            <p:ph idx="1"/>
          </p:nvPr>
        </p:nvSpPr>
        <p:spPr/>
        <p:txBody>
          <a:bodyPr/>
          <a:lstStyle/>
          <a:p>
            <a:r>
              <a:rPr lang="en-US" b="1" dirty="0">
                <a:solidFill>
                  <a:schemeClr val="accent6">
                    <a:lumMod val="75000"/>
                  </a:schemeClr>
                </a:solidFill>
              </a:rPr>
              <a:t> The combination of </a:t>
            </a:r>
            <a:r>
              <a:rPr lang="en-US" b="1" dirty="0" err="1">
                <a:solidFill>
                  <a:schemeClr val="accent6">
                    <a:lumMod val="75000"/>
                  </a:schemeClr>
                </a:solidFill>
              </a:rPr>
              <a:t>distensibility</a:t>
            </a:r>
            <a:r>
              <a:rPr lang="en-US" b="1" dirty="0">
                <a:solidFill>
                  <a:schemeClr val="accent6">
                    <a:lumMod val="75000"/>
                  </a:schemeClr>
                </a:solidFill>
              </a:rPr>
              <a:t> </a:t>
            </a:r>
            <a:r>
              <a:rPr lang="en-US" dirty="0"/>
              <a:t>of the arter­ies and their resistance to flow reduces the pressure pul­sations to almost none by the time the blood reaches the capillaries, allowing continuous rather than pulsatile flow through the tissues.</a:t>
            </a:r>
          </a:p>
          <a:p>
            <a:endParaRPr lang="en-US" dirty="0"/>
          </a:p>
          <a:p>
            <a:endParaRPr lang="en-US" dirty="0"/>
          </a:p>
        </p:txBody>
      </p:sp>
    </p:spTree>
    <p:extLst>
      <p:ext uri="{BB962C8B-B14F-4D97-AF65-F5344CB8AC3E}">
        <p14:creationId xmlns="" xmlns:p14="http://schemas.microsoft.com/office/powerpoint/2010/main" val="2099286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ARTERIAL PRESSURE PULSATIONS </a:t>
            </a:r>
            <a:endParaRPr lang="en-US" dirty="0"/>
          </a:p>
        </p:txBody>
      </p:sp>
      <p:sp>
        <p:nvSpPr>
          <p:cNvPr id="3" name="Content Placeholder 2"/>
          <p:cNvSpPr>
            <a:spLocks noGrp="1"/>
          </p:cNvSpPr>
          <p:nvPr>
            <p:ph idx="1"/>
          </p:nvPr>
        </p:nvSpPr>
        <p:spPr/>
        <p:txBody>
          <a:bodyPr/>
          <a:lstStyle/>
          <a:p>
            <a:r>
              <a:rPr lang="en-US" dirty="0">
                <a:solidFill>
                  <a:schemeClr val="accent6">
                    <a:lumMod val="75000"/>
                  </a:schemeClr>
                </a:solidFill>
              </a:rPr>
              <a:t>In the young adult</a:t>
            </a:r>
            <a:r>
              <a:rPr lang="en-US" dirty="0"/>
              <a:t>, the pressure at the height of each pulse, the systolic pressure, is normally about 120 mm Hg; pressure at its lowest point, the </a:t>
            </a:r>
            <a:r>
              <a:rPr lang="en-US" dirty="0">
                <a:solidFill>
                  <a:schemeClr val="accent6">
                    <a:lumMod val="75000"/>
                  </a:schemeClr>
                </a:solidFill>
              </a:rPr>
              <a:t>diastolic pressure</a:t>
            </a:r>
            <a:r>
              <a:rPr lang="en-US" dirty="0"/>
              <a:t>, is about 80 mm Hg. The difference between these two pressures, about 40 mm Hg, is called the </a:t>
            </a:r>
            <a:r>
              <a:rPr lang="en-US" dirty="0">
                <a:solidFill>
                  <a:schemeClr val="accent6">
                    <a:lumMod val="75000"/>
                  </a:schemeClr>
                </a:solidFill>
              </a:rPr>
              <a:t>pulse pressure</a:t>
            </a:r>
            <a:r>
              <a:rPr lang="en-US" dirty="0"/>
              <a:t>.</a:t>
            </a:r>
          </a:p>
          <a:p>
            <a:endParaRPr lang="en-US" dirty="0"/>
          </a:p>
          <a:p>
            <a:endParaRPr lang="en-US" dirty="0"/>
          </a:p>
        </p:txBody>
      </p:sp>
    </p:spTree>
    <p:extLst>
      <p:ext uri="{BB962C8B-B14F-4D97-AF65-F5344CB8AC3E}">
        <p14:creationId xmlns="" xmlns:p14="http://schemas.microsoft.com/office/powerpoint/2010/main" val="715526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ARTERIAL PRESSURE PULSATIONS </a:t>
            </a:r>
            <a:endParaRPr lang="en-US" dirty="0"/>
          </a:p>
        </p:txBody>
      </p:sp>
      <p:sp>
        <p:nvSpPr>
          <p:cNvPr id="3" name="Content Placeholder 2"/>
          <p:cNvSpPr>
            <a:spLocks noGrp="1"/>
          </p:cNvSpPr>
          <p:nvPr>
            <p:ph idx="1"/>
          </p:nvPr>
        </p:nvSpPr>
        <p:spPr/>
        <p:txBody>
          <a:bodyPr/>
          <a:lstStyle/>
          <a:p>
            <a:r>
              <a:rPr lang="en-US" dirty="0"/>
              <a:t>The two most important factors that can increase pulse pressure are </a:t>
            </a:r>
            <a:r>
              <a:rPr lang="en-US" dirty="0">
                <a:solidFill>
                  <a:schemeClr val="accent6">
                    <a:lumMod val="75000"/>
                  </a:schemeClr>
                </a:solidFill>
              </a:rPr>
              <a:t>(1) </a:t>
            </a:r>
            <a:r>
              <a:rPr lang="en-US" dirty="0"/>
              <a:t>Increased stroke volume </a:t>
            </a:r>
            <a:r>
              <a:rPr lang="en-US" dirty="0">
                <a:solidFill>
                  <a:schemeClr val="accent6">
                    <a:lumMod val="75000"/>
                  </a:schemeClr>
                </a:solidFill>
              </a:rPr>
              <a:t>(i.e., the amount of blood pumped into the aorta with each heart­beat) </a:t>
            </a:r>
            <a:r>
              <a:rPr lang="en-US" dirty="0"/>
              <a:t>and </a:t>
            </a:r>
            <a:r>
              <a:rPr lang="en-US" dirty="0">
                <a:solidFill>
                  <a:schemeClr val="accent6">
                    <a:lumMod val="75000"/>
                  </a:schemeClr>
                </a:solidFill>
              </a:rPr>
              <a:t>(2) </a:t>
            </a:r>
            <a:r>
              <a:rPr lang="en-US" dirty="0"/>
              <a:t>decreased arterial compliance. Decreased arterial compliance can result when the arteries "</a:t>
            </a:r>
            <a:r>
              <a:rPr lang="en-US" dirty="0">
                <a:solidFill>
                  <a:schemeClr val="accent6">
                    <a:lumMod val="75000"/>
                  </a:schemeClr>
                </a:solidFill>
              </a:rPr>
              <a:t>harden</a:t>
            </a:r>
            <a:r>
              <a:rPr lang="en-US" dirty="0"/>
              <a:t>" with aging </a:t>
            </a:r>
            <a:r>
              <a:rPr lang="en-US" dirty="0">
                <a:solidFill>
                  <a:schemeClr val="accent6">
                    <a:lumMod val="75000"/>
                  </a:schemeClr>
                </a:solidFill>
              </a:rPr>
              <a:t>(arteriosclerosis).</a:t>
            </a:r>
          </a:p>
          <a:p>
            <a:endParaRPr lang="en-US" dirty="0"/>
          </a:p>
        </p:txBody>
      </p:sp>
    </p:spTree>
    <p:extLst>
      <p:ext uri="{BB962C8B-B14F-4D97-AF65-F5344CB8AC3E}">
        <p14:creationId xmlns="" xmlns:p14="http://schemas.microsoft.com/office/powerpoint/2010/main" val="1635897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Abnormal Pressure Pulse Contours</a:t>
            </a:r>
            <a:endParaRPr lang="en-US" dirty="0"/>
          </a:p>
        </p:txBody>
      </p:sp>
      <p:sp>
        <p:nvSpPr>
          <p:cNvPr id="3" name="Content Placeholder 2"/>
          <p:cNvSpPr>
            <a:spLocks noGrp="1"/>
          </p:cNvSpPr>
          <p:nvPr>
            <p:ph idx="1"/>
          </p:nvPr>
        </p:nvSpPr>
        <p:spPr/>
        <p:txBody>
          <a:bodyPr/>
          <a:lstStyle/>
          <a:p>
            <a:r>
              <a:rPr lang="en-US" dirty="0">
                <a:solidFill>
                  <a:schemeClr val="accent6">
                    <a:lumMod val="75000"/>
                  </a:schemeClr>
                </a:solidFill>
              </a:rPr>
              <a:t> Several other pathophysiologic </a:t>
            </a:r>
            <a:r>
              <a:rPr lang="en-US" dirty="0"/>
              <a:t>conditions of the circulation can cause abnormal contours of the pressure pulse wave -addition to changing the </a:t>
            </a:r>
            <a:r>
              <a:rPr lang="en-US" dirty="0">
                <a:solidFill>
                  <a:schemeClr val="accent6">
                    <a:lumMod val="75000"/>
                  </a:schemeClr>
                </a:solidFill>
              </a:rPr>
              <a:t>pulse pressure</a:t>
            </a:r>
            <a:r>
              <a:rPr lang="en-US" dirty="0"/>
              <a:t>.</a:t>
            </a:r>
            <a:endParaRPr lang="en-US" b="1" dirty="0"/>
          </a:p>
          <a:p>
            <a:pPr algn="just"/>
            <a:endParaRPr lang="en-US" sz="1800" dirty="0"/>
          </a:p>
          <a:p>
            <a:endParaRPr lang="en-US" dirty="0"/>
          </a:p>
        </p:txBody>
      </p:sp>
    </p:spTree>
    <p:extLst>
      <p:ext uri="{BB962C8B-B14F-4D97-AF65-F5344CB8AC3E}">
        <p14:creationId xmlns="" xmlns:p14="http://schemas.microsoft.com/office/powerpoint/2010/main" val="1952142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Abnormal Pressure Pulse Contours</a:t>
            </a:r>
            <a:endParaRPr lang="en-US" dirty="0"/>
          </a:p>
        </p:txBody>
      </p:sp>
      <p:sp>
        <p:nvSpPr>
          <p:cNvPr id="3" name="Content Placeholder 2"/>
          <p:cNvSpPr>
            <a:spLocks noGrp="1"/>
          </p:cNvSpPr>
          <p:nvPr>
            <p:ph idx="1"/>
          </p:nvPr>
        </p:nvSpPr>
        <p:spPr/>
        <p:txBody>
          <a:bodyPr/>
          <a:lstStyle/>
          <a:p>
            <a:r>
              <a:rPr lang="en-US" dirty="0">
                <a:solidFill>
                  <a:schemeClr val="accent6">
                    <a:lumMod val="75000"/>
                  </a:schemeClr>
                </a:solidFill>
              </a:rPr>
              <a:t>With aortic valve stenosis</a:t>
            </a:r>
            <a:r>
              <a:rPr lang="en-US" dirty="0"/>
              <a:t>, the aortic pulse pressure is greatly decreased because of diminished blood flow through the </a:t>
            </a:r>
            <a:r>
              <a:rPr lang="en-US" dirty="0" err="1">
                <a:solidFill>
                  <a:schemeClr val="accent6">
                    <a:lumMod val="75000"/>
                  </a:schemeClr>
                </a:solidFill>
              </a:rPr>
              <a:t>stenotic</a:t>
            </a:r>
            <a:r>
              <a:rPr lang="en-US" dirty="0">
                <a:solidFill>
                  <a:schemeClr val="accent6">
                    <a:lumMod val="75000"/>
                  </a:schemeClr>
                </a:solidFill>
              </a:rPr>
              <a:t> aortic valve</a:t>
            </a:r>
            <a:r>
              <a:rPr lang="en-US" dirty="0"/>
              <a:t>. </a:t>
            </a:r>
          </a:p>
          <a:p>
            <a:endParaRPr lang="en-US" dirty="0"/>
          </a:p>
          <a:p>
            <a:endParaRPr lang="en-US" dirty="0"/>
          </a:p>
        </p:txBody>
      </p:sp>
    </p:spTree>
    <p:extLst>
      <p:ext uri="{BB962C8B-B14F-4D97-AF65-F5344CB8AC3E}">
        <p14:creationId xmlns="" xmlns:p14="http://schemas.microsoft.com/office/powerpoint/2010/main" val="37088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VASCULAR DISTENSIBILITY </a:t>
            </a:r>
            <a:endParaRPr lang="en-US" dirty="0"/>
          </a:p>
        </p:txBody>
      </p:sp>
      <p:sp>
        <p:nvSpPr>
          <p:cNvPr id="5" name="Content Placeholder 4"/>
          <p:cNvSpPr>
            <a:spLocks noGrp="1"/>
          </p:cNvSpPr>
          <p:nvPr>
            <p:ph idx="1"/>
          </p:nvPr>
        </p:nvSpPr>
        <p:spPr>
          <a:xfrm>
            <a:off x="457200" y="1600200"/>
            <a:ext cx="8229600" cy="3145476"/>
          </a:xfrm>
          <a:prstGeom prst="rect">
            <a:avLst/>
          </a:prstGeom>
        </p:spPr>
        <p:txBody>
          <a:bodyPr>
            <a:spAutoFit/>
          </a:bodyPr>
          <a:lstStyle/>
          <a:p>
            <a:r>
              <a:rPr lang="en-US" sz="4000" dirty="0">
                <a:solidFill>
                  <a:schemeClr val="accent6">
                    <a:lumMod val="75000"/>
                  </a:schemeClr>
                </a:solidFill>
              </a:rPr>
              <a:t>Veins are even more distensible than arteries</a:t>
            </a:r>
            <a:r>
              <a:rPr lang="en-US" sz="4000" dirty="0"/>
              <a:t>, allowing them to store large quantities of blood that can be called into use when needed. </a:t>
            </a:r>
          </a:p>
          <a:p>
            <a:endParaRPr lang="en-US" dirty="0"/>
          </a:p>
        </p:txBody>
      </p:sp>
    </p:spTree>
    <p:extLst>
      <p:ext uri="{BB962C8B-B14F-4D97-AF65-F5344CB8AC3E}">
        <p14:creationId xmlns="" xmlns:p14="http://schemas.microsoft.com/office/powerpoint/2010/main" val="338291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Abnormal Pressure Pulse Contours</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sz="3400" dirty="0">
                <a:solidFill>
                  <a:schemeClr val="accent6">
                    <a:lumMod val="75000"/>
                  </a:schemeClr>
                </a:solidFill>
              </a:rPr>
              <a:t>With patent </a:t>
            </a:r>
            <a:r>
              <a:rPr lang="en-US" sz="3400" dirty="0" err="1">
                <a:solidFill>
                  <a:schemeClr val="accent6">
                    <a:lumMod val="75000"/>
                  </a:schemeClr>
                </a:solidFill>
              </a:rPr>
              <a:t>ductus</a:t>
            </a:r>
            <a:r>
              <a:rPr lang="en-US" sz="3400" dirty="0">
                <a:solidFill>
                  <a:schemeClr val="accent6">
                    <a:lumMod val="75000"/>
                  </a:schemeClr>
                </a:solidFill>
              </a:rPr>
              <a:t> </a:t>
            </a:r>
            <a:r>
              <a:rPr lang="en-US" sz="3400" dirty="0" err="1">
                <a:solidFill>
                  <a:schemeClr val="accent6">
                    <a:lumMod val="75000"/>
                  </a:schemeClr>
                </a:solidFill>
              </a:rPr>
              <a:t>arteriosus</a:t>
            </a:r>
            <a:r>
              <a:rPr lang="en-US" sz="3400" dirty="0"/>
              <a:t>, some of the blood pumped into the aorta flows immediately through the open </a:t>
            </a:r>
            <a:r>
              <a:rPr lang="en-US" sz="3400" dirty="0" err="1">
                <a:solidFill>
                  <a:schemeClr val="accent6">
                    <a:lumMod val="75000"/>
                  </a:schemeClr>
                </a:solidFill>
              </a:rPr>
              <a:t>ductus</a:t>
            </a:r>
            <a:r>
              <a:rPr lang="en-US" sz="3400" dirty="0">
                <a:solidFill>
                  <a:schemeClr val="accent6">
                    <a:lumMod val="75000"/>
                  </a:schemeClr>
                </a:solidFill>
              </a:rPr>
              <a:t> </a:t>
            </a:r>
            <a:r>
              <a:rPr lang="en-US" sz="3400" dirty="0" err="1">
                <a:solidFill>
                  <a:schemeClr val="accent6">
                    <a:lumMod val="75000"/>
                  </a:schemeClr>
                </a:solidFill>
              </a:rPr>
              <a:t>arteriosus</a:t>
            </a:r>
            <a:r>
              <a:rPr lang="en-US" sz="3400" dirty="0"/>
              <a:t> into the </a:t>
            </a:r>
            <a:r>
              <a:rPr lang="en-US" sz="3400" dirty="0">
                <a:solidFill>
                  <a:schemeClr val="accent6">
                    <a:lumMod val="75000"/>
                  </a:schemeClr>
                </a:solidFill>
              </a:rPr>
              <a:t>pulmonary artery</a:t>
            </a:r>
            <a:r>
              <a:rPr lang="en-US" sz="3400" dirty="0"/>
              <a:t>, allowing the </a:t>
            </a:r>
            <a:r>
              <a:rPr lang="en-US" sz="3400" dirty="0">
                <a:solidFill>
                  <a:schemeClr val="accent6">
                    <a:lumMod val="75000"/>
                  </a:schemeClr>
                </a:solidFill>
              </a:rPr>
              <a:t>diastolic pressure</a:t>
            </a:r>
            <a:r>
              <a:rPr lang="en-US" sz="3400" dirty="0"/>
              <a:t> to fall very low before the next heartbeat, thereby increasing pulse pressure.</a:t>
            </a:r>
          </a:p>
          <a:p>
            <a:endParaRPr lang="en-US" dirty="0"/>
          </a:p>
          <a:p>
            <a:endParaRPr lang="en-US" dirty="0"/>
          </a:p>
          <a:p>
            <a:endParaRPr lang="en-US" dirty="0" smtClean="0"/>
          </a:p>
          <a:p>
            <a:endParaRPr lang="en-US" b="1" dirty="0" smtClean="0">
              <a:solidFill>
                <a:schemeClr val="accent6">
                  <a:lumMod val="75000"/>
                </a:schemeClr>
              </a:solidFill>
            </a:endParaRPr>
          </a:p>
          <a:p>
            <a:endParaRPr lang="en-US" b="1" dirty="0">
              <a:solidFill>
                <a:schemeClr val="accent6">
                  <a:lumMod val="75000"/>
                </a:schemeClr>
              </a:solidFill>
            </a:endParaRPr>
          </a:p>
          <a:p>
            <a:endParaRPr lang="en-US" b="1" dirty="0" smtClean="0">
              <a:solidFill>
                <a:schemeClr val="accent6">
                  <a:lumMod val="75000"/>
                </a:schemeClr>
              </a:solidFill>
            </a:endParaRPr>
          </a:p>
          <a:p>
            <a:endParaRPr lang="en-US" b="1" dirty="0">
              <a:solidFill>
                <a:schemeClr val="accent6">
                  <a:lumMod val="75000"/>
                </a:schemeClr>
              </a:solidFill>
            </a:endParaRPr>
          </a:p>
          <a:p>
            <a:pPr marL="0" indent="0">
              <a:buNone/>
            </a:pPr>
            <a:r>
              <a:rPr lang="en-US" sz="2300" b="1" dirty="0" smtClean="0">
                <a:solidFill>
                  <a:schemeClr val="accent6">
                    <a:lumMod val="75000"/>
                  </a:schemeClr>
                </a:solidFill>
              </a:rPr>
              <a:t> </a:t>
            </a:r>
          </a:p>
          <a:p>
            <a:pPr marL="0" indent="0">
              <a:buNone/>
            </a:pPr>
            <a:r>
              <a:rPr lang="en-US" sz="2300" b="1" dirty="0" smtClean="0">
                <a:solidFill>
                  <a:schemeClr val="accent6">
                    <a:lumMod val="75000"/>
                  </a:schemeClr>
                </a:solidFill>
              </a:rPr>
              <a:t> Aortic </a:t>
            </a:r>
            <a:r>
              <a:rPr lang="en-US" sz="2300" b="1" dirty="0">
                <a:solidFill>
                  <a:schemeClr val="accent6">
                    <a:lumMod val="75000"/>
                  </a:schemeClr>
                </a:solidFill>
              </a:rPr>
              <a:t>pressure pulse contours in </a:t>
            </a:r>
            <a:r>
              <a:rPr lang="en-US" sz="2300" b="1" dirty="0" err="1">
                <a:solidFill>
                  <a:schemeClr val="accent6">
                    <a:lumMod val="75000"/>
                  </a:schemeClr>
                </a:solidFill>
              </a:rPr>
              <a:t>arterioscleroses</a:t>
            </a:r>
            <a:r>
              <a:rPr lang="en-US" sz="2300" b="1" dirty="0">
                <a:solidFill>
                  <a:schemeClr val="accent6">
                    <a:lumMod val="75000"/>
                  </a:schemeClr>
                </a:solidFill>
              </a:rPr>
              <a:t>, aortic stenosis, patent </a:t>
            </a:r>
            <a:r>
              <a:rPr lang="en-US" sz="2300" b="1" dirty="0" smtClean="0">
                <a:solidFill>
                  <a:schemeClr val="accent6">
                    <a:lumMod val="75000"/>
                  </a:schemeClr>
                </a:solidFill>
              </a:rPr>
              <a:t>   </a:t>
            </a:r>
            <a:r>
              <a:rPr lang="en-US" sz="2300" b="1" dirty="0" err="1" smtClean="0">
                <a:solidFill>
                  <a:schemeClr val="accent6">
                    <a:lumMod val="75000"/>
                  </a:schemeClr>
                </a:solidFill>
              </a:rPr>
              <a:t>ductus</a:t>
            </a:r>
            <a:r>
              <a:rPr lang="en-US" sz="2300" b="1" dirty="0" smtClean="0">
                <a:solidFill>
                  <a:schemeClr val="accent6">
                    <a:lumMod val="75000"/>
                  </a:schemeClr>
                </a:solidFill>
              </a:rPr>
              <a:t> </a:t>
            </a:r>
            <a:r>
              <a:rPr lang="en-US" sz="2300" b="1" dirty="0" err="1">
                <a:solidFill>
                  <a:schemeClr val="accent6">
                    <a:lumMod val="75000"/>
                  </a:schemeClr>
                </a:solidFill>
              </a:rPr>
              <a:t>arteriosus</a:t>
            </a:r>
            <a:r>
              <a:rPr lang="en-US" sz="2300" b="1" dirty="0">
                <a:solidFill>
                  <a:schemeClr val="accent6">
                    <a:lumMod val="75000"/>
                  </a:schemeClr>
                </a:solidFill>
              </a:rPr>
              <a:t>, and aortic regurgitation </a:t>
            </a:r>
          </a:p>
          <a:p>
            <a:endParaRPr lang="en-US" dirty="0"/>
          </a:p>
        </p:txBody>
      </p:sp>
      <p:pic>
        <p:nvPicPr>
          <p:cNvPr id="4" name="Picture 3" descr="D:\December 2016\book data\Picture 015.tif"/>
          <p:cNvPicPr/>
          <p:nvPr/>
        </p:nvPicPr>
        <p:blipFill>
          <a:blip r:embed="rId2"/>
          <a:srcRect l="54085" t="7326" r="6872" b="65289"/>
          <a:stretch>
            <a:fillRect/>
          </a:stretch>
        </p:blipFill>
        <p:spPr bwMode="auto">
          <a:xfrm>
            <a:off x="2438400" y="3810000"/>
            <a:ext cx="3657600" cy="1752600"/>
          </a:xfrm>
          <a:prstGeom prst="rect">
            <a:avLst/>
          </a:prstGeom>
          <a:noFill/>
          <a:ln w="9525">
            <a:noFill/>
            <a:miter lim="800000"/>
            <a:headEnd/>
            <a:tailEnd/>
          </a:ln>
        </p:spPr>
      </p:pic>
    </p:spTree>
    <p:extLst>
      <p:ext uri="{BB962C8B-B14F-4D97-AF65-F5344CB8AC3E}">
        <p14:creationId xmlns="" xmlns:p14="http://schemas.microsoft.com/office/powerpoint/2010/main" val="1416051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Abnormal Pressure Pulse Contours</a:t>
            </a:r>
            <a:endParaRPr lang="en-US" dirty="0"/>
          </a:p>
        </p:txBody>
      </p:sp>
      <p:sp>
        <p:nvSpPr>
          <p:cNvPr id="3" name="Content Placeholder 2"/>
          <p:cNvSpPr>
            <a:spLocks noGrp="1"/>
          </p:cNvSpPr>
          <p:nvPr>
            <p:ph idx="1"/>
          </p:nvPr>
        </p:nvSpPr>
        <p:spPr/>
        <p:txBody>
          <a:bodyPr/>
          <a:lstStyle/>
          <a:p>
            <a:pPr algn="just"/>
            <a:r>
              <a:rPr lang="en-US" dirty="0"/>
              <a:t>With </a:t>
            </a:r>
            <a:r>
              <a:rPr lang="en-US" dirty="0">
                <a:solidFill>
                  <a:schemeClr val="accent6">
                    <a:lumMod val="75000"/>
                  </a:schemeClr>
                </a:solidFill>
              </a:rPr>
              <a:t>aortic regurgitation</a:t>
            </a:r>
            <a:r>
              <a:rPr lang="en-US" dirty="0"/>
              <a:t>, the aortic valve is absent or functions poorly. After each heartbeat, the blood that flows into the aorta flows </a:t>
            </a:r>
            <a:r>
              <a:rPr lang="en-US" dirty="0" err="1"/>
              <a:t>imraediateiy</a:t>
            </a:r>
            <a:r>
              <a:rPr lang="en-US" dirty="0"/>
              <a:t> back into the left </a:t>
            </a:r>
            <a:r>
              <a:rPr lang="en-US" dirty="0">
                <a:solidFill>
                  <a:schemeClr val="accent6">
                    <a:lumMod val="75000"/>
                  </a:schemeClr>
                </a:solidFill>
              </a:rPr>
              <a:t>ventricle</a:t>
            </a:r>
            <a:r>
              <a:rPr lang="en-US" dirty="0"/>
              <a:t> during diastole, causing the aortic pressure to fall to a very low level between heart- I -eats, thereby increasing the pulse pressure.</a:t>
            </a:r>
          </a:p>
          <a:p>
            <a:pPr algn="just"/>
            <a:endParaRPr lang="en-US" sz="2000" dirty="0"/>
          </a:p>
          <a:p>
            <a:endParaRPr lang="en-US" dirty="0"/>
          </a:p>
        </p:txBody>
      </p:sp>
    </p:spTree>
    <p:extLst>
      <p:ext uri="{BB962C8B-B14F-4D97-AF65-F5344CB8AC3E}">
        <p14:creationId xmlns="" xmlns:p14="http://schemas.microsoft.com/office/powerpoint/2010/main" val="1055823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Pressure Pulses Are Damped in the Smaller Vessels</a:t>
            </a:r>
            <a:endParaRPr lang="en-US" dirty="0"/>
          </a:p>
        </p:txBody>
      </p:sp>
      <p:sp>
        <p:nvSpPr>
          <p:cNvPr id="3" name="Content Placeholder 2"/>
          <p:cNvSpPr>
            <a:spLocks noGrp="1"/>
          </p:cNvSpPr>
          <p:nvPr>
            <p:ph idx="1"/>
          </p:nvPr>
        </p:nvSpPr>
        <p:spPr/>
        <p:txBody>
          <a:bodyPr/>
          <a:lstStyle/>
          <a:p>
            <a:r>
              <a:rPr lang="en-US" dirty="0">
                <a:solidFill>
                  <a:schemeClr val="accent6">
                    <a:lumMod val="75000"/>
                  </a:schemeClr>
                </a:solidFill>
              </a:rPr>
              <a:t>The resistance damps the  pulsations  </a:t>
            </a:r>
            <a:r>
              <a:rPr lang="en-US" dirty="0"/>
              <a:t>in the aorta  are  progressively shed </a:t>
            </a:r>
            <a:r>
              <a:rPr lang="en-US" dirty="0">
                <a:solidFill>
                  <a:schemeClr val="accent6">
                    <a:lumMod val="75000"/>
                  </a:schemeClr>
                </a:solidFill>
              </a:rPr>
              <a:t>(damped) </a:t>
            </a:r>
            <a:r>
              <a:rPr lang="en-US" dirty="0"/>
              <a:t>by </a:t>
            </a:r>
            <a:r>
              <a:rPr lang="en-US" dirty="0">
                <a:solidFill>
                  <a:schemeClr val="accent6">
                    <a:lumMod val="75000"/>
                  </a:schemeClr>
                </a:solidFill>
              </a:rPr>
              <a:t>(1)</a:t>
            </a:r>
            <a:r>
              <a:rPr lang="en-US" dirty="0"/>
              <a:t> resistance   to   blood movement  in the vessels and </a:t>
            </a:r>
            <a:r>
              <a:rPr lang="en-US" dirty="0">
                <a:solidFill>
                  <a:schemeClr val="accent6">
                    <a:lumMod val="75000"/>
                  </a:schemeClr>
                </a:solidFill>
              </a:rPr>
              <a:t>(2)</a:t>
            </a:r>
            <a:r>
              <a:rPr lang="en-US" dirty="0"/>
              <a:t> compliance of the vessels.</a:t>
            </a:r>
          </a:p>
          <a:p>
            <a:endParaRPr lang="en-US" dirty="0"/>
          </a:p>
          <a:p>
            <a:endParaRPr lang="en-US" dirty="0"/>
          </a:p>
        </p:txBody>
      </p:sp>
    </p:spTree>
    <p:extLst>
      <p:ext uri="{BB962C8B-B14F-4D97-AF65-F5344CB8AC3E}">
        <p14:creationId xmlns="" xmlns:p14="http://schemas.microsoft.com/office/powerpoint/2010/main" val="1255075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Pressure Pulses Are Damped in the Smaller Vessels</a:t>
            </a:r>
            <a:endParaRPr lang="en-US" dirty="0"/>
          </a:p>
        </p:txBody>
      </p:sp>
      <p:sp>
        <p:nvSpPr>
          <p:cNvPr id="3" name="Content Placeholder 2"/>
          <p:cNvSpPr>
            <a:spLocks noGrp="1"/>
          </p:cNvSpPr>
          <p:nvPr>
            <p:ph idx="1"/>
          </p:nvPr>
        </p:nvSpPr>
        <p:spPr/>
        <p:txBody>
          <a:bodyPr/>
          <a:lstStyle/>
          <a:p>
            <a:r>
              <a:rPr lang="en-US" dirty="0">
                <a:solidFill>
                  <a:schemeClr val="accent6">
                    <a:lumMod val="75000"/>
                  </a:schemeClr>
                </a:solidFill>
              </a:rPr>
              <a:t>The resistance damps the pulsations </a:t>
            </a:r>
            <a:r>
              <a:rPr lang="en-US" dirty="0"/>
              <a:t>because a amount of blood must flow forward to distend the mint of the vessel the greater the resistance, re difficult it is for this forward flow to occur. </a:t>
            </a:r>
          </a:p>
          <a:p>
            <a:endParaRPr lang="en-US" dirty="0"/>
          </a:p>
          <a:p>
            <a:endParaRPr lang="en-US" dirty="0"/>
          </a:p>
        </p:txBody>
      </p:sp>
    </p:spTree>
    <p:extLst>
      <p:ext uri="{BB962C8B-B14F-4D97-AF65-F5344CB8AC3E}">
        <p14:creationId xmlns="" xmlns:p14="http://schemas.microsoft.com/office/powerpoint/2010/main" val="2308927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Pressure Pulses Are Damped in the Smaller Vessels</a:t>
            </a:r>
            <a:endParaRPr lang="en-US" dirty="0"/>
          </a:p>
        </p:txBody>
      </p:sp>
      <p:sp>
        <p:nvSpPr>
          <p:cNvPr id="3" name="Content Placeholder 2"/>
          <p:cNvSpPr>
            <a:spLocks noGrp="1"/>
          </p:cNvSpPr>
          <p:nvPr>
            <p:ph idx="1"/>
          </p:nvPr>
        </p:nvSpPr>
        <p:spPr/>
        <p:txBody>
          <a:bodyPr/>
          <a:lstStyle/>
          <a:p>
            <a:r>
              <a:rPr lang="en-US" b="1" dirty="0">
                <a:solidFill>
                  <a:schemeClr val="accent6">
                    <a:lumMod val="75000"/>
                  </a:schemeClr>
                </a:solidFill>
              </a:rPr>
              <a:t>The compliance damps the pulsation </a:t>
            </a:r>
            <a:r>
              <a:rPr lang="en-US" dirty="0"/>
              <a:t>because the more blood is required to cause, the more blood is required to cause </a:t>
            </a:r>
            <a:r>
              <a:rPr lang="en-US" cap="small" dirty="0"/>
              <a:t>ok </a:t>
            </a:r>
            <a:r>
              <a:rPr lang="en-US" dirty="0"/>
              <a:t>in pressure. The degree of damping of arterial pulsations is directly proportional to the product of the 2nd compliance.</a:t>
            </a:r>
          </a:p>
          <a:p>
            <a:endParaRPr lang="en-US" dirty="0"/>
          </a:p>
          <a:p>
            <a:pPr marL="0" indent="0">
              <a:buNone/>
            </a:pPr>
            <a:endParaRPr lang="en-US" dirty="0"/>
          </a:p>
        </p:txBody>
      </p:sp>
    </p:spTree>
    <p:extLst>
      <p:ext uri="{BB962C8B-B14F-4D97-AF65-F5344CB8AC3E}">
        <p14:creationId xmlns="" xmlns:p14="http://schemas.microsoft.com/office/powerpoint/2010/main" val="421674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Blood pressure can be measured indirectly by the </a:t>
            </a:r>
            <a:r>
              <a:rPr lang="en-US" b="1" dirty="0" err="1"/>
              <a:t>Auscultatory</a:t>
            </a:r>
            <a:r>
              <a:rPr lang="en-US" b="1" dirty="0"/>
              <a:t> method</a:t>
            </a:r>
            <a:endParaRPr lang="en-US" dirty="0"/>
          </a:p>
        </p:txBody>
      </p:sp>
      <p:sp>
        <p:nvSpPr>
          <p:cNvPr id="3" name="Content Placeholder 2"/>
          <p:cNvSpPr>
            <a:spLocks noGrp="1"/>
          </p:cNvSpPr>
          <p:nvPr>
            <p:ph idx="1"/>
          </p:nvPr>
        </p:nvSpPr>
        <p:spPr/>
        <p:txBody>
          <a:bodyPr/>
          <a:lstStyle/>
          <a:p>
            <a:r>
              <a:rPr lang="en-US" dirty="0"/>
              <a:t>With the </a:t>
            </a:r>
            <a:r>
              <a:rPr lang="en-US" b="1" dirty="0" err="1">
                <a:solidFill>
                  <a:schemeClr val="accent6">
                    <a:lumMod val="75000"/>
                  </a:schemeClr>
                </a:solidFill>
              </a:rPr>
              <a:t>auscultatory</a:t>
            </a:r>
            <a:r>
              <a:rPr lang="en-US" b="1" dirty="0">
                <a:solidFill>
                  <a:schemeClr val="accent6">
                    <a:lumMod val="75000"/>
                  </a:schemeClr>
                </a:solidFill>
              </a:rPr>
              <a:t> method</a:t>
            </a:r>
            <a:r>
              <a:rPr lang="en-US" dirty="0"/>
              <a:t>, a stethoscope is placed over a vessel, such as the </a:t>
            </a:r>
            <a:r>
              <a:rPr lang="en-US" b="1" dirty="0" err="1">
                <a:solidFill>
                  <a:schemeClr val="accent6">
                    <a:lumMod val="75000"/>
                  </a:schemeClr>
                </a:solidFill>
              </a:rPr>
              <a:t>antecubital</a:t>
            </a:r>
            <a:r>
              <a:rPr lang="en-US" b="1" dirty="0">
                <a:solidFill>
                  <a:schemeClr val="accent6">
                    <a:lumMod val="75000"/>
                  </a:schemeClr>
                </a:solidFill>
              </a:rPr>
              <a:t> artery</a:t>
            </a:r>
            <a:r>
              <a:rPr lang="en-US" dirty="0"/>
              <a:t>, and a blood pressure cuff is inflated around the upper arm </a:t>
            </a:r>
            <a:r>
              <a:rPr lang="en-US" b="1" dirty="0">
                <a:solidFill>
                  <a:schemeClr val="accent6">
                    <a:lumMod val="75000"/>
                  </a:schemeClr>
                </a:solidFill>
              </a:rPr>
              <a:t>proximal</a:t>
            </a:r>
            <a:r>
              <a:rPr lang="en-US" dirty="0"/>
              <a:t> to the </a:t>
            </a:r>
            <a:r>
              <a:rPr lang="en-US" b="1" dirty="0">
                <a:solidFill>
                  <a:schemeClr val="accent6">
                    <a:lumMod val="75000"/>
                  </a:schemeClr>
                </a:solidFill>
              </a:rPr>
              <a:t>vessel</a:t>
            </a:r>
            <a:r>
              <a:rPr lang="en-US" dirty="0" smtClean="0"/>
              <a:t>.</a:t>
            </a:r>
          </a:p>
          <a:p>
            <a:pPr marL="0" indent="0">
              <a:buNone/>
            </a:pPr>
            <a:r>
              <a:rPr lang="en-US" dirty="0" smtClean="0"/>
              <a:t> </a:t>
            </a:r>
            <a:endParaRPr lang="en-US" dirty="0"/>
          </a:p>
          <a:p>
            <a:endParaRPr lang="en-US" dirty="0"/>
          </a:p>
        </p:txBody>
      </p:sp>
      <p:pic>
        <p:nvPicPr>
          <p:cNvPr id="1026" name="Picture 2" descr="C:\Users\Usman Sandhu\Desktop\pic.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3733800"/>
            <a:ext cx="8686800" cy="28765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42919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Blood pressure can be measured indirectly by the </a:t>
            </a:r>
            <a:r>
              <a:rPr lang="en-US" b="1" dirty="0" err="1"/>
              <a:t>Auscultatory</a:t>
            </a:r>
            <a:r>
              <a:rPr lang="en-US" b="1" dirty="0"/>
              <a:t> method</a:t>
            </a:r>
            <a:endParaRPr lang="en-US" dirty="0"/>
          </a:p>
        </p:txBody>
      </p:sp>
      <p:sp>
        <p:nvSpPr>
          <p:cNvPr id="3" name="Content Placeholder 2"/>
          <p:cNvSpPr>
            <a:spLocks noGrp="1"/>
          </p:cNvSpPr>
          <p:nvPr>
            <p:ph idx="1"/>
          </p:nvPr>
        </p:nvSpPr>
        <p:spPr/>
        <p:txBody>
          <a:bodyPr/>
          <a:lstStyle/>
          <a:p>
            <a:r>
              <a:rPr lang="en-US" dirty="0"/>
              <a:t>As long as the </a:t>
            </a:r>
            <a:r>
              <a:rPr lang="en-US" b="1" dirty="0">
                <a:solidFill>
                  <a:schemeClr val="accent6">
                    <a:lumMod val="75000"/>
                  </a:schemeClr>
                </a:solidFill>
              </a:rPr>
              <a:t>cuff inflation </a:t>
            </a:r>
            <a:r>
              <a:rPr lang="en-US" dirty="0"/>
              <a:t>is not sufficient to collapse the </a:t>
            </a:r>
            <a:r>
              <a:rPr lang="en-US" dirty="0">
                <a:solidFill>
                  <a:schemeClr val="accent6">
                    <a:lumMod val="75000"/>
                  </a:schemeClr>
                </a:solidFill>
              </a:rPr>
              <a:t>vessel</a:t>
            </a:r>
            <a:r>
              <a:rPr lang="en-US" dirty="0"/>
              <a:t>, no sounds are heard with the </a:t>
            </a:r>
            <a:r>
              <a:rPr lang="en-US" b="1" dirty="0">
                <a:solidFill>
                  <a:schemeClr val="accent6">
                    <a:lumMod val="75000"/>
                  </a:schemeClr>
                </a:solidFill>
              </a:rPr>
              <a:t>stethoscope </a:t>
            </a:r>
            <a:r>
              <a:rPr lang="en-US" b="1" dirty="0" smtClean="0">
                <a:solidFill>
                  <a:schemeClr val="accent6">
                    <a:lumMod val="75000"/>
                  </a:schemeClr>
                </a:solidFill>
              </a:rPr>
              <a:t>despite </a:t>
            </a:r>
            <a:r>
              <a:rPr lang="en-US" dirty="0"/>
              <a:t>the fact that blood in the artery is pulsing.</a:t>
            </a:r>
          </a:p>
          <a:p>
            <a:endParaRPr lang="en-US" dirty="0"/>
          </a:p>
          <a:p>
            <a:endParaRPr lang="en-US" dirty="0"/>
          </a:p>
        </p:txBody>
      </p:sp>
    </p:spTree>
    <p:extLst>
      <p:ext uri="{BB962C8B-B14F-4D97-AF65-F5344CB8AC3E}">
        <p14:creationId xmlns="" xmlns:p14="http://schemas.microsoft.com/office/powerpoint/2010/main" val="2383776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Blood pressure can be measured indirectly by the </a:t>
            </a:r>
            <a:r>
              <a:rPr lang="en-US" b="1" dirty="0" err="1"/>
              <a:t>Auscultatory</a:t>
            </a:r>
            <a:r>
              <a:rPr lang="en-US" b="1" dirty="0"/>
              <a:t> method</a:t>
            </a:r>
            <a:endParaRPr lang="en-US" dirty="0"/>
          </a:p>
        </p:txBody>
      </p:sp>
      <p:sp>
        <p:nvSpPr>
          <p:cNvPr id="3" name="Content Placeholder 2"/>
          <p:cNvSpPr>
            <a:spLocks noGrp="1"/>
          </p:cNvSpPr>
          <p:nvPr>
            <p:ph idx="1"/>
          </p:nvPr>
        </p:nvSpPr>
        <p:spPr/>
        <p:txBody>
          <a:bodyPr/>
          <a:lstStyle/>
          <a:p>
            <a:r>
              <a:rPr lang="en-US" dirty="0"/>
              <a:t>When the </a:t>
            </a:r>
            <a:r>
              <a:rPr lang="en-US" b="1" dirty="0">
                <a:solidFill>
                  <a:schemeClr val="accent6">
                    <a:lumMod val="75000"/>
                  </a:schemeClr>
                </a:solidFill>
              </a:rPr>
              <a:t>cuff pressure </a:t>
            </a:r>
            <a:r>
              <a:rPr lang="en-US" dirty="0"/>
              <a:t>is sufficient to close the artery during part of the arterial pressure cycle, a sound is heard with each pulsation; these sounds ate called </a:t>
            </a:r>
            <a:r>
              <a:rPr lang="en-US" b="1" dirty="0" err="1">
                <a:solidFill>
                  <a:schemeClr val="accent6">
                    <a:lumMod val="75000"/>
                  </a:schemeClr>
                </a:solidFill>
              </a:rPr>
              <a:t>Korotkoff</a:t>
            </a:r>
            <a:r>
              <a:rPr lang="en-US" b="1" dirty="0">
                <a:solidFill>
                  <a:schemeClr val="accent6">
                    <a:lumMod val="75000"/>
                  </a:schemeClr>
                </a:solidFill>
              </a:rPr>
              <a:t> sounds</a:t>
            </a:r>
            <a:r>
              <a:rPr lang="en-US" dirty="0"/>
              <a:t>.</a:t>
            </a:r>
          </a:p>
          <a:p>
            <a:endParaRPr lang="en-US" dirty="0"/>
          </a:p>
          <a:p>
            <a:endParaRPr lang="en-US" dirty="0"/>
          </a:p>
        </p:txBody>
      </p:sp>
    </p:spTree>
    <p:extLst>
      <p:ext uri="{BB962C8B-B14F-4D97-AF65-F5344CB8AC3E}">
        <p14:creationId xmlns="" xmlns:p14="http://schemas.microsoft.com/office/powerpoint/2010/main" val="3173243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Blood pressure can be measured indirectly by the </a:t>
            </a:r>
            <a:r>
              <a:rPr lang="en-US" b="1" dirty="0" err="1"/>
              <a:t>Auscultatory</a:t>
            </a:r>
            <a:r>
              <a:rPr lang="en-US" b="1" dirty="0"/>
              <a:t> method</a:t>
            </a:r>
            <a:endParaRPr lang="en-US" dirty="0"/>
          </a:p>
        </p:txBody>
      </p:sp>
      <p:sp>
        <p:nvSpPr>
          <p:cNvPr id="3" name="Content Placeholder 2"/>
          <p:cNvSpPr>
            <a:spLocks noGrp="1"/>
          </p:cNvSpPr>
          <p:nvPr>
            <p:ph idx="1"/>
          </p:nvPr>
        </p:nvSpPr>
        <p:spPr/>
        <p:txBody>
          <a:bodyPr/>
          <a:lstStyle/>
          <a:p>
            <a:r>
              <a:rPr lang="en-AU" b="1" dirty="0">
                <a:solidFill>
                  <a:schemeClr val="accent6">
                    <a:lumMod val="75000"/>
                  </a:schemeClr>
                </a:solidFill>
              </a:rPr>
              <a:t>When determining blood pressure </a:t>
            </a:r>
            <a:r>
              <a:rPr lang="en-AU" dirty="0"/>
              <a:t>by the </a:t>
            </a:r>
            <a:r>
              <a:rPr lang="en-AU" b="1" dirty="0" err="1">
                <a:solidFill>
                  <a:schemeClr val="accent6">
                    <a:lumMod val="75000"/>
                  </a:schemeClr>
                </a:solidFill>
              </a:rPr>
              <a:t>auscultatory</a:t>
            </a:r>
            <a:r>
              <a:rPr lang="en-AU" b="1" dirty="0">
                <a:solidFill>
                  <a:schemeClr val="accent6">
                    <a:lumMod val="75000"/>
                  </a:schemeClr>
                </a:solidFill>
              </a:rPr>
              <a:t> method</a:t>
            </a:r>
            <a:r>
              <a:rPr lang="en-AU" dirty="0"/>
              <a:t>, pressure in the cuff is first inflated well above the </a:t>
            </a:r>
            <a:r>
              <a:rPr lang="en-AU" b="1" dirty="0">
                <a:solidFill>
                  <a:schemeClr val="accent6">
                    <a:lumMod val="75000"/>
                  </a:schemeClr>
                </a:solidFill>
              </a:rPr>
              <a:t>arterial systolic pressure</a:t>
            </a:r>
            <a:r>
              <a:rPr lang="en-AU" dirty="0"/>
              <a:t>. </a:t>
            </a:r>
          </a:p>
          <a:p>
            <a:endParaRPr lang="en-US" dirty="0"/>
          </a:p>
        </p:txBody>
      </p:sp>
    </p:spTree>
    <p:extLst>
      <p:ext uri="{BB962C8B-B14F-4D97-AF65-F5344CB8AC3E}">
        <p14:creationId xmlns="" xmlns:p14="http://schemas.microsoft.com/office/powerpoint/2010/main" val="132172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Blood pressure can be measured indirectly by the </a:t>
            </a:r>
            <a:r>
              <a:rPr lang="en-US" b="1" dirty="0" err="1"/>
              <a:t>Auscultatory</a:t>
            </a:r>
            <a:r>
              <a:rPr lang="en-US" b="1" dirty="0"/>
              <a:t> method</a:t>
            </a:r>
            <a:endParaRPr lang="en-US" dirty="0"/>
          </a:p>
        </p:txBody>
      </p:sp>
      <p:sp>
        <p:nvSpPr>
          <p:cNvPr id="3" name="Content Placeholder 2"/>
          <p:cNvSpPr>
            <a:spLocks noGrp="1"/>
          </p:cNvSpPr>
          <p:nvPr>
            <p:ph idx="1"/>
          </p:nvPr>
        </p:nvSpPr>
        <p:spPr/>
        <p:txBody>
          <a:bodyPr/>
          <a:lstStyle/>
          <a:p>
            <a:r>
              <a:rPr lang="en-AU" b="1" dirty="0">
                <a:solidFill>
                  <a:schemeClr val="accent6">
                    <a:lumMod val="75000"/>
                  </a:schemeClr>
                </a:solidFill>
              </a:rPr>
              <a:t>As long as the pressure is higher than the systolic pressure</a:t>
            </a:r>
            <a:r>
              <a:rPr lang="en-AU" dirty="0"/>
              <a:t>, the </a:t>
            </a:r>
            <a:r>
              <a:rPr lang="en-AU" b="1" dirty="0">
                <a:solidFill>
                  <a:schemeClr val="accent6">
                    <a:lumMod val="75000"/>
                  </a:schemeClr>
                </a:solidFill>
              </a:rPr>
              <a:t>brachial artery </a:t>
            </a:r>
            <a:r>
              <a:rPr lang="en-AU" dirty="0"/>
              <a:t>remains collapsed and no blood jets into the lower artery during the cardiac cycle; therefore, no</a:t>
            </a:r>
            <a:r>
              <a:rPr lang="en-AU" b="1" dirty="0">
                <a:solidFill>
                  <a:schemeClr val="accent6">
                    <a:lumMod val="75000"/>
                  </a:schemeClr>
                </a:solidFill>
              </a:rPr>
              <a:t> </a:t>
            </a:r>
            <a:r>
              <a:rPr lang="en-AU" b="1" dirty="0" err="1">
                <a:solidFill>
                  <a:schemeClr val="accent6">
                    <a:lumMod val="75000"/>
                  </a:schemeClr>
                </a:solidFill>
              </a:rPr>
              <a:t>Korotkoff</a:t>
            </a:r>
            <a:r>
              <a:rPr lang="en-AU" b="1" dirty="0">
                <a:solidFill>
                  <a:schemeClr val="accent6">
                    <a:lumMod val="75000"/>
                  </a:schemeClr>
                </a:solidFill>
              </a:rPr>
              <a:t> </a:t>
            </a:r>
            <a:r>
              <a:rPr lang="en-AU" dirty="0"/>
              <a:t>sounds are heard in the </a:t>
            </a:r>
            <a:r>
              <a:rPr lang="en-AU" b="1" dirty="0">
                <a:solidFill>
                  <a:schemeClr val="accent6">
                    <a:lumMod val="75000"/>
                  </a:schemeClr>
                </a:solidFill>
              </a:rPr>
              <a:t>lower artery</a:t>
            </a:r>
            <a:r>
              <a:rPr lang="en-AU" dirty="0"/>
              <a:t>. </a:t>
            </a:r>
          </a:p>
          <a:p>
            <a:endParaRPr lang="en-US" dirty="0"/>
          </a:p>
          <a:p>
            <a:endParaRPr lang="en-US" dirty="0"/>
          </a:p>
        </p:txBody>
      </p:sp>
    </p:spTree>
    <p:extLst>
      <p:ext uri="{BB962C8B-B14F-4D97-AF65-F5344CB8AC3E}">
        <p14:creationId xmlns="" xmlns:p14="http://schemas.microsoft.com/office/powerpoint/2010/main" val="258846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VASCULAR DISTENSIBILITY </a:t>
            </a:r>
            <a:endParaRPr lang="en-US" dirty="0"/>
          </a:p>
        </p:txBody>
      </p:sp>
      <p:sp>
        <p:nvSpPr>
          <p:cNvPr id="3" name="Content Placeholder 2"/>
          <p:cNvSpPr>
            <a:spLocks noGrp="1"/>
          </p:cNvSpPr>
          <p:nvPr>
            <p:ph idx="1"/>
          </p:nvPr>
        </p:nvSpPr>
        <p:spPr/>
        <p:txBody>
          <a:bodyPr/>
          <a:lstStyle/>
          <a:p>
            <a:r>
              <a:rPr lang="en-US" sz="4000" dirty="0">
                <a:solidFill>
                  <a:schemeClr val="accent6">
                    <a:lumMod val="75000"/>
                  </a:schemeClr>
                </a:solidFill>
              </a:rPr>
              <a:t>On average</a:t>
            </a:r>
            <a:r>
              <a:rPr lang="en-US" sz="4000" dirty="0"/>
              <a:t>, veins are about eight times as distensible as arteries in the </a:t>
            </a:r>
            <a:r>
              <a:rPr lang="en-US" sz="4000" dirty="0">
                <a:solidFill>
                  <a:schemeClr val="accent6">
                    <a:lumMod val="75000"/>
                  </a:schemeClr>
                </a:solidFill>
              </a:rPr>
              <a:t>sys­temic circulation</a:t>
            </a:r>
            <a:r>
              <a:rPr lang="en-US" sz="4000" dirty="0"/>
              <a:t>.</a:t>
            </a:r>
          </a:p>
          <a:p>
            <a:endParaRPr lang="en-US" dirty="0"/>
          </a:p>
          <a:p>
            <a:endParaRPr lang="en-US" dirty="0"/>
          </a:p>
        </p:txBody>
      </p:sp>
    </p:spTree>
    <p:extLst>
      <p:ext uri="{BB962C8B-B14F-4D97-AF65-F5344CB8AC3E}">
        <p14:creationId xmlns="" xmlns:p14="http://schemas.microsoft.com/office/powerpoint/2010/main" val="4119619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Blood pressure can be measured indirectly by the </a:t>
            </a:r>
            <a:r>
              <a:rPr lang="en-US" b="1" dirty="0" err="1"/>
              <a:t>Auscultatory</a:t>
            </a:r>
            <a:r>
              <a:rPr lang="en-US" b="1" dirty="0"/>
              <a:t> method</a:t>
            </a:r>
            <a:endParaRPr lang="en-US" dirty="0"/>
          </a:p>
        </p:txBody>
      </p:sp>
      <p:sp>
        <p:nvSpPr>
          <p:cNvPr id="3" name="Content Placeholder 2"/>
          <p:cNvSpPr>
            <a:spLocks noGrp="1"/>
          </p:cNvSpPr>
          <p:nvPr>
            <p:ph idx="1"/>
          </p:nvPr>
        </p:nvSpPr>
        <p:spPr/>
        <p:txBody>
          <a:bodyPr/>
          <a:lstStyle/>
          <a:p>
            <a:r>
              <a:rPr lang="en-AU" b="1" dirty="0">
                <a:solidFill>
                  <a:schemeClr val="accent6">
                    <a:lumMod val="75000"/>
                  </a:schemeClr>
                </a:solidFill>
              </a:rPr>
              <a:t>As soon as the pressure in the cuff falls below the systolic pressure</a:t>
            </a:r>
            <a:r>
              <a:rPr lang="en-AU" dirty="0"/>
              <a:t>, blood slips through the artery underneath the cuff during the peak </a:t>
            </a:r>
            <a:r>
              <a:rPr lang="en-AU" b="1" i="1" dirty="0">
                <a:solidFill>
                  <a:schemeClr val="accent6">
                    <a:lumMod val="75000"/>
                  </a:schemeClr>
                </a:solidFill>
              </a:rPr>
              <a:t>systolic pressure</a:t>
            </a:r>
            <a:r>
              <a:rPr lang="en-AU" dirty="0"/>
              <a:t>, and one begins to hear </a:t>
            </a:r>
            <a:r>
              <a:rPr lang="en-AU" i="1" dirty="0"/>
              <a:t>tapping sounds in the </a:t>
            </a:r>
            <a:r>
              <a:rPr lang="en-AU" b="1" i="1" dirty="0" err="1">
                <a:solidFill>
                  <a:schemeClr val="accent6">
                    <a:lumMod val="75000"/>
                  </a:schemeClr>
                </a:solidFill>
              </a:rPr>
              <a:t>antecubital</a:t>
            </a:r>
            <a:r>
              <a:rPr lang="en-AU" b="1" i="1" dirty="0">
                <a:solidFill>
                  <a:schemeClr val="accent6">
                    <a:lumMod val="75000"/>
                  </a:schemeClr>
                </a:solidFill>
              </a:rPr>
              <a:t> artery</a:t>
            </a:r>
            <a:r>
              <a:rPr lang="en-AU" i="1" dirty="0"/>
              <a:t> in synchrony with the </a:t>
            </a:r>
            <a:r>
              <a:rPr lang="en-AU" b="1" i="1" dirty="0">
                <a:solidFill>
                  <a:schemeClr val="accent6">
                    <a:lumMod val="75000"/>
                  </a:schemeClr>
                </a:solidFill>
              </a:rPr>
              <a:t>heartbeat</a:t>
            </a:r>
            <a:r>
              <a:rPr lang="en-AU" i="1" dirty="0"/>
              <a:t>. </a:t>
            </a:r>
          </a:p>
          <a:p>
            <a:endParaRPr lang="en-US" dirty="0"/>
          </a:p>
          <a:p>
            <a:endParaRPr lang="en-US" dirty="0"/>
          </a:p>
        </p:txBody>
      </p:sp>
    </p:spTree>
    <p:extLst>
      <p:ext uri="{BB962C8B-B14F-4D97-AF65-F5344CB8AC3E}">
        <p14:creationId xmlns="" xmlns:p14="http://schemas.microsoft.com/office/powerpoint/2010/main" val="3171765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Blood pressure can be measured indirectly by the </a:t>
            </a:r>
            <a:r>
              <a:rPr lang="en-US" b="1" dirty="0" err="1"/>
              <a:t>Auscultatory</a:t>
            </a:r>
            <a:r>
              <a:rPr lang="en-US" b="1" dirty="0"/>
              <a:t> method</a:t>
            </a:r>
            <a:endParaRPr lang="en-US" dirty="0"/>
          </a:p>
        </p:txBody>
      </p:sp>
      <p:sp>
        <p:nvSpPr>
          <p:cNvPr id="3" name="Content Placeholder 2"/>
          <p:cNvSpPr>
            <a:spLocks noGrp="1"/>
          </p:cNvSpPr>
          <p:nvPr>
            <p:ph idx="1"/>
          </p:nvPr>
        </p:nvSpPr>
        <p:spPr/>
        <p:txBody>
          <a:bodyPr/>
          <a:lstStyle/>
          <a:p>
            <a:pPr algn="just"/>
            <a:r>
              <a:rPr lang="en-AU" b="1" i="1" dirty="0" smtClean="0">
                <a:solidFill>
                  <a:schemeClr val="accent6">
                    <a:lumMod val="75000"/>
                  </a:schemeClr>
                </a:solidFill>
              </a:rPr>
              <a:t>As soon as these sounds are heard</a:t>
            </a:r>
            <a:r>
              <a:rPr lang="en-AU" i="1" dirty="0" smtClean="0"/>
              <a:t>, the pressure level indicated by the </a:t>
            </a:r>
            <a:r>
              <a:rPr lang="en-AU" b="1" i="1" dirty="0" smtClean="0">
                <a:solidFill>
                  <a:schemeClr val="accent6">
                    <a:lumMod val="75000"/>
                  </a:schemeClr>
                </a:solidFill>
              </a:rPr>
              <a:t>manometer</a:t>
            </a:r>
            <a:r>
              <a:rPr lang="en-AU" i="1" dirty="0" smtClean="0"/>
              <a:t> connected to the cuff is about equal to the </a:t>
            </a:r>
            <a:r>
              <a:rPr lang="en-AU" b="1" i="1" dirty="0" smtClean="0">
                <a:solidFill>
                  <a:schemeClr val="accent6">
                    <a:lumMod val="75000"/>
                  </a:schemeClr>
                </a:solidFill>
              </a:rPr>
              <a:t>systolic pressure</a:t>
            </a:r>
            <a:r>
              <a:rPr lang="en-AU" i="1" dirty="0" smtClean="0"/>
              <a:t>.</a:t>
            </a:r>
          </a:p>
          <a:p>
            <a:pPr algn="just"/>
            <a:endParaRPr lang="en-US" dirty="0"/>
          </a:p>
          <a:p>
            <a:endParaRPr lang="en-US" dirty="0"/>
          </a:p>
          <a:p>
            <a:endParaRPr lang="en-US" dirty="0"/>
          </a:p>
        </p:txBody>
      </p:sp>
    </p:spTree>
    <p:extLst>
      <p:ext uri="{BB962C8B-B14F-4D97-AF65-F5344CB8AC3E}">
        <p14:creationId xmlns="" xmlns:p14="http://schemas.microsoft.com/office/powerpoint/2010/main" val="2533056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Blood pressure can be measured indirectly by the </a:t>
            </a:r>
            <a:r>
              <a:rPr lang="en-US" b="1" dirty="0" err="1"/>
              <a:t>Auscultatory</a:t>
            </a:r>
            <a:r>
              <a:rPr lang="en-US" b="1" dirty="0"/>
              <a:t> method</a:t>
            </a:r>
            <a:endParaRPr lang="en-US" dirty="0"/>
          </a:p>
        </p:txBody>
      </p:sp>
      <p:sp>
        <p:nvSpPr>
          <p:cNvPr id="3" name="Content Placeholder 2"/>
          <p:cNvSpPr>
            <a:spLocks noGrp="1"/>
          </p:cNvSpPr>
          <p:nvPr>
            <p:ph idx="1"/>
          </p:nvPr>
        </p:nvSpPr>
        <p:spPr/>
        <p:txBody>
          <a:bodyPr/>
          <a:lstStyle/>
          <a:p>
            <a:pPr algn="just"/>
            <a:r>
              <a:rPr lang="en-AU" b="1" dirty="0">
                <a:solidFill>
                  <a:schemeClr val="accent6">
                    <a:lumMod val="75000"/>
                  </a:schemeClr>
                </a:solidFill>
              </a:rPr>
              <a:t>As pressure in the cuff is further lowered</a:t>
            </a:r>
            <a:r>
              <a:rPr lang="en-AU" dirty="0"/>
              <a:t>, the </a:t>
            </a:r>
            <a:r>
              <a:rPr lang="en-AU" b="1" dirty="0" err="1">
                <a:solidFill>
                  <a:schemeClr val="accent6">
                    <a:lumMod val="75000"/>
                  </a:schemeClr>
                </a:solidFill>
              </a:rPr>
              <a:t>Korotkoff</a:t>
            </a:r>
            <a:r>
              <a:rPr lang="en-AU" dirty="0"/>
              <a:t> sounds change in quality, having a rhythmical, harsher sound Finally, when the pressure in the cuff falls to the level of the </a:t>
            </a:r>
            <a:r>
              <a:rPr lang="en-AU" b="1" dirty="0">
                <a:solidFill>
                  <a:schemeClr val="accent6">
                    <a:lumMod val="75000"/>
                  </a:schemeClr>
                </a:solidFill>
              </a:rPr>
              <a:t>diastolic pressure </a:t>
            </a:r>
            <a:r>
              <a:rPr lang="en-AU" dirty="0"/>
              <a:t>(i.e., the artery no longer closes during </a:t>
            </a:r>
            <a:r>
              <a:rPr lang="en-AU" b="1" dirty="0">
                <a:solidFill>
                  <a:schemeClr val="accent6">
                    <a:lumMod val="75000"/>
                  </a:schemeClr>
                </a:solidFill>
              </a:rPr>
              <a:t>diastole</a:t>
            </a:r>
            <a:r>
              <a:rPr lang="en-AU" dirty="0"/>
              <a:t>), the sounds suddenly change to a muffled quality and then usually disappear entirely after another </a:t>
            </a:r>
            <a:r>
              <a:rPr lang="en-AU" b="1" dirty="0">
                <a:solidFill>
                  <a:schemeClr val="accent6">
                    <a:lumMod val="75000"/>
                  </a:schemeClr>
                </a:solidFill>
              </a:rPr>
              <a:t>5- to 10-millimeter </a:t>
            </a:r>
            <a:r>
              <a:rPr lang="en-AU" dirty="0"/>
              <a:t>drop in </a:t>
            </a:r>
            <a:r>
              <a:rPr lang="en-AU" b="1" dirty="0">
                <a:solidFill>
                  <a:schemeClr val="accent6">
                    <a:lumMod val="75000"/>
                  </a:schemeClr>
                </a:solidFill>
              </a:rPr>
              <a:t>cuff pressure</a:t>
            </a:r>
            <a:r>
              <a:rPr lang="en-AU" dirty="0"/>
              <a:t>. </a:t>
            </a:r>
          </a:p>
          <a:p>
            <a:pPr algn="just"/>
            <a:endParaRPr lang="en-US" dirty="0"/>
          </a:p>
          <a:p>
            <a:endParaRPr lang="en-US" dirty="0"/>
          </a:p>
        </p:txBody>
      </p:sp>
    </p:spTree>
    <p:extLst>
      <p:ext uri="{BB962C8B-B14F-4D97-AF65-F5344CB8AC3E}">
        <p14:creationId xmlns="" xmlns:p14="http://schemas.microsoft.com/office/powerpoint/2010/main" val="2381462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Blood pressure can be measured indirectly by the </a:t>
            </a:r>
            <a:r>
              <a:rPr lang="en-US" b="1" dirty="0" err="1"/>
              <a:t>Auscultatory</a:t>
            </a:r>
            <a:r>
              <a:rPr lang="en-US" b="1" dirty="0"/>
              <a:t> method</a:t>
            </a:r>
            <a:endParaRPr lang="en-US" dirty="0"/>
          </a:p>
        </p:txBody>
      </p:sp>
      <p:sp>
        <p:nvSpPr>
          <p:cNvPr id="3" name="Content Placeholder 2"/>
          <p:cNvSpPr>
            <a:spLocks noGrp="1"/>
          </p:cNvSpPr>
          <p:nvPr>
            <p:ph idx="1"/>
          </p:nvPr>
        </p:nvSpPr>
        <p:spPr/>
        <p:txBody>
          <a:bodyPr/>
          <a:lstStyle/>
          <a:p>
            <a:r>
              <a:rPr lang="en-AU" b="1" dirty="0">
                <a:solidFill>
                  <a:schemeClr val="accent6">
                    <a:lumMod val="75000"/>
                  </a:schemeClr>
                </a:solidFill>
              </a:rPr>
              <a:t>When the </a:t>
            </a:r>
            <a:r>
              <a:rPr lang="en-AU" b="1" dirty="0" err="1">
                <a:solidFill>
                  <a:schemeClr val="accent6">
                    <a:lumMod val="75000"/>
                  </a:schemeClr>
                </a:solidFill>
              </a:rPr>
              <a:t>Korotkoff</a:t>
            </a:r>
            <a:r>
              <a:rPr lang="en-AU" b="1" dirty="0">
                <a:solidFill>
                  <a:schemeClr val="accent6">
                    <a:lumMod val="75000"/>
                  </a:schemeClr>
                </a:solidFill>
              </a:rPr>
              <a:t> sounds change to the muffled quality</a:t>
            </a:r>
            <a:r>
              <a:rPr lang="en-AU" dirty="0"/>
              <a:t>, the </a:t>
            </a:r>
            <a:r>
              <a:rPr lang="en-AU" b="1" dirty="0">
                <a:solidFill>
                  <a:schemeClr val="accent6">
                    <a:lumMod val="75000"/>
                  </a:schemeClr>
                </a:solidFill>
              </a:rPr>
              <a:t>manometer pressure </a:t>
            </a:r>
            <a:r>
              <a:rPr lang="en-AU" dirty="0"/>
              <a:t>is about equal to the </a:t>
            </a:r>
            <a:r>
              <a:rPr lang="en-AU" b="1" dirty="0">
                <a:solidFill>
                  <a:schemeClr val="accent6">
                    <a:lumMod val="75000"/>
                  </a:schemeClr>
                </a:solidFill>
              </a:rPr>
              <a:t>diastolic pressure</a:t>
            </a:r>
            <a:r>
              <a:rPr lang="en-AU" dirty="0"/>
              <a:t>, although this slightly </a:t>
            </a:r>
            <a:r>
              <a:rPr lang="en-AU" b="1" dirty="0">
                <a:solidFill>
                  <a:schemeClr val="accent6">
                    <a:lumMod val="75000"/>
                  </a:schemeClr>
                </a:solidFill>
              </a:rPr>
              <a:t>overestimates</a:t>
            </a:r>
            <a:r>
              <a:rPr lang="en-AU" dirty="0"/>
              <a:t> the </a:t>
            </a:r>
            <a:r>
              <a:rPr lang="en-AU" b="1" dirty="0">
                <a:solidFill>
                  <a:schemeClr val="accent6">
                    <a:lumMod val="75000"/>
                  </a:schemeClr>
                </a:solidFill>
              </a:rPr>
              <a:t>diastolic pressure</a:t>
            </a:r>
            <a:r>
              <a:rPr lang="en-AU" dirty="0"/>
              <a:t>. </a:t>
            </a:r>
          </a:p>
          <a:p>
            <a:endParaRPr lang="en-US" dirty="0"/>
          </a:p>
          <a:p>
            <a:endParaRPr lang="en-US" dirty="0"/>
          </a:p>
        </p:txBody>
      </p:sp>
    </p:spTree>
    <p:extLst>
      <p:ext uri="{BB962C8B-B14F-4D97-AF65-F5344CB8AC3E}">
        <p14:creationId xmlns="" xmlns:p14="http://schemas.microsoft.com/office/powerpoint/2010/main" val="2550167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Blood pressure can be measured indirectly by the </a:t>
            </a:r>
            <a:r>
              <a:rPr lang="en-US" b="1" dirty="0" err="1"/>
              <a:t>Auscultatory</a:t>
            </a:r>
            <a:r>
              <a:rPr lang="en-US" b="1" dirty="0"/>
              <a:t> method</a:t>
            </a:r>
            <a:endParaRPr lang="en-US" dirty="0"/>
          </a:p>
        </p:txBody>
      </p:sp>
      <p:sp>
        <p:nvSpPr>
          <p:cNvPr id="3" name="Content Placeholder 2"/>
          <p:cNvSpPr>
            <a:spLocks noGrp="1"/>
          </p:cNvSpPr>
          <p:nvPr>
            <p:ph idx="1"/>
          </p:nvPr>
        </p:nvSpPr>
        <p:spPr/>
        <p:txBody>
          <a:bodyPr/>
          <a:lstStyle/>
          <a:p>
            <a:r>
              <a:rPr lang="en-AU" dirty="0"/>
              <a:t>Many </a:t>
            </a:r>
            <a:r>
              <a:rPr lang="en-AU" b="1" dirty="0">
                <a:solidFill>
                  <a:schemeClr val="accent6">
                    <a:lumMod val="75000"/>
                  </a:schemeClr>
                </a:solidFill>
              </a:rPr>
              <a:t>clinicians believe </a:t>
            </a:r>
            <a:r>
              <a:rPr lang="en-AU" dirty="0"/>
              <a:t>that the pressure at which the </a:t>
            </a:r>
            <a:r>
              <a:rPr lang="en-AU" dirty="0" err="1">
                <a:solidFill>
                  <a:schemeClr val="accent6">
                    <a:lumMod val="75000"/>
                  </a:schemeClr>
                </a:solidFill>
              </a:rPr>
              <a:t>Korotkoff</a:t>
            </a:r>
            <a:r>
              <a:rPr lang="en-AU" dirty="0"/>
              <a:t> sounds completely disappear should be used as the diastolic pressure except in situations in which the </a:t>
            </a:r>
            <a:r>
              <a:rPr lang="en-AU" b="1" dirty="0">
                <a:solidFill>
                  <a:schemeClr val="accent6">
                    <a:lumMod val="75000"/>
                  </a:schemeClr>
                </a:solidFill>
              </a:rPr>
              <a:t>disappearance</a:t>
            </a:r>
            <a:r>
              <a:rPr lang="en-AU" dirty="0"/>
              <a:t> of sounds cannot reliably be determined, because sounds are </a:t>
            </a:r>
            <a:r>
              <a:rPr lang="en-AU" b="1" dirty="0">
                <a:solidFill>
                  <a:schemeClr val="accent6">
                    <a:lumMod val="75000"/>
                  </a:schemeClr>
                </a:solidFill>
              </a:rPr>
              <a:t>audible</a:t>
            </a:r>
            <a:r>
              <a:rPr lang="en-AU" dirty="0"/>
              <a:t> even after complete </a:t>
            </a:r>
            <a:r>
              <a:rPr lang="en-AU" b="1" dirty="0">
                <a:solidFill>
                  <a:schemeClr val="accent6">
                    <a:lumMod val="75000"/>
                  </a:schemeClr>
                </a:solidFill>
              </a:rPr>
              <a:t>deflation of the cuff</a:t>
            </a:r>
            <a:r>
              <a:rPr lang="en-AU" dirty="0"/>
              <a:t>.</a:t>
            </a:r>
          </a:p>
          <a:p>
            <a:endParaRPr lang="en-US" dirty="0"/>
          </a:p>
        </p:txBody>
      </p:sp>
    </p:spTree>
    <p:extLst>
      <p:ext uri="{BB962C8B-B14F-4D97-AF65-F5344CB8AC3E}">
        <p14:creationId xmlns="" xmlns:p14="http://schemas.microsoft.com/office/powerpoint/2010/main" val="1141738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Blood pressure can be measured indirectly by the </a:t>
            </a:r>
            <a:r>
              <a:rPr lang="en-US" b="1" dirty="0" err="1"/>
              <a:t>Auscultatory</a:t>
            </a:r>
            <a:r>
              <a:rPr lang="en-US" b="1" dirty="0"/>
              <a:t> method</a:t>
            </a:r>
            <a:endParaRPr lang="en-US" dirty="0"/>
          </a:p>
        </p:txBody>
      </p:sp>
      <p:sp>
        <p:nvSpPr>
          <p:cNvPr id="3" name="Content Placeholder 2"/>
          <p:cNvSpPr>
            <a:spLocks noGrp="1"/>
          </p:cNvSpPr>
          <p:nvPr>
            <p:ph idx="1"/>
          </p:nvPr>
        </p:nvSpPr>
        <p:spPr/>
        <p:txBody>
          <a:bodyPr>
            <a:normAutofit/>
          </a:bodyPr>
          <a:lstStyle/>
          <a:p>
            <a:r>
              <a:rPr lang="en-AU" sz="3600" b="1" dirty="0">
                <a:solidFill>
                  <a:schemeClr val="accent6">
                    <a:lumMod val="75000"/>
                  </a:schemeClr>
                </a:solidFill>
              </a:rPr>
              <a:t> For example, in patients who have </a:t>
            </a:r>
            <a:r>
              <a:rPr lang="en-AU" sz="3600" b="1" dirty="0" err="1">
                <a:solidFill>
                  <a:schemeClr val="accent6">
                    <a:lumMod val="75000"/>
                  </a:schemeClr>
                </a:solidFill>
              </a:rPr>
              <a:t>arteriovenous</a:t>
            </a:r>
            <a:r>
              <a:rPr lang="en-AU" sz="3600" b="1" dirty="0">
                <a:solidFill>
                  <a:schemeClr val="accent6">
                    <a:lumMod val="75000"/>
                  </a:schemeClr>
                </a:solidFill>
              </a:rPr>
              <a:t> fistulas </a:t>
            </a:r>
            <a:r>
              <a:rPr lang="en-AU" sz="3600" dirty="0"/>
              <a:t>for </a:t>
            </a:r>
            <a:r>
              <a:rPr lang="en-AU" sz="3600" b="1" dirty="0" err="1">
                <a:solidFill>
                  <a:schemeClr val="accent6">
                    <a:lumMod val="75000"/>
                  </a:schemeClr>
                </a:solidFill>
              </a:rPr>
              <a:t>hemodialysis</a:t>
            </a:r>
            <a:r>
              <a:rPr lang="en-AU" sz="3600" dirty="0"/>
              <a:t> or </a:t>
            </a:r>
            <a:r>
              <a:rPr lang="en-AU" sz="3600" b="1" dirty="0">
                <a:solidFill>
                  <a:schemeClr val="accent6">
                    <a:lumMod val="75000"/>
                  </a:schemeClr>
                </a:solidFill>
              </a:rPr>
              <a:t>aortic </a:t>
            </a:r>
            <a:r>
              <a:rPr lang="en-AU" sz="3600" dirty="0"/>
              <a:t>insufficiency,</a:t>
            </a:r>
            <a:r>
              <a:rPr lang="en-AU" sz="3600" b="1" dirty="0">
                <a:solidFill>
                  <a:schemeClr val="accent6">
                    <a:lumMod val="75000"/>
                  </a:schemeClr>
                </a:solidFill>
              </a:rPr>
              <a:t> </a:t>
            </a:r>
            <a:r>
              <a:rPr lang="en-AU" sz="3600" b="1" dirty="0" err="1">
                <a:solidFill>
                  <a:schemeClr val="accent6">
                    <a:lumMod val="75000"/>
                  </a:schemeClr>
                </a:solidFill>
              </a:rPr>
              <a:t>Korotkoff</a:t>
            </a:r>
            <a:r>
              <a:rPr lang="en-AU" sz="3600" b="1" dirty="0">
                <a:solidFill>
                  <a:schemeClr val="accent6">
                    <a:lumMod val="75000"/>
                  </a:schemeClr>
                </a:solidFill>
              </a:rPr>
              <a:t> </a:t>
            </a:r>
            <a:r>
              <a:rPr lang="en-AU" sz="3600" dirty="0"/>
              <a:t>sounds may be heard after complete deflation of the </a:t>
            </a:r>
            <a:r>
              <a:rPr lang="en-AU" sz="3600" b="1" dirty="0">
                <a:solidFill>
                  <a:schemeClr val="accent6">
                    <a:lumMod val="75000"/>
                  </a:schemeClr>
                </a:solidFill>
              </a:rPr>
              <a:t>cuff</a:t>
            </a:r>
            <a:r>
              <a:rPr lang="en-AU" sz="3600" dirty="0"/>
              <a:t>.</a:t>
            </a:r>
          </a:p>
          <a:p>
            <a:endParaRPr lang="en-US" sz="3600" dirty="0"/>
          </a:p>
          <a:p>
            <a:endParaRPr lang="en-US" sz="3600" dirty="0"/>
          </a:p>
        </p:txBody>
      </p:sp>
    </p:spTree>
    <p:extLst>
      <p:ext uri="{BB962C8B-B14F-4D97-AF65-F5344CB8AC3E}">
        <p14:creationId xmlns="" xmlns:p14="http://schemas.microsoft.com/office/powerpoint/2010/main" val="648272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VEINS AND THEIR FUNCTIONS</a:t>
            </a:r>
            <a:endParaRPr lang="en-US" dirty="0"/>
          </a:p>
        </p:txBody>
      </p:sp>
      <p:sp>
        <p:nvSpPr>
          <p:cNvPr id="3" name="Content Placeholder 2"/>
          <p:cNvSpPr>
            <a:spLocks noGrp="1"/>
          </p:cNvSpPr>
          <p:nvPr>
            <p:ph idx="1"/>
          </p:nvPr>
        </p:nvSpPr>
        <p:spPr/>
        <p:txBody>
          <a:bodyPr/>
          <a:lstStyle/>
          <a:p>
            <a:pPr algn="just"/>
            <a:r>
              <a:rPr lang="en-US" b="1" dirty="0">
                <a:solidFill>
                  <a:schemeClr val="accent6">
                    <a:lumMod val="75000"/>
                  </a:schemeClr>
                </a:solidFill>
              </a:rPr>
              <a:t>As discussed previously, the veins </a:t>
            </a:r>
            <a:r>
              <a:rPr lang="en-US" dirty="0"/>
              <a:t>are capable of con­stricting and enlarging and thereby storing either small or large quantities of blood, making this blood avail­able when it is needed by the </a:t>
            </a:r>
            <a:r>
              <a:rPr lang="en-US" b="1" dirty="0">
                <a:solidFill>
                  <a:schemeClr val="accent6">
                    <a:lumMod val="75000"/>
                  </a:schemeClr>
                </a:solidFill>
              </a:rPr>
              <a:t>circulatory system</a:t>
            </a:r>
            <a:r>
              <a:rPr lang="en-US" dirty="0"/>
              <a:t>. </a:t>
            </a:r>
          </a:p>
          <a:p>
            <a:pPr algn="just"/>
            <a:r>
              <a:rPr lang="en-US" b="1" dirty="0">
                <a:solidFill>
                  <a:schemeClr val="accent6">
                    <a:lumMod val="75000"/>
                  </a:schemeClr>
                </a:solidFill>
              </a:rPr>
              <a:t>Veins can also propel blood </a:t>
            </a:r>
            <a:r>
              <a:rPr lang="en-US" dirty="0"/>
              <a:t>forward by means of a </a:t>
            </a:r>
            <a:r>
              <a:rPr lang="en-US" b="1" dirty="0">
                <a:solidFill>
                  <a:schemeClr val="accent6">
                    <a:lumMod val="75000"/>
                  </a:schemeClr>
                </a:solidFill>
              </a:rPr>
              <a:t>"venous pump," </a:t>
            </a:r>
            <a:r>
              <a:rPr lang="en-US" dirty="0"/>
              <a:t>which helps </a:t>
            </a:r>
            <a:r>
              <a:rPr lang="en-US" b="1" dirty="0">
                <a:solidFill>
                  <a:schemeClr val="accent6">
                    <a:lumMod val="75000"/>
                  </a:schemeClr>
                </a:solidFill>
              </a:rPr>
              <a:t>regulate cardiac output</a:t>
            </a:r>
            <a:r>
              <a:rPr lang="en-US" dirty="0"/>
              <a:t>.</a:t>
            </a:r>
          </a:p>
          <a:p>
            <a:pPr algn="just"/>
            <a:endParaRPr lang="en-US" dirty="0"/>
          </a:p>
          <a:p>
            <a:endParaRPr lang="en-US" dirty="0"/>
          </a:p>
        </p:txBody>
      </p:sp>
    </p:spTree>
    <p:extLst>
      <p:ext uri="{BB962C8B-B14F-4D97-AF65-F5344CB8AC3E}">
        <p14:creationId xmlns="" xmlns:p14="http://schemas.microsoft.com/office/powerpoint/2010/main" val="873955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VEINS AND THEIR FUNCTIONS</a:t>
            </a:r>
            <a:endParaRPr lang="en-US" dirty="0"/>
          </a:p>
        </p:txBody>
      </p:sp>
      <p:sp>
        <p:nvSpPr>
          <p:cNvPr id="3" name="Content Placeholder 2"/>
          <p:cNvSpPr>
            <a:spLocks noGrp="1"/>
          </p:cNvSpPr>
          <p:nvPr>
            <p:ph idx="1"/>
          </p:nvPr>
        </p:nvSpPr>
        <p:spPr/>
        <p:txBody>
          <a:bodyPr/>
          <a:lstStyle/>
          <a:p>
            <a:r>
              <a:rPr lang="en-US" b="1" dirty="0">
                <a:solidFill>
                  <a:schemeClr val="accent6">
                    <a:lumMod val="75000"/>
                  </a:schemeClr>
                </a:solidFill>
              </a:rPr>
              <a:t>Relationship to Right Atrial Pressure (Central Venous Pressure) </a:t>
            </a:r>
            <a:r>
              <a:rPr lang="en-US" dirty="0"/>
              <a:t>and </a:t>
            </a:r>
            <a:r>
              <a:rPr lang="en-US" b="1" dirty="0">
                <a:solidFill>
                  <a:schemeClr val="accent6">
                    <a:lumMod val="75000"/>
                  </a:schemeClr>
                </a:solidFill>
              </a:rPr>
              <a:t>Peripheral Venous Pressure. </a:t>
            </a:r>
          </a:p>
          <a:p>
            <a:r>
              <a:rPr lang="en-US" b="1" dirty="0">
                <a:solidFill>
                  <a:schemeClr val="accent6">
                    <a:lumMod val="75000"/>
                  </a:schemeClr>
                </a:solidFill>
              </a:rPr>
              <a:t>Because blood from systemic veins flows into the right atrium</a:t>
            </a:r>
            <a:r>
              <a:rPr lang="en-US" dirty="0"/>
              <a:t>, anything that affects the right atrial pressure usually affects venous pressure everywhere in the body. </a:t>
            </a:r>
          </a:p>
          <a:p>
            <a:endParaRPr lang="en-US" dirty="0"/>
          </a:p>
          <a:p>
            <a:endParaRPr lang="en-US" dirty="0"/>
          </a:p>
        </p:txBody>
      </p:sp>
    </p:spTree>
    <p:extLst>
      <p:ext uri="{BB962C8B-B14F-4D97-AF65-F5344CB8AC3E}">
        <p14:creationId xmlns="" xmlns:p14="http://schemas.microsoft.com/office/powerpoint/2010/main" val="2157303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VEINS AND THEIR FUNCTIONS</a:t>
            </a:r>
            <a:endParaRPr lang="en-US" dirty="0"/>
          </a:p>
        </p:txBody>
      </p:sp>
      <p:sp>
        <p:nvSpPr>
          <p:cNvPr id="3" name="Content Placeholder 2"/>
          <p:cNvSpPr>
            <a:spLocks noGrp="1"/>
          </p:cNvSpPr>
          <p:nvPr>
            <p:ph idx="1"/>
          </p:nvPr>
        </p:nvSpPr>
        <p:spPr/>
        <p:txBody>
          <a:bodyPr/>
          <a:lstStyle/>
          <a:p>
            <a:r>
              <a:rPr lang="en-US" b="1" dirty="0">
                <a:solidFill>
                  <a:schemeClr val="accent6">
                    <a:lumMod val="75000"/>
                  </a:schemeClr>
                </a:solidFill>
              </a:rPr>
              <a:t>Right atrial pressure </a:t>
            </a:r>
            <a:r>
              <a:rPr lang="en-US" dirty="0"/>
              <a:t>is regulated by a balance between the ability of the heart to pump blood out of the </a:t>
            </a:r>
            <a:r>
              <a:rPr lang="en-US" b="1" dirty="0">
                <a:solidFill>
                  <a:schemeClr val="accent6">
                    <a:lumMod val="75000"/>
                  </a:schemeClr>
                </a:solidFill>
              </a:rPr>
              <a:t>right atrium </a:t>
            </a:r>
            <a:r>
              <a:rPr lang="en-US" dirty="0"/>
              <a:t>and a </a:t>
            </a:r>
            <a:r>
              <a:rPr lang="en-US" b="1" dirty="0">
                <a:solidFill>
                  <a:schemeClr val="accent6">
                    <a:lumMod val="75000"/>
                  </a:schemeClr>
                </a:solidFill>
              </a:rPr>
              <a:t>tendency </a:t>
            </a:r>
            <a:r>
              <a:rPr lang="en-US" dirty="0"/>
              <a:t>of blood to flow from the</a:t>
            </a:r>
            <a:r>
              <a:rPr lang="en-US" b="1" dirty="0">
                <a:solidFill>
                  <a:schemeClr val="accent6">
                    <a:lumMod val="75000"/>
                  </a:schemeClr>
                </a:solidFill>
              </a:rPr>
              <a:t> peripheral vessels </a:t>
            </a:r>
            <a:r>
              <a:rPr lang="en-US" dirty="0"/>
              <a:t>back to the </a:t>
            </a:r>
            <a:r>
              <a:rPr lang="en-US" b="1" dirty="0">
                <a:solidFill>
                  <a:schemeClr val="accent6">
                    <a:lumMod val="75000"/>
                  </a:schemeClr>
                </a:solidFill>
              </a:rPr>
              <a:t>right atrium</a:t>
            </a:r>
            <a:r>
              <a:rPr lang="en-US" dirty="0"/>
              <a:t>.</a:t>
            </a:r>
          </a:p>
          <a:p>
            <a:endParaRPr lang="en-US" dirty="0"/>
          </a:p>
          <a:p>
            <a:endParaRPr lang="en-US" dirty="0"/>
          </a:p>
        </p:txBody>
      </p:sp>
    </p:spTree>
    <p:extLst>
      <p:ext uri="{BB962C8B-B14F-4D97-AF65-F5344CB8AC3E}">
        <p14:creationId xmlns="" xmlns:p14="http://schemas.microsoft.com/office/powerpoint/2010/main" val="1129138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VEINS AND THEIR FUNCTIONS</a:t>
            </a:r>
            <a:endParaRPr lang="en-US" dirty="0"/>
          </a:p>
        </p:txBody>
      </p:sp>
      <p:sp>
        <p:nvSpPr>
          <p:cNvPr id="3" name="Content Placeholder 2"/>
          <p:cNvSpPr>
            <a:spLocks noGrp="1"/>
          </p:cNvSpPr>
          <p:nvPr>
            <p:ph idx="1"/>
          </p:nvPr>
        </p:nvSpPr>
        <p:spPr/>
        <p:txBody>
          <a:bodyPr>
            <a:normAutofit/>
          </a:bodyPr>
          <a:lstStyle/>
          <a:p>
            <a:r>
              <a:rPr lang="en-US" sz="3600" b="1" dirty="0">
                <a:solidFill>
                  <a:schemeClr val="accent6">
                    <a:lumMod val="75000"/>
                  </a:schemeClr>
                </a:solidFill>
              </a:rPr>
              <a:t>The normal right atrial </a:t>
            </a:r>
            <a:r>
              <a:rPr lang="en-US" sz="3600" dirty="0"/>
              <a:t>pressure is about </a:t>
            </a:r>
            <a:r>
              <a:rPr lang="en-US" sz="3600" dirty="0">
                <a:solidFill>
                  <a:schemeClr val="accent6">
                    <a:lumMod val="75000"/>
                  </a:schemeClr>
                </a:solidFill>
              </a:rPr>
              <a:t>0 mm Hg</a:t>
            </a:r>
            <a:r>
              <a:rPr lang="en-US" sz="3600" dirty="0"/>
              <a:t>, but it can rise to as high as </a:t>
            </a:r>
            <a:r>
              <a:rPr lang="en-US" sz="3600" b="1" dirty="0">
                <a:solidFill>
                  <a:schemeClr val="accent6">
                    <a:lumMod val="75000"/>
                  </a:schemeClr>
                </a:solidFill>
              </a:rPr>
              <a:t>20 to 30 mm Hg </a:t>
            </a:r>
            <a:r>
              <a:rPr lang="en-US" sz="3600" dirty="0"/>
              <a:t>under abnormal conditions, such as with serious heart failure or after a </a:t>
            </a:r>
            <a:r>
              <a:rPr lang="en-US" sz="3600" b="1" dirty="0">
                <a:solidFill>
                  <a:schemeClr val="accent6">
                    <a:lumMod val="75000"/>
                  </a:schemeClr>
                </a:solidFill>
              </a:rPr>
              <a:t>massive transfusion</a:t>
            </a:r>
            <a:r>
              <a:rPr lang="en-US" sz="3600" dirty="0"/>
              <a:t>.</a:t>
            </a:r>
          </a:p>
          <a:p>
            <a:endParaRPr lang="en-US" sz="3600" dirty="0"/>
          </a:p>
          <a:p>
            <a:endParaRPr lang="en-US" sz="3600" dirty="0"/>
          </a:p>
        </p:txBody>
      </p:sp>
    </p:spTree>
    <p:extLst>
      <p:ext uri="{BB962C8B-B14F-4D97-AF65-F5344CB8AC3E}">
        <p14:creationId xmlns="" xmlns:p14="http://schemas.microsoft.com/office/powerpoint/2010/main" val="98890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VASCULAR DISTENSIBILITY </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dirty="0">
                <a:solidFill>
                  <a:schemeClr val="accent6">
                    <a:lumMod val="75000"/>
                  </a:schemeClr>
                </a:solidFill>
              </a:rPr>
              <a:t>In the pulmonary circulation</a:t>
            </a:r>
            <a:r>
              <a:rPr lang="en-US" dirty="0"/>
              <a:t>, the </a:t>
            </a:r>
            <a:r>
              <a:rPr lang="en-US" dirty="0" err="1"/>
              <a:t>distensibility</a:t>
            </a:r>
            <a:r>
              <a:rPr lang="en-US" dirty="0"/>
              <a:t> of veins is similar to that of veins in the systemic circulation. The lung's arteries, however, are more distensible than those of the </a:t>
            </a:r>
            <a:r>
              <a:rPr lang="en-US" dirty="0">
                <a:solidFill>
                  <a:schemeClr val="accent6">
                    <a:lumMod val="75000"/>
                  </a:schemeClr>
                </a:solidFill>
              </a:rPr>
              <a:t>systemic circulation</a:t>
            </a:r>
            <a:r>
              <a:rPr lang="en-US" dirty="0"/>
              <a:t>. </a:t>
            </a:r>
            <a:r>
              <a:rPr lang="en-US" dirty="0">
                <a:solidFill>
                  <a:schemeClr val="accent6">
                    <a:lumMod val="75000"/>
                  </a:schemeClr>
                </a:solidFill>
              </a:rPr>
              <a:t>Vascular </a:t>
            </a:r>
            <a:r>
              <a:rPr lang="en-US" dirty="0" err="1">
                <a:solidFill>
                  <a:schemeClr val="accent6">
                    <a:lumMod val="75000"/>
                  </a:schemeClr>
                </a:solidFill>
              </a:rPr>
              <a:t>distensibility</a:t>
            </a:r>
            <a:r>
              <a:rPr lang="en-US" dirty="0">
                <a:solidFill>
                  <a:schemeClr val="accent6">
                    <a:lumMod val="75000"/>
                  </a:schemeClr>
                </a:solidFill>
              </a:rPr>
              <a:t> </a:t>
            </a:r>
            <a:r>
              <a:rPr lang="en-US" dirty="0"/>
              <a:t>is normally expressed as fol­lows:</a:t>
            </a:r>
          </a:p>
          <a:p>
            <a:pPr algn="just">
              <a:buNone/>
            </a:pPr>
            <a:r>
              <a:rPr lang="en-US" dirty="0"/>
              <a:t>		</a:t>
            </a:r>
            <a:r>
              <a:rPr lang="en-US" dirty="0">
                <a:solidFill>
                  <a:schemeClr val="accent6">
                    <a:lumMod val="75000"/>
                  </a:schemeClr>
                </a:solidFill>
              </a:rPr>
              <a:t>Vascular </a:t>
            </a:r>
            <a:r>
              <a:rPr lang="en-US" dirty="0" err="1">
                <a:solidFill>
                  <a:schemeClr val="accent6">
                    <a:lumMod val="75000"/>
                  </a:schemeClr>
                </a:solidFill>
              </a:rPr>
              <a:t>distensibilty</a:t>
            </a:r>
            <a:endParaRPr lang="en-US" dirty="0">
              <a:solidFill>
                <a:schemeClr val="accent6">
                  <a:lumMod val="75000"/>
                </a:schemeClr>
              </a:solidFill>
            </a:endParaRPr>
          </a:p>
          <a:p>
            <a:endParaRPr lang="en-US" dirty="0"/>
          </a:p>
          <a:p>
            <a:endParaRPr lang="en-US" dirty="0"/>
          </a:p>
        </p:txBody>
      </p:sp>
      <p:pic>
        <p:nvPicPr>
          <p:cNvPr id="4"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85655" y="5486400"/>
            <a:ext cx="3124200" cy="990600"/>
          </a:xfrm>
          <a:prstGeom prst="rect">
            <a:avLst/>
          </a:prstGeom>
          <a:noFill/>
        </p:spPr>
      </p:pic>
    </p:spTree>
    <p:extLst>
      <p:ext uri="{BB962C8B-B14F-4D97-AF65-F5344CB8AC3E}">
        <p14:creationId xmlns="" xmlns:p14="http://schemas.microsoft.com/office/powerpoint/2010/main" val="3233216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Increased Venous Resistance Can Increase the Peripheral Venous Pressure</a:t>
            </a:r>
            <a:endParaRPr lang="en-US" sz="3200" dirty="0"/>
          </a:p>
        </p:txBody>
      </p:sp>
      <p:sp>
        <p:nvSpPr>
          <p:cNvPr id="3" name="Content Placeholder 2"/>
          <p:cNvSpPr>
            <a:spLocks noGrp="1"/>
          </p:cNvSpPr>
          <p:nvPr>
            <p:ph idx="1"/>
          </p:nvPr>
        </p:nvSpPr>
        <p:spPr/>
        <p:txBody>
          <a:bodyPr>
            <a:normAutofit/>
          </a:bodyPr>
          <a:lstStyle/>
          <a:p>
            <a:r>
              <a:rPr lang="en-US" sz="3600" b="1" dirty="0">
                <a:solidFill>
                  <a:schemeClr val="accent6">
                    <a:lumMod val="75000"/>
                  </a:schemeClr>
                </a:solidFill>
              </a:rPr>
              <a:t>When large veins are distended</a:t>
            </a:r>
            <a:r>
              <a:rPr lang="en-US" sz="3600" dirty="0"/>
              <a:t>, they offer little resistance to blood flow. </a:t>
            </a:r>
          </a:p>
          <a:p>
            <a:r>
              <a:rPr lang="en-US" sz="3600" b="1" dirty="0">
                <a:solidFill>
                  <a:schemeClr val="accent6">
                    <a:lumMod val="75000"/>
                  </a:schemeClr>
                </a:solidFill>
              </a:rPr>
              <a:t>Many of the large veins </a:t>
            </a:r>
            <a:r>
              <a:rPr lang="en-US" sz="3600" dirty="0"/>
              <a:t>entering the thorax are compressed by the </a:t>
            </a:r>
            <a:r>
              <a:rPr lang="en-US" sz="3600" b="1" dirty="0">
                <a:solidFill>
                  <a:schemeClr val="accent6">
                    <a:lumMod val="75000"/>
                  </a:schemeClr>
                </a:solidFill>
              </a:rPr>
              <a:t>surrounding tissues</a:t>
            </a:r>
            <a:r>
              <a:rPr lang="en-US" sz="3600" dirty="0"/>
              <a:t>, however, so they are at least partially collapsed or collapsed to an </a:t>
            </a:r>
            <a:r>
              <a:rPr lang="en-US" sz="3600" dirty="0">
                <a:solidFill>
                  <a:schemeClr val="accent6">
                    <a:lumMod val="75000"/>
                  </a:schemeClr>
                </a:solidFill>
              </a:rPr>
              <a:t>ovoid state</a:t>
            </a:r>
            <a:r>
              <a:rPr lang="en-US" sz="3600" dirty="0"/>
              <a:t>. </a:t>
            </a:r>
          </a:p>
          <a:p>
            <a:endParaRPr lang="en-US" sz="3600" dirty="0"/>
          </a:p>
        </p:txBody>
      </p:sp>
    </p:spTree>
    <p:extLst>
      <p:ext uri="{BB962C8B-B14F-4D97-AF65-F5344CB8AC3E}">
        <p14:creationId xmlns="" xmlns:p14="http://schemas.microsoft.com/office/powerpoint/2010/main" val="2584208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Increased Venous Resistance Can Increase the Peripheral Venous Pressure</a:t>
            </a:r>
            <a:endParaRPr lang="en-US" sz="3200" dirty="0"/>
          </a:p>
        </p:txBody>
      </p:sp>
      <p:sp>
        <p:nvSpPr>
          <p:cNvPr id="3" name="Content Placeholder 2"/>
          <p:cNvSpPr>
            <a:spLocks noGrp="1"/>
          </p:cNvSpPr>
          <p:nvPr>
            <p:ph idx="1"/>
          </p:nvPr>
        </p:nvSpPr>
        <p:spPr/>
        <p:txBody>
          <a:bodyPr>
            <a:noAutofit/>
          </a:bodyPr>
          <a:lstStyle/>
          <a:p>
            <a:r>
              <a:rPr lang="en-US" b="1" dirty="0">
                <a:solidFill>
                  <a:schemeClr val="accent6">
                    <a:lumMod val="75000"/>
                  </a:schemeClr>
                </a:solidFill>
              </a:rPr>
              <a:t>For these reasons, large veins usually offer significant resistance to blood flow</a:t>
            </a:r>
            <a:r>
              <a:rPr lang="en-US" dirty="0"/>
              <a:t>, and the pressure in the peripheral veins is usually </a:t>
            </a:r>
            <a:r>
              <a:rPr lang="en-US" dirty="0">
                <a:solidFill>
                  <a:schemeClr val="accent6">
                    <a:lumMod val="75000"/>
                  </a:schemeClr>
                </a:solidFill>
              </a:rPr>
              <a:t>4 to 7 mm Hg </a:t>
            </a:r>
            <a:r>
              <a:rPr lang="en-US" dirty="0"/>
              <a:t>higher than the </a:t>
            </a:r>
            <a:r>
              <a:rPr lang="en-US" b="1" dirty="0">
                <a:solidFill>
                  <a:schemeClr val="accent6">
                    <a:lumMod val="75000"/>
                  </a:schemeClr>
                </a:solidFill>
              </a:rPr>
              <a:t>right atrial pressure</a:t>
            </a:r>
            <a:r>
              <a:rPr lang="en-US" dirty="0"/>
              <a:t>. </a:t>
            </a:r>
          </a:p>
          <a:p>
            <a:r>
              <a:rPr lang="en-US" b="1" dirty="0">
                <a:solidFill>
                  <a:schemeClr val="accent6">
                    <a:lumMod val="75000"/>
                  </a:schemeClr>
                </a:solidFill>
              </a:rPr>
              <a:t>Partial obstruction </a:t>
            </a:r>
            <a:r>
              <a:rPr lang="en-US" dirty="0"/>
              <a:t>of a large vein markedly increases the </a:t>
            </a:r>
            <a:r>
              <a:rPr lang="en-US" b="1" dirty="0">
                <a:solidFill>
                  <a:schemeClr val="accent6">
                    <a:lumMod val="75000"/>
                  </a:schemeClr>
                </a:solidFill>
              </a:rPr>
              <a:t>peripheral venous pressure distal</a:t>
            </a:r>
            <a:r>
              <a:rPr lang="en-US" dirty="0"/>
              <a:t> to the </a:t>
            </a:r>
            <a:r>
              <a:rPr lang="en-US" b="1" dirty="0">
                <a:solidFill>
                  <a:schemeClr val="accent6">
                    <a:lumMod val="75000"/>
                  </a:schemeClr>
                </a:solidFill>
              </a:rPr>
              <a:t>obstruction</a:t>
            </a:r>
            <a:r>
              <a:rPr lang="en-US" dirty="0"/>
              <a:t>.</a:t>
            </a:r>
          </a:p>
          <a:p>
            <a:endParaRPr lang="en-US" dirty="0"/>
          </a:p>
          <a:p>
            <a:endParaRPr lang="en-US" dirty="0"/>
          </a:p>
        </p:txBody>
      </p:sp>
    </p:spTree>
    <p:extLst>
      <p:ext uri="{BB962C8B-B14F-4D97-AF65-F5344CB8AC3E}">
        <p14:creationId xmlns="" xmlns:p14="http://schemas.microsoft.com/office/powerpoint/2010/main" val="2022717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Increased Right Atrial Pressure Increases Peripheral Venous Pressure</a:t>
            </a:r>
            <a:endParaRPr lang="en-US" dirty="0"/>
          </a:p>
        </p:txBody>
      </p:sp>
      <p:sp>
        <p:nvSpPr>
          <p:cNvPr id="3" name="Content Placeholder 2"/>
          <p:cNvSpPr>
            <a:spLocks noGrp="1"/>
          </p:cNvSpPr>
          <p:nvPr>
            <p:ph idx="1"/>
          </p:nvPr>
        </p:nvSpPr>
        <p:spPr/>
        <p:txBody>
          <a:bodyPr>
            <a:normAutofit/>
          </a:bodyPr>
          <a:lstStyle/>
          <a:p>
            <a:r>
              <a:rPr lang="en-US" sz="4000" b="1" dirty="0">
                <a:solidFill>
                  <a:schemeClr val="accent6">
                    <a:lumMod val="75000"/>
                  </a:schemeClr>
                </a:solidFill>
              </a:rPr>
              <a:t> When the right atrial pressure rises </a:t>
            </a:r>
            <a:r>
              <a:rPr lang="en-US" sz="4000" dirty="0"/>
              <a:t>above its normal level of </a:t>
            </a:r>
            <a:r>
              <a:rPr lang="en-US" sz="4000" dirty="0">
                <a:solidFill>
                  <a:schemeClr val="accent6">
                    <a:lumMod val="75000"/>
                  </a:schemeClr>
                </a:solidFill>
              </a:rPr>
              <a:t>0 mm Hg</a:t>
            </a:r>
            <a:r>
              <a:rPr lang="en-US" sz="4000" dirty="0"/>
              <a:t>, blood begins to back up in large veins and open them up.</a:t>
            </a:r>
          </a:p>
          <a:p>
            <a:endParaRPr lang="en-US" sz="4000" dirty="0"/>
          </a:p>
          <a:p>
            <a:endParaRPr lang="en-US" sz="4000" dirty="0"/>
          </a:p>
        </p:txBody>
      </p:sp>
    </p:spTree>
    <p:extLst>
      <p:ext uri="{BB962C8B-B14F-4D97-AF65-F5344CB8AC3E}">
        <p14:creationId xmlns="" xmlns:p14="http://schemas.microsoft.com/office/powerpoint/2010/main" val="2684820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Increased Right Atrial Pressure Increases Peripheral Venous Pressure</a:t>
            </a:r>
            <a:endParaRPr lang="en-US" dirty="0"/>
          </a:p>
        </p:txBody>
      </p:sp>
      <p:sp>
        <p:nvSpPr>
          <p:cNvPr id="3" name="Content Placeholder 2"/>
          <p:cNvSpPr>
            <a:spLocks noGrp="1"/>
          </p:cNvSpPr>
          <p:nvPr>
            <p:ph idx="1"/>
          </p:nvPr>
        </p:nvSpPr>
        <p:spPr/>
        <p:txBody>
          <a:bodyPr/>
          <a:lstStyle/>
          <a:p>
            <a:r>
              <a:rPr lang="en-US" b="1" dirty="0">
                <a:solidFill>
                  <a:schemeClr val="accent6">
                    <a:lumMod val="75000"/>
                  </a:schemeClr>
                </a:solidFill>
              </a:rPr>
              <a:t>Pressures in the peripheral veins </a:t>
            </a:r>
            <a:r>
              <a:rPr lang="en-US" dirty="0"/>
              <a:t>do not rise until the collapsed points between the peripheral veins and the large central veins have opened, which usually occurs at a </a:t>
            </a:r>
            <a:r>
              <a:rPr lang="en-US" dirty="0">
                <a:solidFill>
                  <a:schemeClr val="accent6">
                    <a:lumMod val="75000"/>
                  </a:schemeClr>
                </a:solidFill>
              </a:rPr>
              <a:t>right atrial pressure of about 4 to 6 mm Hg</a:t>
            </a:r>
            <a:r>
              <a:rPr lang="en-US" dirty="0"/>
              <a:t>. </a:t>
            </a:r>
          </a:p>
          <a:p>
            <a:endParaRPr lang="en-US" dirty="0"/>
          </a:p>
          <a:p>
            <a:endParaRPr lang="en-US" dirty="0"/>
          </a:p>
        </p:txBody>
      </p:sp>
    </p:spTree>
    <p:extLst>
      <p:ext uri="{BB962C8B-B14F-4D97-AF65-F5344CB8AC3E}">
        <p14:creationId xmlns="" xmlns:p14="http://schemas.microsoft.com/office/powerpoint/2010/main" val="3146203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Increased Right Atrial Pressure Increases Peripheral Venous Pressure</a:t>
            </a:r>
            <a:endParaRPr lang="en-US" dirty="0"/>
          </a:p>
        </p:txBody>
      </p:sp>
      <p:sp>
        <p:nvSpPr>
          <p:cNvPr id="3" name="Content Placeholder 2"/>
          <p:cNvSpPr>
            <a:spLocks noGrp="1"/>
          </p:cNvSpPr>
          <p:nvPr>
            <p:ph idx="1"/>
          </p:nvPr>
        </p:nvSpPr>
        <p:spPr/>
        <p:txBody>
          <a:bodyPr/>
          <a:lstStyle/>
          <a:p>
            <a:r>
              <a:rPr lang="en-US" b="1" dirty="0">
                <a:solidFill>
                  <a:schemeClr val="accent6">
                    <a:lumMod val="75000"/>
                  </a:schemeClr>
                </a:solidFill>
              </a:rPr>
              <a:t>When the right atrial pressure rises </a:t>
            </a:r>
            <a:r>
              <a:rPr lang="en-US" dirty="0"/>
              <a:t>further, as occurs during severe heart failure, it causes a corresponding rise in peripheral venous pressure.</a:t>
            </a:r>
          </a:p>
          <a:p>
            <a:endParaRPr lang="en-US" dirty="0"/>
          </a:p>
          <a:p>
            <a:endParaRPr lang="en-US" dirty="0"/>
          </a:p>
        </p:txBody>
      </p:sp>
    </p:spTree>
    <p:extLst>
      <p:ext uri="{BB962C8B-B14F-4D97-AF65-F5344CB8AC3E}">
        <p14:creationId xmlns="" xmlns:p14="http://schemas.microsoft.com/office/powerpoint/2010/main" val="1892358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Gravitational Pressure Affects Venous Pressure</a:t>
            </a:r>
            <a:endParaRPr lang="en-US" dirty="0"/>
          </a:p>
        </p:txBody>
      </p:sp>
      <p:sp>
        <p:nvSpPr>
          <p:cNvPr id="3" name="Content Placeholder 2"/>
          <p:cNvSpPr>
            <a:spLocks noGrp="1"/>
          </p:cNvSpPr>
          <p:nvPr>
            <p:ph idx="1"/>
          </p:nvPr>
        </p:nvSpPr>
        <p:spPr/>
        <p:txBody>
          <a:bodyPr/>
          <a:lstStyle/>
          <a:p>
            <a:pPr marL="0" indent="0" algn="just">
              <a:buNone/>
            </a:pPr>
            <a:r>
              <a:rPr lang="en-US" sz="2000" dirty="0"/>
              <a:t> </a:t>
            </a:r>
            <a:r>
              <a:rPr lang="en-US" sz="4000" b="1" dirty="0">
                <a:solidFill>
                  <a:schemeClr val="accent6">
                    <a:lumMod val="75000"/>
                  </a:schemeClr>
                </a:solidFill>
              </a:rPr>
              <a:t>The pressure at the surface of a body of water exposed </a:t>
            </a:r>
            <a:r>
              <a:rPr lang="en-US" sz="4000" dirty="0"/>
              <a:t>to air is equal to the atmospheric pressure, but the pressure rises </a:t>
            </a:r>
            <a:r>
              <a:rPr lang="en-US" sz="4000" dirty="0">
                <a:solidFill>
                  <a:schemeClr val="accent6">
                    <a:lumMod val="75000"/>
                  </a:schemeClr>
                </a:solidFill>
              </a:rPr>
              <a:t>1 mm Hg for each 13.6 mm Hg </a:t>
            </a:r>
            <a:r>
              <a:rPr lang="en-US" sz="4000" dirty="0"/>
              <a:t>distance below the surface. </a:t>
            </a:r>
          </a:p>
          <a:p>
            <a:pPr algn="just"/>
            <a:endParaRPr lang="en-US" dirty="0"/>
          </a:p>
          <a:p>
            <a:pPr algn="just"/>
            <a:endParaRPr lang="en-US" dirty="0"/>
          </a:p>
          <a:p>
            <a:endParaRPr lang="en-US" dirty="0"/>
          </a:p>
        </p:txBody>
      </p:sp>
    </p:spTree>
    <p:extLst>
      <p:ext uri="{BB962C8B-B14F-4D97-AF65-F5344CB8AC3E}">
        <p14:creationId xmlns="" xmlns:p14="http://schemas.microsoft.com/office/powerpoint/2010/main" val="3679081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Gravitational Pressure Affects Venous Pressure</a:t>
            </a:r>
            <a:endParaRPr lang="en-US" dirty="0"/>
          </a:p>
        </p:txBody>
      </p:sp>
      <p:sp>
        <p:nvSpPr>
          <p:cNvPr id="3" name="Content Placeholder 2"/>
          <p:cNvSpPr>
            <a:spLocks noGrp="1"/>
          </p:cNvSpPr>
          <p:nvPr>
            <p:ph idx="1"/>
          </p:nvPr>
        </p:nvSpPr>
        <p:spPr/>
        <p:txBody>
          <a:bodyPr/>
          <a:lstStyle/>
          <a:p>
            <a:r>
              <a:rPr lang="en-US" sz="4000" b="1" dirty="0">
                <a:solidFill>
                  <a:schemeClr val="accent6">
                    <a:lumMod val="75000"/>
                  </a:schemeClr>
                </a:solidFill>
              </a:rPr>
              <a:t>This pressure results from the weight </a:t>
            </a:r>
            <a:r>
              <a:rPr lang="en-US" sz="4000" dirty="0"/>
              <a:t>of the water and therefore is called </a:t>
            </a:r>
            <a:r>
              <a:rPr lang="en-US" sz="4000" b="1" dirty="0">
                <a:solidFill>
                  <a:schemeClr val="accent6">
                    <a:lumMod val="75000"/>
                  </a:schemeClr>
                </a:solidFill>
              </a:rPr>
              <a:t>gravitational hydrostatic pressure</a:t>
            </a:r>
            <a:r>
              <a:rPr lang="en-US" sz="4000" dirty="0"/>
              <a:t>.</a:t>
            </a:r>
          </a:p>
          <a:p>
            <a:endParaRPr lang="en-US" dirty="0"/>
          </a:p>
          <a:p>
            <a:endParaRPr lang="en-US" dirty="0"/>
          </a:p>
        </p:txBody>
      </p:sp>
    </p:spTree>
    <p:extLst>
      <p:ext uri="{BB962C8B-B14F-4D97-AF65-F5344CB8AC3E}">
        <p14:creationId xmlns="" xmlns:p14="http://schemas.microsoft.com/office/powerpoint/2010/main" val="4114995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Gravitational Pressure Affects Venous Pressure</a:t>
            </a:r>
            <a:endParaRPr lang="en-US" dirty="0"/>
          </a:p>
        </p:txBody>
      </p:sp>
      <p:sp>
        <p:nvSpPr>
          <p:cNvPr id="3" name="Content Placeholder 2"/>
          <p:cNvSpPr>
            <a:spLocks noGrp="1"/>
          </p:cNvSpPr>
          <p:nvPr>
            <p:ph idx="1"/>
          </p:nvPr>
        </p:nvSpPr>
        <p:spPr/>
        <p:txBody>
          <a:bodyPr>
            <a:normAutofit/>
          </a:bodyPr>
          <a:lstStyle/>
          <a:p>
            <a:r>
              <a:rPr lang="en-US" sz="4000" b="1" dirty="0">
                <a:solidFill>
                  <a:schemeClr val="accent6">
                    <a:lumMod val="75000"/>
                  </a:schemeClr>
                </a:solidFill>
              </a:rPr>
              <a:t>Gravitational hydrostatic pressure </a:t>
            </a:r>
            <a:r>
              <a:rPr lang="en-US" sz="4000" dirty="0"/>
              <a:t>also occurs in the vascular system because of die weight of the blood in the vessels. </a:t>
            </a:r>
          </a:p>
          <a:p>
            <a:endParaRPr lang="en-US" sz="4000" dirty="0"/>
          </a:p>
          <a:p>
            <a:endParaRPr lang="en-US" sz="4000" dirty="0"/>
          </a:p>
        </p:txBody>
      </p:sp>
    </p:spTree>
    <p:extLst>
      <p:ext uri="{BB962C8B-B14F-4D97-AF65-F5344CB8AC3E}">
        <p14:creationId xmlns="" xmlns:p14="http://schemas.microsoft.com/office/powerpoint/2010/main" val="551662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Gravitational Pressure Affects Venous Pressure</a:t>
            </a:r>
            <a:endParaRPr lang="en-US" dirty="0"/>
          </a:p>
        </p:txBody>
      </p:sp>
      <p:sp>
        <p:nvSpPr>
          <p:cNvPr id="3" name="Content Placeholder 2"/>
          <p:cNvSpPr>
            <a:spLocks noGrp="1"/>
          </p:cNvSpPr>
          <p:nvPr>
            <p:ph idx="1"/>
          </p:nvPr>
        </p:nvSpPr>
        <p:spPr/>
        <p:txBody>
          <a:bodyPr/>
          <a:lstStyle/>
          <a:p>
            <a:r>
              <a:rPr lang="en-US" b="1" dirty="0">
                <a:solidFill>
                  <a:schemeClr val="accent6">
                    <a:lumMod val="75000"/>
                  </a:schemeClr>
                </a:solidFill>
              </a:rPr>
              <a:t>In an adult who is standing absolutely still</a:t>
            </a:r>
            <a:r>
              <a:rPr lang="en-US" dirty="0"/>
              <a:t>, pressure in the veins of the feet is approximately +90 mm Hg because of the </a:t>
            </a:r>
            <a:r>
              <a:rPr lang="en-US" dirty="0">
                <a:solidFill>
                  <a:schemeClr val="accent6">
                    <a:lumMod val="75000"/>
                  </a:schemeClr>
                </a:solidFill>
              </a:rPr>
              <a:t>hydrostatic weight </a:t>
            </a:r>
            <a:r>
              <a:rPr lang="en-US" dirty="0"/>
              <a:t>of the blood in the veins between the</a:t>
            </a:r>
            <a:r>
              <a:rPr lang="en-US" dirty="0">
                <a:solidFill>
                  <a:schemeClr val="accent6">
                    <a:lumMod val="75000"/>
                  </a:schemeClr>
                </a:solidFill>
              </a:rPr>
              <a:t> heart and the feet</a:t>
            </a:r>
            <a:r>
              <a:rPr lang="en-US" dirty="0"/>
              <a:t>.  </a:t>
            </a:r>
          </a:p>
          <a:p>
            <a:endParaRPr lang="en-US" dirty="0"/>
          </a:p>
          <a:p>
            <a:endParaRPr lang="en-US" dirty="0"/>
          </a:p>
        </p:txBody>
      </p:sp>
    </p:spTree>
    <p:extLst>
      <p:ext uri="{BB962C8B-B14F-4D97-AF65-F5344CB8AC3E}">
        <p14:creationId xmlns="" xmlns:p14="http://schemas.microsoft.com/office/powerpoint/2010/main" val="938751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VASCULAR DISTENSIBILITY </a:t>
            </a:r>
            <a:endParaRPr lang="en-US" dirty="0"/>
          </a:p>
        </p:txBody>
      </p:sp>
      <p:sp>
        <p:nvSpPr>
          <p:cNvPr id="3" name="Content Placeholder 2"/>
          <p:cNvSpPr>
            <a:spLocks noGrp="1"/>
          </p:cNvSpPr>
          <p:nvPr>
            <p:ph idx="1"/>
          </p:nvPr>
        </p:nvSpPr>
        <p:spPr/>
        <p:txBody>
          <a:bodyPr/>
          <a:lstStyle/>
          <a:p>
            <a:pPr algn="just"/>
            <a:endParaRPr lang="en-US" dirty="0"/>
          </a:p>
          <a:p>
            <a:pPr algn="just"/>
            <a:r>
              <a:rPr lang="en-US" dirty="0">
                <a:solidFill>
                  <a:schemeClr val="accent6">
                    <a:lumMod val="75000"/>
                  </a:schemeClr>
                </a:solidFill>
              </a:rPr>
              <a:t>Vascular compliance (capacitance) </a:t>
            </a:r>
            <a:r>
              <a:rPr lang="en-US" dirty="0"/>
              <a:t>is the total quan­tity of blood that can be stored in a given part of the circulation for each millimeter of mercury of pressure. It is calculated as follows:</a:t>
            </a:r>
          </a:p>
          <a:p>
            <a:pPr algn="just">
              <a:buNone/>
            </a:pPr>
            <a:r>
              <a:rPr lang="en-US" dirty="0"/>
              <a:t>    Vascular Compliance</a:t>
            </a:r>
          </a:p>
          <a:p>
            <a:pPr algn="just"/>
            <a:endParaRPr lang="en-US" dirty="0"/>
          </a:p>
          <a:p>
            <a:endParaRPr lang="en-US" dirty="0"/>
          </a:p>
        </p:txBody>
      </p:sp>
      <p:pic>
        <p:nvPicPr>
          <p:cNvPr id="4"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00400" y="5029200"/>
            <a:ext cx="2562045" cy="685800"/>
          </a:xfrm>
          <a:prstGeom prst="rect">
            <a:avLst/>
          </a:prstGeom>
          <a:noFill/>
        </p:spPr>
      </p:pic>
    </p:spTree>
    <p:extLst>
      <p:ext uri="{BB962C8B-B14F-4D97-AF65-F5344CB8AC3E}">
        <p14:creationId xmlns="" xmlns:p14="http://schemas.microsoft.com/office/powerpoint/2010/main" val="28307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VASCULAR DISTENSIBILITY </a:t>
            </a:r>
            <a:endParaRPr lang="en-US" dirty="0"/>
          </a:p>
        </p:txBody>
      </p:sp>
      <p:sp>
        <p:nvSpPr>
          <p:cNvPr id="3" name="Content Placeholder 2"/>
          <p:cNvSpPr>
            <a:spLocks noGrp="1"/>
          </p:cNvSpPr>
          <p:nvPr>
            <p:ph idx="1"/>
          </p:nvPr>
        </p:nvSpPr>
        <p:spPr/>
        <p:txBody>
          <a:bodyPr/>
          <a:lstStyle/>
          <a:p>
            <a:pPr algn="just"/>
            <a:r>
              <a:rPr lang="en-US" dirty="0">
                <a:solidFill>
                  <a:schemeClr val="accent6">
                    <a:lumMod val="75000"/>
                  </a:schemeClr>
                </a:solidFill>
              </a:rPr>
              <a:t>The greater the compliance of the vessel</a:t>
            </a:r>
            <a:r>
              <a:rPr lang="en-US" dirty="0"/>
              <a:t>, the more easily it can be distended by pressure.</a:t>
            </a:r>
          </a:p>
          <a:p>
            <a:pPr algn="just"/>
            <a:r>
              <a:rPr lang="en-US" dirty="0"/>
              <a:t>Compliance is related to dispensability as follows:</a:t>
            </a:r>
          </a:p>
          <a:p>
            <a:pPr algn="ctr">
              <a:buNone/>
            </a:pPr>
            <a:r>
              <a:rPr lang="en-US" dirty="0"/>
              <a:t>	Compliance = Dispensability x Volume</a:t>
            </a:r>
          </a:p>
          <a:p>
            <a:endParaRPr lang="en-US" dirty="0"/>
          </a:p>
          <a:p>
            <a:endParaRPr lang="en-US" dirty="0"/>
          </a:p>
        </p:txBody>
      </p:sp>
    </p:spTree>
    <p:extLst>
      <p:ext uri="{BB962C8B-B14F-4D97-AF65-F5344CB8AC3E}">
        <p14:creationId xmlns="" xmlns:p14="http://schemas.microsoft.com/office/powerpoint/2010/main" val="1591432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VASCULAR DISTENSIBILITY </a:t>
            </a:r>
            <a:endParaRPr lang="en-US" dirty="0"/>
          </a:p>
        </p:txBody>
      </p:sp>
      <p:sp>
        <p:nvSpPr>
          <p:cNvPr id="3" name="Content Placeholder 2"/>
          <p:cNvSpPr>
            <a:spLocks noGrp="1"/>
          </p:cNvSpPr>
          <p:nvPr>
            <p:ph idx="1"/>
          </p:nvPr>
        </p:nvSpPr>
        <p:spPr/>
        <p:txBody>
          <a:bodyPr/>
          <a:lstStyle/>
          <a:p>
            <a:pPr algn="just"/>
            <a:r>
              <a:rPr lang="en-US" dirty="0">
                <a:solidFill>
                  <a:schemeClr val="accent6">
                    <a:lumMod val="75000"/>
                  </a:schemeClr>
                </a:solidFill>
              </a:rPr>
              <a:t>The compliance of a vein in the systemic circulation </a:t>
            </a:r>
            <a:r>
              <a:rPr lang="en-US" dirty="0"/>
              <a:t>is about 24 times as great as its corresponding artery because it is about eight times as distensible and has a volume that is three times as great (8 x 3 = 24).</a:t>
            </a:r>
          </a:p>
          <a:p>
            <a:endParaRPr lang="en-US" sz="2000" dirty="0"/>
          </a:p>
          <a:p>
            <a:pPr algn="just"/>
            <a:endParaRPr lang="en-US" sz="2000" dirty="0"/>
          </a:p>
          <a:p>
            <a:pPr algn="just"/>
            <a:endParaRPr lang="en-US" sz="2000" dirty="0"/>
          </a:p>
          <a:p>
            <a:endParaRPr lang="en-US" dirty="0"/>
          </a:p>
        </p:txBody>
      </p:sp>
    </p:spTree>
    <p:extLst>
      <p:ext uri="{BB962C8B-B14F-4D97-AF65-F5344CB8AC3E}">
        <p14:creationId xmlns="" xmlns:p14="http://schemas.microsoft.com/office/powerpoint/2010/main" val="1819787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VASCULAR DISTENSIBILITY </a:t>
            </a:r>
            <a:endParaRPr lang="en-US" dirty="0"/>
          </a:p>
        </p:txBody>
      </p:sp>
      <p:sp>
        <p:nvSpPr>
          <p:cNvPr id="3" name="Content Placeholder 2"/>
          <p:cNvSpPr>
            <a:spLocks noGrp="1"/>
          </p:cNvSpPr>
          <p:nvPr>
            <p:ph idx="1"/>
          </p:nvPr>
        </p:nvSpPr>
        <p:spPr/>
        <p:txBody>
          <a:bodyPr/>
          <a:lstStyle/>
          <a:p>
            <a:r>
              <a:rPr lang="en-US" u="sng" dirty="0">
                <a:solidFill>
                  <a:schemeClr val="accent6">
                    <a:lumMod val="75000"/>
                  </a:schemeClr>
                </a:solidFill>
              </a:rPr>
              <a:t>Sympathetic Stimulation Decreases Vascular Capa­citance</a:t>
            </a:r>
            <a:r>
              <a:rPr lang="en-US" dirty="0"/>
              <a:t>. </a:t>
            </a:r>
            <a:r>
              <a:rPr lang="en-US" dirty="0">
                <a:solidFill>
                  <a:schemeClr val="accent6">
                    <a:lumMod val="75000"/>
                  </a:schemeClr>
                </a:solidFill>
              </a:rPr>
              <a:t>Sympathetic stimulation </a:t>
            </a:r>
            <a:r>
              <a:rPr lang="en-US" dirty="0"/>
              <a:t>increases smooth muscle tone in veins and arteries, causing a shift of blood to the heart, which is an important method used by the body to increase heart pumping. </a:t>
            </a:r>
          </a:p>
          <a:p>
            <a:endParaRPr lang="en-US" dirty="0"/>
          </a:p>
          <a:p>
            <a:endParaRPr lang="en-US" dirty="0"/>
          </a:p>
        </p:txBody>
      </p:sp>
    </p:spTree>
    <p:extLst>
      <p:ext uri="{BB962C8B-B14F-4D97-AF65-F5344CB8AC3E}">
        <p14:creationId xmlns="" xmlns:p14="http://schemas.microsoft.com/office/powerpoint/2010/main" val="162952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VASCULAR DISTENSIBILITY </a:t>
            </a:r>
            <a:endParaRPr lang="en-US" dirty="0"/>
          </a:p>
        </p:txBody>
      </p:sp>
      <p:sp>
        <p:nvSpPr>
          <p:cNvPr id="3" name="Content Placeholder 2"/>
          <p:cNvSpPr>
            <a:spLocks noGrp="1"/>
          </p:cNvSpPr>
          <p:nvPr>
            <p:ph idx="1"/>
          </p:nvPr>
        </p:nvSpPr>
        <p:spPr/>
        <p:txBody>
          <a:bodyPr/>
          <a:lstStyle/>
          <a:p>
            <a:r>
              <a:rPr lang="en-US" dirty="0">
                <a:solidFill>
                  <a:schemeClr val="accent6">
                    <a:lumMod val="75000"/>
                  </a:schemeClr>
                </a:solidFill>
              </a:rPr>
              <a:t>For example</a:t>
            </a:r>
            <a:r>
              <a:rPr lang="en-US" dirty="0"/>
              <a:t>, during hemorrhage, enhanced sympathetic tone of the vessels, especially of the veins, reduces vessel size so the circulation can continue to operate almost normally even when as much as 25 percent of the total blood volume has been lost.</a:t>
            </a:r>
          </a:p>
          <a:p>
            <a:endParaRPr lang="en-US" dirty="0"/>
          </a:p>
          <a:p>
            <a:endParaRPr lang="en-US" dirty="0"/>
          </a:p>
        </p:txBody>
      </p:sp>
    </p:spTree>
    <p:extLst>
      <p:ext uri="{BB962C8B-B14F-4D97-AF65-F5344CB8AC3E}">
        <p14:creationId xmlns="" xmlns:p14="http://schemas.microsoft.com/office/powerpoint/2010/main" val="2156569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2059</Words>
  <Application>Microsoft Office PowerPoint</Application>
  <PresentationFormat>On-screen Show (4:3)</PresentationFormat>
  <Paragraphs>119</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VASCULAR DISTENSIBILITY </vt:lpstr>
      <vt:lpstr>VASCULAR DISTENSIBILITY </vt:lpstr>
      <vt:lpstr>VASCULAR DISTENSIBILITY </vt:lpstr>
      <vt:lpstr>VASCULAR DISTENSIBILITY </vt:lpstr>
      <vt:lpstr>VASCULAR DISTENSIBILITY </vt:lpstr>
      <vt:lpstr>VASCULAR DISTENSIBILITY </vt:lpstr>
      <vt:lpstr>VASCULAR DISTENSIBILITY </vt:lpstr>
      <vt:lpstr>VASCULAR DISTENSIBILITY </vt:lpstr>
      <vt:lpstr>VASCULAR DISTENSIBILITY </vt:lpstr>
      <vt:lpstr>VASCULAR DISTENSIBILITY </vt:lpstr>
      <vt:lpstr>VASCULAR DISTENSIBILITY </vt:lpstr>
      <vt:lpstr>VASCULAR DISTENSIBILITY </vt:lpstr>
      <vt:lpstr>VASCULAR DISTENSIBILITY </vt:lpstr>
      <vt:lpstr>ARTERIAL PRESSURE PULSATIONS </vt:lpstr>
      <vt:lpstr>ARTERIAL PRESSURE PULSATIONS </vt:lpstr>
      <vt:lpstr>ARTERIAL PRESSURE PULSATIONS </vt:lpstr>
      <vt:lpstr>ARTERIAL PRESSURE PULSATIONS </vt:lpstr>
      <vt:lpstr>Abnormal Pressure Pulse Contours</vt:lpstr>
      <vt:lpstr>Abnormal Pressure Pulse Contours</vt:lpstr>
      <vt:lpstr>Abnormal Pressure Pulse Contours</vt:lpstr>
      <vt:lpstr>Abnormal Pressure Pulse Contours</vt:lpstr>
      <vt:lpstr>Pressure Pulses Are Damped in the Smaller Vessels</vt:lpstr>
      <vt:lpstr>Pressure Pulses Are Damped in the Smaller Vessels</vt:lpstr>
      <vt:lpstr>Pressure Pulses Are Damped in the Smaller Vessels</vt:lpstr>
      <vt:lpstr>Blood pressure can be measured indirectly by the Auscultatory method</vt:lpstr>
      <vt:lpstr>Blood pressure can be measured indirectly by the Auscultatory method</vt:lpstr>
      <vt:lpstr>Blood pressure can be measured indirectly by the Auscultatory method</vt:lpstr>
      <vt:lpstr>Blood pressure can be measured indirectly by the Auscultatory method</vt:lpstr>
      <vt:lpstr>Blood pressure can be measured indirectly by the Auscultatory method</vt:lpstr>
      <vt:lpstr>Blood pressure can be measured indirectly by the Auscultatory method</vt:lpstr>
      <vt:lpstr>Blood pressure can be measured indirectly by the Auscultatory method</vt:lpstr>
      <vt:lpstr>Blood pressure can be measured indirectly by the Auscultatory method</vt:lpstr>
      <vt:lpstr>Blood pressure can be measured indirectly by the Auscultatory method</vt:lpstr>
      <vt:lpstr>Blood pressure can be measured indirectly by the Auscultatory method</vt:lpstr>
      <vt:lpstr>Blood pressure can be measured indirectly by the Auscultatory method</vt:lpstr>
      <vt:lpstr>VEINS AND THEIR FUNCTIONS</vt:lpstr>
      <vt:lpstr>VEINS AND THEIR FUNCTIONS</vt:lpstr>
      <vt:lpstr>VEINS AND THEIR FUNCTIONS</vt:lpstr>
      <vt:lpstr>VEINS AND THEIR FUNCTIONS</vt:lpstr>
      <vt:lpstr>Increased Venous Resistance Can Increase the Peripheral Venous Pressure</vt:lpstr>
      <vt:lpstr>Increased Venous Resistance Can Increase the Peripheral Venous Pressure</vt:lpstr>
      <vt:lpstr>Increased Right Atrial Pressure Increases Peripheral Venous Pressure</vt:lpstr>
      <vt:lpstr>Increased Right Atrial Pressure Increases Peripheral Venous Pressure</vt:lpstr>
      <vt:lpstr>Increased Right Atrial Pressure Increases Peripheral Venous Pressure</vt:lpstr>
      <vt:lpstr>Gravitational Pressure Affects Venous Pressure</vt:lpstr>
      <vt:lpstr>Gravitational Pressure Affects Venous Pressure</vt:lpstr>
      <vt:lpstr>Gravitational Pressure Affects Venous Pressure</vt:lpstr>
      <vt:lpstr>Gravitational Pressure Affects Venous Pressure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VASCULAR DISTENSIBILITY </dc:title>
  <dc:creator>USMAN SANDHU</dc:creator>
  <cp:lastModifiedBy>USMAN SANDHU</cp:lastModifiedBy>
  <cp:revision>1</cp:revision>
  <dcterms:created xsi:type="dcterms:W3CDTF">2020-04-18T21:29:02Z</dcterms:created>
  <dcterms:modified xsi:type="dcterms:W3CDTF">2020-04-18T21:32:28Z</dcterms:modified>
</cp:coreProperties>
</file>