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sldIdLst>
    <p:sldId id="256" r:id="rId2"/>
    <p:sldId id="303" r:id="rId3"/>
    <p:sldId id="257" r:id="rId4"/>
    <p:sldId id="258" r:id="rId5"/>
    <p:sldId id="259" r:id="rId6"/>
    <p:sldId id="261" r:id="rId7"/>
    <p:sldId id="262" r:id="rId8"/>
    <p:sldId id="263" r:id="rId9"/>
    <p:sldId id="265" r:id="rId10"/>
    <p:sldId id="266" r:id="rId11"/>
    <p:sldId id="267" r:id="rId12"/>
    <p:sldId id="269" r:id="rId13"/>
    <p:sldId id="270" r:id="rId14"/>
    <p:sldId id="301" r:id="rId15"/>
    <p:sldId id="302" r:id="rId16"/>
  </p:sldIdLst>
  <p:sldSz cx="9144000" cy="6858000" type="screen4x3"/>
  <p:notesSz cx="6858000" cy="9144000"/>
  <p:defaultTextStyle>
    <a:defPPr>
      <a:defRPr lang="en-US"/>
    </a:defPPr>
    <a:lvl1pPr algn="l" rtl="0" eaLnBrk="0" fontAlgn="base" hangingPunct="0">
      <a:spcBef>
        <a:spcPct val="0"/>
      </a:spcBef>
      <a:spcAft>
        <a:spcPct val="0"/>
      </a:spcAft>
      <a:defRPr sz="8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8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8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8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800" kern="1200">
        <a:solidFill>
          <a:schemeClr val="tx1"/>
        </a:solidFill>
        <a:latin typeface="Tahoma" panose="020B0604030504040204" pitchFamily="34" charset="0"/>
        <a:ea typeface="+mn-ea"/>
        <a:cs typeface="+mn-cs"/>
      </a:defRPr>
    </a:lvl5pPr>
    <a:lvl6pPr marL="2286000" algn="l" defTabSz="914400" rtl="0" eaLnBrk="1" latinLnBrk="0" hangingPunct="1">
      <a:defRPr sz="800" kern="1200">
        <a:solidFill>
          <a:schemeClr val="tx1"/>
        </a:solidFill>
        <a:latin typeface="Tahoma" panose="020B0604030504040204" pitchFamily="34" charset="0"/>
        <a:ea typeface="+mn-ea"/>
        <a:cs typeface="+mn-cs"/>
      </a:defRPr>
    </a:lvl6pPr>
    <a:lvl7pPr marL="2743200" algn="l" defTabSz="914400" rtl="0" eaLnBrk="1" latinLnBrk="0" hangingPunct="1">
      <a:defRPr sz="800" kern="1200">
        <a:solidFill>
          <a:schemeClr val="tx1"/>
        </a:solidFill>
        <a:latin typeface="Tahoma" panose="020B0604030504040204" pitchFamily="34" charset="0"/>
        <a:ea typeface="+mn-ea"/>
        <a:cs typeface="+mn-cs"/>
      </a:defRPr>
    </a:lvl7pPr>
    <a:lvl8pPr marL="3200400" algn="l" defTabSz="914400" rtl="0" eaLnBrk="1" latinLnBrk="0" hangingPunct="1">
      <a:defRPr sz="800" kern="1200">
        <a:solidFill>
          <a:schemeClr val="tx1"/>
        </a:solidFill>
        <a:latin typeface="Tahoma" panose="020B0604030504040204" pitchFamily="34" charset="0"/>
        <a:ea typeface="+mn-ea"/>
        <a:cs typeface="+mn-cs"/>
      </a:defRPr>
    </a:lvl8pPr>
    <a:lvl9pPr marL="3657600" algn="l" defTabSz="914400" rtl="0" eaLnBrk="1" latinLnBrk="0" hangingPunct="1">
      <a:defRPr sz="800" kern="1200">
        <a:solidFill>
          <a:schemeClr val="tx1"/>
        </a:solidFill>
        <a:latin typeface="Tahom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426"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fld id="{2B883932-BCAD-4BF7-AA76-CE6B9AF5577B}"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ransition>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FC16A2C-1EFE-454C-BD17-2969514F6C8C}"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B88BEB4-CB69-4C5B-87E0-DCB392D1A220}"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D30BD7C-E4FF-4560-915A-2BC4BF099508}"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AE66434-8A2F-409D-AC6D-A276055146B5}"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ransition>
    <p:pull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A52C7E2-3BC9-4ED6-9D43-811FC2444457}"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F52C0DFA-6CDB-43E9-AFC9-4B42E3ABCC5F}"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E916C21-7F2A-45A8-BA7F-A86E3A539578}"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B7B6C298-6FFD-468D-9057-83F63CBEBB60}"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ED02797-4F3C-4B67-96B7-8DB10FFE00CE}" type="slidenum">
              <a:rPr lang="en-US" altLang="en-US" smtClean="0"/>
              <a:pPr/>
              <a:t>‹#›</a:t>
            </a:fld>
            <a:endParaRPr lang="en-US" altLang="en-US"/>
          </a:p>
        </p:txBody>
      </p:sp>
    </p:spTree>
  </p:cSld>
  <p:clrMapOvr>
    <a:masterClrMapping/>
  </p:clrMapOvr>
  <p:transition>
    <p:pull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61E2126-9C19-4842-99DC-283D6D17E69A}"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ull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495EB-FCA5-4B32-88A1-1D73441BC751}"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pull dir="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77134CD5-3EF6-40BE-9DE0-69F69D900AF1}"/>
              </a:ext>
            </a:extLst>
          </p:cNvPr>
          <p:cNvSpPr>
            <a:spLocks noGrp="1" noChangeArrowheads="1"/>
          </p:cNvSpPr>
          <p:nvPr>
            <p:ph type="title"/>
          </p:nvPr>
        </p:nvSpPr>
        <p:spPr/>
        <p:txBody>
          <a:bodyPr>
            <a:normAutofit fontScale="90000"/>
          </a:bodyPr>
          <a:lstStyle/>
          <a:p>
            <a:pPr eaLnBrk="1" hangingPunct="1"/>
            <a:r>
              <a:rPr lang="en-US" altLang="en-US">
                <a:cs typeface="Times New Roman" panose="02020603050405020304" pitchFamily="18" charset="0"/>
              </a:rPr>
              <a:t>The Bender Visual Motor Gestalt Test (BGT)</a:t>
            </a:r>
            <a:r>
              <a:rPr lang="en-US" altLang="en-US"/>
              <a:t> </a:t>
            </a:r>
          </a:p>
        </p:txBody>
      </p:sp>
      <p:sp>
        <p:nvSpPr>
          <p:cNvPr id="2051" name="Rectangle 3">
            <a:extLst>
              <a:ext uri="{FF2B5EF4-FFF2-40B4-BE49-F238E27FC236}">
                <a16:creationId xmlns="" xmlns:a16="http://schemas.microsoft.com/office/drawing/2014/main" id="{6C5EA8C7-D190-47F2-B991-45549BC182C5}"/>
              </a:ext>
            </a:extLst>
          </p:cNvPr>
          <p:cNvSpPr>
            <a:spLocks noGrp="1" noChangeArrowheads="1"/>
          </p:cNvSpPr>
          <p:nvPr>
            <p:ph idx="1"/>
          </p:nvPr>
        </p:nvSpPr>
        <p:spPr/>
        <p:txBody>
          <a:bodyPr>
            <a:normAutofit fontScale="92500" lnSpcReduction="20000"/>
          </a:bodyPr>
          <a:lstStyle/>
          <a:p>
            <a:pPr eaLnBrk="1" hangingPunct="1">
              <a:lnSpc>
                <a:spcPct val="90000"/>
              </a:lnSpc>
              <a:buNone/>
            </a:pPr>
            <a:r>
              <a:rPr lang="en-US" altLang="en-US" sz="2800" b="1" u="sng" dirty="0">
                <a:solidFill>
                  <a:schemeClr val="accent2"/>
                </a:solidFill>
                <a:latin typeface="Times New Roman" pitchFamily="18" charset="0"/>
                <a:cs typeface="Times New Roman" pitchFamily="18" charset="0"/>
              </a:rPr>
              <a:t>Introduction:</a:t>
            </a:r>
            <a:r>
              <a:rPr lang="en-US" altLang="en-US" sz="2800" b="1" u="sng" dirty="0">
                <a:latin typeface="Times New Roman" pitchFamily="18" charset="0"/>
                <a:cs typeface="Times New Roman" pitchFamily="18" charset="0"/>
              </a:rPr>
              <a:t> </a:t>
            </a:r>
          </a:p>
          <a:p>
            <a:pPr>
              <a:lnSpc>
                <a:spcPct val="90000"/>
              </a:lnSpc>
            </a:pPr>
            <a:r>
              <a:rPr lang="en-US" altLang="en-US" dirty="0">
                <a:latin typeface="Times New Roman" pitchFamily="18" charset="0"/>
                <a:cs typeface="Times New Roman" pitchFamily="18" charset="0"/>
              </a:rPr>
              <a:t>The Bender Visual Motor Gestalt Test usually referred to as Bender Gestalt Test by </a:t>
            </a:r>
            <a:r>
              <a:rPr lang="en-US" altLang="en-US" dirty="0" err="1">
                <a:solidFill>
                  <a:srgbClr val="FF0000"/>
                </a:solidFill>
                <a:latin typeface="Times New Roman" pitchFamily="18" charset="0"/>
                <a:cs typeface="Times New Roman" pitchFamily="18" charset="0"/>
              </a:rPr>
              <a:t>Lauretta</a:t>
            </a:r>
            <a:r>
              <a:rPr lang="en-US" altLang="en-US" dirty="0">
                <a:solidFill>
                  <a:srgbClr val="FF0000"/>
                </a:solidFill>
                <a:latin typeface="Times New Roman" pitchFamily="18" charset="0"/>
                <a:cs typeface="Times New Roman" pitchFamily="18" charset="0"/>
              </a:rPr>
              <a:t> Bender </a:t>
            </a:r>
            <a:r>
              <a:rPr lang="en-US" altLang="en-US" dirty="0">
                <a:latin typeface="Times New Roman" pitchFamily="18" charset="0"/>
                <a:cs typeface="Times New Roman" pitchFamily="18" charset="0"/>
              </a:rPr>
              <a:t>is widely used primarily in </a:t>
            </a:r>
            <a:r>
              <a:rPr lang="en-US" altLang="en-US" dirty="0">
                <a:solidFill>
                  <a:srgbClr val="FF0000"/>
                </a:solidFill>
                <a:latin typeface="Times New Roman" pitchFamily="18" charset="0"/>
                <a:cs typeface="Times New Roman" pitchFamily="18" charset="0"/>
              </a:rPr>
              <a:t>diagnosing brain damage</a:t>
            </a:r>
            <a:r>
              <a:rPr lang="en-US" altLang="en-US" dirty="0">
                <a:latin typeface="Times New Roman" pitchFamily="18" charset="0"/>
                <a:cs typeface="Times New Roman" pitchFamily="18" charset="0"/>
              </a:rPr>
              <a:t>, neurological impairment and visual motor perception problems</a:t>
            </a:r>
            <a:r>
              <a:rPr lang="en-US" altLang="en-US" dirty="0" smtClean="0">
                <a:latin typeface="Times New Roman" pitchFamily="18" charset="0"/>
                <a:cs typeface="Times New Roman" pitchFamily="18" charset="0"/>
              </a:rPr>
              <a:t>.</a:t>
            </a:r>
          </a:p>
          <a:p>
            <a:pPr>
              <a:lnSpc>
                <a:spcPct val="90000"/>
              </a:lnSpc>
            </a:pPr>
            <a:endParaRPr lang="en-US" altLang="en-US" dirty="0" smtClean="0">
              <a:latin typeface="Times New Roman" pitchFamily="18" charset="0"/>
              <a:cs typeface="Times New Roman" pitchFamily="18" charset="0"/>
            </a:endParaRPr>
          </a:p>
          <a:p>
            <a:pPr>
              <a:lnSpc>
                <a:spcPct val="90000"/>
              </a:lnSpc>
            </a:pPr>
            <a:r>
              <a:rPr lang="en-US" altLang="en-US" dirty="0" smtClean="0">
                <a:latin typeface="Times New Roman" pitchFamily="18" charset="0"/>
                <a:cs typeface="Times New Roman" pitchFamily="18" charset="0"/>
              </a:rPr>
              <a:t> </a:t>
            </a:r>
            <a:r>
              <a:rPr lang="en-US" altLang="en-US" dirty="0">
                <a:latin typeface="Times New Roman" pitchFamily="18" charset="0"/>
                <a:cs typeface="Times New Roman" pitchFamily="18" charset="0"/>
              </a:rPr>
              <a:t>It consists of nine designs, which include one configuration card naming ‘A’ and the other eight as, ‘1,2,3,4 till 8”. The cards are then sequentially presented to the subject with the request that he or she reproduce them on a blank sheet of 8 ½ * 11 inch sheet of paper. </a:t>
            </a:r>
            <a:endParaRPr lang="en-US" altLang="en-US" dirty="0" smtClean="0">
              <a:latin typeface="Times New Roman" pitchFamily="18" charset="0"/>
              <a:cs typeface="Times New Roman" pitchFamily="18" charset="0"/>
            </a:endParaRPr>
          </a:p>
          <a:p>
            <a:pPr>
              <a:lnSpc>
                <a:spcPct val="90000"/>
              </a:lnSpc>
            </a:pPr>
            <a:endParaRPr lang="en-US" altLang="en-US" dirty="0" smtClean="0">
              <a:latin typeface="Times New Roman" pitchFamily="18" charset="0"/>
              <a:cs typeface="Times New Roman" pitchFamily="18" charset="0"/>
            </a:endParaRPr>
          </a:p>
          <a:p>
            <a:pPr>
              <a:lnSpc>
                <a:spcPct val="90000"/>
              </a:lnSpc>
            </a:pPr>
            <a:r>
              <a:rPr lang="en-US" altLang="en-US" dirty="0" smtClean="0">
                <a:latin typeface="Times New Roman" pitchFamily="18" charset="0"/>
                <a:cs typeface="Times New Roman" pitchFamily="18" charset="0"/>
              </a:rPr>
              <a:t>The </a:t>
            </a:r>
            <a:r>
              <a:rPr lang="en-US" altLang="en-US" dirty="0">
                <a:latin typeface="Times New Roman" pitchFamily="18" charset="0"/>
                <a:cs typeface="Times New Roman" pitchFamily="18" charset="0"/>
              </a:rPr>
              <a:t>subject’s designs are then rated on their relative degree of accuracy and overall integration.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box(out)">
                                      <p:cBhvr>
                                        <p:cTn id="7" dur="500"/>
                                        <p:tgtEl>
                                          <p:spTgt spid="205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box(out)">
                                      <p:cBhvr>
                                        <p:cTn id="12" dur="500"/>
                                        <p:tgtEl>
                                          <p:spTgt spid="205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box(out)">
                                      <p:cBhvr>
                                        <p:cTn id="17" dur="500"/>
                                        <p:tgtEl>
                                          <p:spTgt spid="2051">
                                            <p:txEl>
                                              <p:pRg st="3" end="3"/>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051">
                                            <p:txEl>
                                              <p:pRg st="5" end="5"/>
                                            </p:txEl>
                                          </p:spTgt>
                                        </p:tgtEl>
                                        <p:attrNameLst>
                                          <p:attrName>style.visibility</p:attrName>
                                        </p:attrNameLst>
                                      </p:cBhvr>
                                      <p:to>
                                        <p:strVal val="visible"/>
                                      </p:to>
                                    </p:set>
                                    <p:animEffect transition="in" filter="box(out)">
                                      <p:cBhvr>
                                        <p:cTn id="22" dur="500"/>
                                        <p:tgtEl>
                                          <p:spTgt spid="2051">
                                            <p:txEl>
                                              <p:pRg st="5" end="5"/>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 xmlns:a16="http://schemas.microsoft.com/office/drawing/2014/main" id="{050C333D-8E06-45CB-A7B2-211164E1A10D}"/>
              </a:ext>
            </a:extLst>
          </p:cNvPr>
          <p:cNvSpPr>
            <a:spLocks noGrp="1" noChangeArrowheads="1"/>
          </p:cNvSpPr>
          <p:nvPr>
            <p:ph idx="1"/>
          </p:nvPr>
        </p:nvSpPr>
        <p:spPr>
          <a:xfrm>
            <a:off x="457200" y="990600"/>
            <a:ext cx="8229600" cy="5334000"/>
          </a:xfrm>
        </p:spPr>
        <p:txBody>
          <a:bodyPr/>
          <a:lstStyle/>
          <a:p>
            <a:pPr algn="just">
              <a:lnSpc>
                <a:spcPct val="90000"/>
              </a:lnSpc>
            </a:pPr>
            <a:r>
              <a:rPr lang="en-US" altLang="en-US" sz="2400" dirty="0">
                <a:latin typeface="Times New Roman" panose="02020603050405020304" pitchFamily="18" charset="0"/>
                <a:cs typeface="Times New Roman" panose="02020603050405020304" pitchFamily="18" charset="0"/>
              </a:rPr>
              <a:t>On the basis of matched samples of </a:t>
            </a:r>
            <a:r>
              <a:rPr lang="en-US" altLang="en-US" sz="2400" dirty="0" err="1">
                <a:latin typeface="Times New Roman" panose="02020603050405020304" pitchFamily="18" charset="0"/>
                <a:cs typeface="Times New Roman" panose="02020603050405020304" pitchFamily="18" charset="0"/>
              </a:rPr>
              <a:t>normals</a:t>
            </a:r>
            <a:r>
              <a:rPr lang="en-US" altLang="en-US" sz="2400" dirty="0">
                <a:latin typeface="Times New Roman" panose="02020603050405020304" pitchFamily="18" charset="0"/>
                <a:cs typeface="Times New Roman" panose="02020603050405020304" pitchFamily="18" charset="0"/>
              </a:rPr>
              <a:t> and </a:t>
            </a:r>
            <a:r>
              <a:rPr lang="en-US" altLang="en-US" sz="2400" dirty="0" err="1">
                <a:latin typeface="Times New Roman" panose="02020603050405020304" pitchFamily="18" charset="0"/>
                <a:cs typeface="Times New Roman" panose="02020603050405020304" pitchFamily="18" charset="0"/>
              </a:rPr>
              <a:t>abnormals</a:t>
            </a:r>
            <a:r>
              <a:rPr lang="en-US" altLang="en-US" sz="2400" dirty="0">
                <a:latin typeface="Times New Roman" panose="02020603050405020304" pitchFamily="18" charset="0"/>
                <a:cs typeface="Times New Roman" panose="02020603050405020304" pitchFamily="18" charset="0"/>
              </a:rPr>
              <a:t>, Pascal and </a:t>
            </a:r>
            <a:r>
              <a:rPr lang="en-US" altLang="en-US" sz="2400" dirty="0" err="1">
                <a:latin typeface="Times New Roman" panose="02020603050405020304" pitchFamily="18" charset="0"/>
                <a:cs typeface="Times New Roman" panose="02020603050405020304" pitchFamily="18" charset="0"/>
              </a:rPr>
              <a:t>Suttell</a:t>
            </a:r>
            <a:r>
              <a:rPr lang="en-US" altLang="en-US" sz="2400" dirty="0">
                <a:latin typeface="Times New Roman" panose="02020603050405020304" pitchFamily="18" charset="0"/>
                <a:cs typeface="Times New Roman" panose="02020603050405020304" pitchFamily="18" charset="0"/>
              </a:rPr>
              <a:t> were able to develop a scoring system with a </a:t>
            </a:r>
            <a:r>
              <a:rPr lang="en-US" altLang="en-US" sz="2400" b="1" dirty="0">
                <a:latin typeface="Times New Roman" panose="02020603050405020304" pitchFamily="18" charset="0"/>
                <a:cs typeface="Times New Roman" panose="02020603050405020304" pitchFamily="18" charset="0"/>
              </a:rPr>
              <a:t>mean</a:t>
            </a:r>
            <a:r>
              <a:rPr lang="en-US" altLang="en-US" sz="2400" dirty="0">
                <a:latin typeface="Times New Roman" panose="02020603050405020304" pitchFamily="18" charset="0"/>
                <a:cs typeface="Times New Roman" panose="02020603050405020304" pitchFamily="18" charset="0"/>
              </a:rPr>
              <a:t> of 50 and a </a:t>
            </a:r>
            <a:r>
              <a:rPr lang="en-US" altLang="en-US" sz="2400" b="1" dirty="0">
                <a:latin typeface="Times New Roman" panose="02020603050405020304" pitchFamily="18" charset="0"/>
                <a:cs typeface="Times New Roman" panose="02020603050405020304" pitchFamily="18" charset="0"/>
              </a:rPr>
              <a:t>standard deviation</a:t>
            </a:r>
            <a:r>
              <a:rPr lang="en-US" altLang="en-US" sz="2400" dirty="0">
                <a:latin typeface="Times New Roman" panose="02020603050405020304" pitchFamily="18" charset="0"/>
                <a:cs typeface="Times New Roman" panose="02020603050405020304" pitchFamily="18" charset="0"/>
              </a:rPr>
              <a:t> of 10. </a:t>
            </a: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endParaRPr lang="en-US" altLang="en-US" sz="2400" dirty="0">
              <a:latin typeface="Times New Roman" panose="02020603050405020304" pitchFamily="18" charset="0"/>
              <a:cs typeface="Times New Roman" panose="02020603050405020304" pitchFamily="18" charset="0"/>
            </a:endParaRPr>
          </a:p>
          <a:p>
            <a:pPr algn="just">
              <a:lnSpc>
                <a:spcPct val="90000"/>
              </a:lnSpc>
            </a:pPr>
            <a:r>
              <a:rPr lang="en-US" altLang="en-US" sz="2400" b="1" dirty="0">
                <a:latin typeface="Times New Roman" panose="02020603050405020304" pitchFamily="18" charset="0"/>
                <a:cs typeface="Times New Roman" panose="02020603050405020304" pitchFamily="18" charset="0"/>
              </a:rPr>
              <a:t>Test-retest reliabilities </a:t>
            </a:r>
            <a:r>
              <a:rPr lang="en-US" altLang="en-US" sz="2400" dirty="0">
                <a:latin typeface="Times New Roman" panose="02020603050405020304" pitchFamily="18" charset="0"/>
                <a:cs typeface="Times New Roman" panose="02020603050405020304" pitchFamily="18" charset="0"/>
              </a:rPr>
              <a:t>for </a:t>
            </a:r>
            <a:r>
              <a:rPr lang="en-US" altLang="en-US" sz="2400" dirty="0" err="1">
                <a:latin typeface="Times New Roman" panose="02020603050405020304" pitchFamily="18" charset="0"/>
                <a:cs typeface="Times New Roman" panose="02020603050405020304" pitchFamily="18" charset="0"/>
              </a:rPr>
              <a:t>normals</a:t>
            </a:r>
            <a:r>
              <a:rPr lang="en-US" altLang="en-US" sz="2400" dirty="0">
                <a:latin typeface="Times New Roman" panose="02020603050405020304" pitchFamily="18" charset="0"/>
                <a:cs typeface="Times New Roman" panose="02020603050405020304" pitchFamily="18" charset="0"/>
              </a:rPr>
              <a:t> over a 24-hr interval were 0.70</a:t>
            </a:r>
            <a:r>
              <a:rPr lang="en-US" altLang="en-US" sz="2400" dirty="0" smtClean="0">
                <a:latin typeface="Times New Roman" panose="02020603050405020304" pitchFamily="18" charset="0"/>
                <a:cs typeface="Times New Roman" panose="02020603050405020304" pitchFamily="18" charset="0"/>
              </a:rPr>
              <a:t>.</a:t>
            </a:r>
          </a:p>
          <a:p>
            <a:pPr algn="just">
              <a:lnSpc>
                <a:spcPct val="90000"/>
              </a:lnSpc>
            </a:pPr>
            <a:endParaRPr lang="en-US" altLang="en-US" sz="2400" dirty="0">
              <a:latin typeface="Times New Roman" panose="02020603050405020304" pitchFamily="18" charset="0"/>
              <a:cs typeface="Times New Roman" panose="02020603050405020304" pitchFamily="18" charset="0"/>
            </a:endParaRPr>
          </a:p>
          <a:p>
            <a:pPr algn="just">
              <a:lnSpc>
                <a:spcPct val="90000"/>
              </a:lnSpc>
            </a:pPr>
            <a:r>
              <a:rPr lang="en-US" altLang="en-US" sz="2400" b="1" dirty="0" err="1">
                <a:latin typeface="Times New Roman" panose="02020603050405020304" pitchFamily="18" charset="0"/>
                <a:cs typeface="Times New Roman" panose="02020603050405020304" pitchFamily="18" charset="0"/>
              </a:rPr>
              <a:t>Interscorer</a:t>
            </a:r>
            <a:r>
              <a:rPr lang="en-US" altLang="en-US" sz="2400" b="1" dirty="0">
                <a:latin typeface="Times New Roman" panose="02020603050405020304" pitchFamily="18" charset="0"/>
                <a:cs typeface="Times New Roman" panose="02020603050405020304" pitchFamily="18" charset="0"/>
              </a:rPr>
              <a:t> reliabilities</a:t>
            </a:r>
            <a:r>
              <a:rPr lang="en-US" altLang="en-US" sz="2400" dirty="0">
                <a:latin typeface="Times New Roman" panose="02020603050405020304" pitchFamily="18" charset="0"/>
                <a:cs typeface="Times New Roman" panose="02020603050405020304" pitchFamily="18" charset="0"/>
              </a:rPr>
              <a:t> for trained examiners were reported to be 0.90</a:t>
            </a:r>
            <a:r>
              <a:rPr lang="en-US" altLang="en-US" sz="2400" dirty="0" smtClean="0">
                <a:latin typeface="Times New Roman" panose="02020603050405020304" pitchFamily="18" charset="0"/>
                <a:cs typeface="Times New Roman" panose="02020603050405020304" pitchFamily="18" charset="0"/>
              </a:rPr>
              <a:t>.</a:t>
            </a:r>
          </a:p>
          <a:p>
            <a:pPr algn="just">
              <a:lnSpc>
                <a:spcPct val="90000"/>
              </a:lnSpc>
            </a:pPr>
            <a:endParaRPr lang="en-US" altLang="en-US" sz="2400" dirty="0">
              <a:latin typeface="Times New Roman" panose="02020603050405020304" pitchFamily="18" charset="0"/>
              <a:cs typeface="Times New Roman" panose="02020603050405020304" pitchFamily="18" charset="0"/>
            </a:endParaRPr>
          </a:p>
          <a:p>
            <a:pPr algn="just">
              <a:lnSpc>
                <a:spcPct val="90000"/>
              </a:lnSpc>
            </a:pPr>
            <a:r>
              <a:rPr lang="en-US" altLang="en-US" sz="2400" dirty="0">
                <a:latin typeface="Times New Roman" panose="02020603050405020304" pitchFamily="18" charset="0"/>
                <a:cs typeface="Times New Roman" panose="02020603050405020304" pitchFamily="18" charset="0"/>
              </a:rPr>
              <a:t>Although they </a:t>
            </a:r>
            <a:r>
              <a:rPr lang="en-US" altLang="en-US" sz="2400" dirty="0">
                <a:solidFill>
                  <a:srgbClr val="FF0000"/>
                </a:solidFill>
                <a:latin typeface="Times New Roman" panose="02020603050405020304" pitchFamily="18" charset="0"/>
                <a:cs typeface="Times New Roman" panose="02020603050405020304" pitchFamily="18" charset="0"/>
              </a:rPr>
              <a:t>recognized the effects of maturation on performance of young children </a:t>
            </a:r>
            <a:r>
              <a:rPr lang="en-US" altLang="en-US" sz="2400" dirty="0">
                <a:latin typeface="Times New Roman" panose="02020603050405020304" pitchFamily="18" charset="0"/>
                <a:cs typeface="Times New Roman" panose="02020603050405020304" pitchFamily="18" charset="0"/>
              </a:rPr>
              <a:t>but did not develop separate scoring procedures for children.</a:t>
            </a:r>
          </a:p>
          <a:p>
            <a:pPr eaLnBrk="1" hangingPunct="1">
              <a:lnSpc>
                <a:spcPct val="90000"/>
              </a:lnSpc>
              <a:buFont typeface="Wingdings" panose="05000000000000000000" pitchFamily="2" charset="2"/>
              <a:buNone/>
            </a:pPr>
            <a:endParaRPr lang="en-US" altLang="en-US" sz="2400" dirty="0">
              <a:latin typeface="Times New Roman" panose="02020603050405020304" pitchFamily="18" charset="0"/>
            </a:endParaRPr>
          </a:p>
        </p:txBody>
      </p:sp>
    </p:spTree>
  </p:cSld>
  <p:clrMapOvr>
    <a:masterClrMapping/>
  </p:clrMapOvr>
  <p:transition>
    <p:pull dir="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E26D1538-D69A-4AB4-BA89-5D9295A60040}"/>
              </a:ext>
            </a:extLst>
          </p:cNvPr>
          <p:cNvSpPr>
            <a:spLocks noGrp="1" noChangeArrowheads="1"/>
          </p:cNvSpPr>
          <p:nvPr>
            <p:ph type="title"/>
          </p:nvPr>
        </p:nvSpPr>
        <p:spPr/>
        <p:txBody>
          <a:bodyPr/>
          <a:lstStyle/>
          <a:p>
            <a:pPr eaLnBrk="1" hangingPunct="1"/>
            <a:r>
              <a:rPr lang="en-US" altLang="en-US" sz="2800" b="1" u="sng">
                <a:solidFill>
                  <a:schemeClr val="accent2"/>
                </a:solidFill>
                <a:cs typeface="Times New Roman" panose="02020603050405020304" pitchFamily="18" charset="0"/>
              </a:rPr>
              <a:t>Scoring system for children by Koppitz (1963, 1975b):</a:t>
            </a:r>
            <a:r>
              <a:rPr lang="en-US" altLang="en-US" sz="2800">
                <a:solidFill>
                  <a:schemeClr val="accent2"/>
                </a:solidFill>
                <a:cs typeface="Times New Roman" panose="02020603050405020304" pitchFamily="18" charset="0"/>
              </a:rPr>
              <a:t/>
            </a:r>
            <a:br>
              <a:rPr lang="en-US" altLang="en-US" sz="2800">
                <a:solidFill>
                  <a:schemeClr val="accent2"/>
                </a:solidFill>
                <a:cs typeface="Times New Roman" panose="02020603050405020304" pitchFamily="18" charset="0"/>
              </a:rPr>
            </a:br>
            <a:endParaRPr lang="en-US" altLang="en-US" sz="2800">
              <a:solidFill>
                <a:schemeClr val="accent2"/>
              </a:solidFill>
              <a:cs typeface="Times New Roman" panose="02020603050405020304" pitchFamily="18" charset="0"/>
            </a:endParaRPr>
          </a:p>
        </p:txBody>
      </p:sp>
      <p:sp>
        <p:nvSpPr>
          <p:cNvPr id="13315" name="Rectangle 3">
            <a:extLst>
              <a:ext uri="{FF2B5EF4-FFF2-40B4-BE49-F238E27FC236}">
                <a16:creationId xmlns="" xmlns:a16="http://schemas.microsoft.com/office/drawing/2014/main" id="{7B1EF4E9-8DBF-45C4-9306-D8A174D3CA78}"/>
              </a:ext>
            </a:extLst>
          </p:cNvPr>
          <p:cNvSpPr>
            <a:spLocks noGrp="1" noChangeArrowheads="1"/>
          </p:cNvSpPr>
          <p:nvPr>
            <p:ph idx="1"/>
          </p:nvPr>
        </p:nvSpPr>
        <p:spPr/>
        <p:txBody>
          <a:bodyPr>
            <a:normAutofit fontScale="92500" lnSpcReduction="10000"/>
          </a:bodyPr>
          <a:lstStyle/>
          <a:p>
            <a:pPr algn="just">
              <a:lnSpc>
                <a:spcPct val="90000"/>
              </a:lnSpc>
            </a:pPr>
            <a:r>
              <a:rPr lang="en-US" altLang="en-US" sz="2400" dirty="0">
                <a:latin typeface="Times New Roman" panose="02020603050405020304" pitchFamily="18" charset="0"/>
                <a:cs typeface="Times New Roman" panose="02020603050405020304" pitchFamily="18" charset="0"/>
              </a:rPr>
              <a:t>The main purpose of her developmental scoring system is to provide a measure of a child’s level of maturity in visual-motor perception. </a:t>
            </a: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She </a:t>
            </a:r>
            <a:r>
              <a:rPr lang="en-US" altLang="en-US" sz="2400" dirty="0">
                <a:latin typeface="Times New Roman" panose="02020603050405020304" pitchFamily="18" charset="0"/>
                <a:cs typeface="Times New Roman" panose="02020603050405020304" pitchFamily="18" charset="0"/>
              </a:rPr>
              <a:t>developed a scoring system for children based on extensive standardization of 1104 children from Kindergarten through fourth grade.</a:t>
            </a:r>
          </a:p>
          <a:p>
            <a:pPr algn="just" eaLnBrk="1" hangingPunct="1">
              <a:lnSpc>
                <a:spcPct val="90000"/>
              </a:lnSpc>
              <a:buFont typeface="Wingdings" panose="05000000000000000000" pitchFamily="2" charset="2"/>
              <a:buNone/>
            </a:pPr>
            <a:r>
              <a:rPr lang="en-US" altLang="en-US" sz="2400" b="1" dirty="0" err="1">
                <a:latin typeface="Times New Roman" panose="02020603050405020304" pitchFamily="18" charset="0"/>
                <a:cs typeface="Times New Roman" panose="02020603050405020304" pitchFamily="18" charset="0"/>
              </a:rPr>
              <a:t>Interscorer</a:t>
            </a:r>
            <a:r>
              <a:rPr lang="en-US" altLang="en-US" sz="2400" b="1" dirty="0">
                <a:latin typeface="Times New Roman" panose="02020603050405020304" pitchFamily="18" charset="0"/>
                <a:cs typeface="Times New Roman" panose="02020603050405020304" pitchFamily="18" charset="0"/>
              </a:rPr>
              <a:t> reliabilities </a:t>
            </a:r>
            <a:r>
              <a:rPr lang="en-US" altLang="en-US" sz="2400" dirty="0">
                <a:latin typeface="Times New Roman" panose="02020603050405020304" pitchFamily="18" charset="0"/>
                <a:cs typeface="Times New Roman" panose="02020603050405020304" pitchFamily="18" charset="0"/>
              </a:rPr>
              <a:t>were excellent =0.88 and 0.96</a:t>
            </a:r>
            <a:r>
              <a:rPr lang="en-US" altLang="en-US" sz="2400" dirty="0" smtClean="0">
                <a:latin typeface="Times New Roman" panose="02020603050405020304" pitchFamily="18" charset="0"/>
                <a:cs typeface="Times New Roman" panose="02020603050405020304" pitchFamily="18" charset="0"/>
              </a:rPr>
              <a:t>.</a:t>
            </a:r>
          </a:p>
          <a:p>
            <a:pPr algn="just"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Test-retest reliability</a:t>
            </a:r>
            <a:r>
              <a:rPr lang="en-US" altLang="en-US" sz="2400" dirty="0">
                <a:latin typeface="Times New Roman" panose="02020603050405020304" pitchFamily="18" charset="0"/>
                <a:cs typeface="Times New Roman" panose="02020603050405020304" pitchFamily="18" charset="0"/>
              </a:rPr>
              <a:t> over a four month interval was somewhat low=0.58-0.66</a:t>
            </a:r>
            <a:r>
              <a:rPr lang="en-US" altLang="en-US" sz="2400" dirty="0" smtClean="0">
                <a:latin typeface="Times New Roman" panose="02020603050405020304" pitchFamily="18" charset="0"/>
                <a:cs typeface="Times New Roman" panose="02020603050405020304" pitchFamily="18" charset="0"/>
              </a:rPr>
              <a:t>.</a:t>
            </a:r>
          </a:p>
          <a:p>
            <a:pPr algn="just"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The correlations </a:t>
            </a:r>
            <a:r>
              <a:rPr lang="en-US" altLang="en-US" sz="2400" dirty="0">
                <a:latin typeface="Times New Roman" panose="02020603050405020304" pitchFamily="18" charset="0"/>
                <a:cs typeface="Times New Roman" panose="02020603050405020304" pitchFamily="18" charset="0"/>
              </a:rPr>
              <a:t>found between </a:t>
            </a:r>
            <a:r>
              <a:rPr lang="en-US" altLang="en-US" sz="2400" dirty="0" err="1">
                <a:latin typeface="Times New Roman" panose="02020603050405020304" pitchFamily="18" charset="0"/>
                <a:cs typeface="Times New Roman" panose="02020603050405020304" pitchFamily="18" charset="0"/>
              </a:rPr>
              <a:t>Koppitz</a:t>
            </a:r>
            <a:r>
              <a:rPr lang="en-US" altLang="en-US" sz="2400" dirty="0">
                <a:latin typeface="Times New Roman" panose="02020603050405020304" pitchFamily="18" charset="0"/>
                <a:cs typeface="Times New Roman" panose="02020603050405020304" pitchFamily="18" charset="0"/>
              </a:rPr>
              <a:t> scoring method on the Bender and the WISC-R performance subsets ranged from –0.51(block design) to –0.08.</a:t>
            </a:r>
          </a:p>
          <a:p>
            <a:pPr eaLnBrk="1" hangingPunct="1">
              <a:lnSpc>
                <a:spcPct val="90000"/>
              </a:lnSpc>
              <a:buFont typeface="Wingdings" panose="05000000000000000000" pitchFamily="2" charset="2"/>
              <a:buNone/>
            </a:pPr>
            <a:endParaRPr lang="en-US" altLang="en-US" sz="2400" dirty="0">
              <a:latin typeface="Times New Roman" panose="02020603050405020304" pitchFamily="18" charset="0"/>
            </a:endParaRPr>
          </a:p>
        </p:txBody>
      </p:sp>
    </p:spTree>
  </p:cSld>
  <p:clrMapOvr>
    <a:masterClrMapping/>
  </p:clrMapOvr>
  <p:transition>
    <p:pull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 xmlns:a16="http://schemas.microsoft.com/office/drawing/2014/main" id="{46922062-C9B2-4449-AAE6-C82EBCD0B11C}"/>
              </a:ext>
            </a:extLst>
          </p:cNvPr>
          <p:cNvSpPr>
            <a:spLocks noGrp="1" noChangeArrowheads="1"/>
          </p:cNvSpPr>
          <p:nvPr>
            <p:ph type="title"/>
          </p:nvPr>
        </p:nvSpPr>
        <p:spPr/>
        <p:txBody>
          <a:bodyPr/>
          <a:lstStyle/>
          <a:p>
            <a:pPr eaLnBrk="1" hangingPunct="1"/>
            <a:endParaRPr lang="en-US" altLang="en-US"/>
          </a:p>
        </p:txBody>
      </p:sp>
      <p:sp>
        <p:nvSpPr>
          <p:cNvPr id="15363" name="Rectangle 3">
            <a:extLst>
              <a:ext uri="{FF2B5EF4-FFF2-40B4-BE49-F238E27FC236}">
                <a16:creationId xmlns="" xmlns:a16="http://schemas.microsoft.com/office/drawing/2014/main" id="{E9BA149B-9FB4-4883-A9C2-7295F9926AE7}"/>
              </a:ext>
            </a:extLst>
          </p:cNvPr>
          <p:cNvSpPr>
            <a:spLocks noGrp="1" noChangeArrowheads="1"/>
          </p:cNvSpPr>
          <p:nvPr>
            <p:ph idx="1"/>
          </p:nvPr>
        </p:nvSpPr>
        <p:spPr/>
        <p:txBody>
          <a:bodyPr>
            <a:normAutofit fontScale="92500" lnSpcReduction="20000"/>
          </a:bodyPr>
          <a:lstStyle/>
          <a:p>
            <a:pPr algn="just">
              <a:lnSpc>
                <a:spcPct val="90000"/>
              </a:lnSpc>
            </a:pPr>
            <a:r>
              <a:rPr lang="en-US" altLang="en-US" sz="2400" b="1" dirty="0" smtClean="0">
                <a:latin typeface="Times New Roman" panose="02020603050405020304" pitchFamily="18" charset="0"/>
                <a:cs typeface="Times New Roman" panose="02020603050405020304" pitchFamily="18" charset="0"/>
              </a:rPr>
              <a:t>Relatively high validities</a:t>
            </a:r>
            <a:r>
              <a:rPr lang="en-US" altLang="en-US" sz="2400" dirty="0" smtClean="0">
                <a:latin typeface="Times New Roman" panose="02020603050405020304" pitchFamily="18" charset="0"/>
                <a:cs typeface="Times New Roman" panose="02020603050405020304" pitchFamily="18" charset="0"/>
              </a:rPr>
              <a:t> are reported in assessing school readiness in first grade children, </a:t>
            </a:r>
          </a:p>
          <a:p>
            <a:pPr algn="just">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their level of performance in reading and arithmetic and significant differences between the scores of brain-damaged and </a:t>
            </a:r>
            <a:r>
              <a:rPr lang="en-US" altLang="en-US" sz="2400" dirty="0" err="1" smtClean="0">
                <a:latin typeface="Times New Roman" panose="02020603050405020304" pitchFamily="18" charset="0"/>
                <a:cs typeface="Times New Roman" panose="02020603050405020304" pitchFamily="18" charset="0"/>
              </a:rPr>
              <a:t>normals</a:t>
            </a:r>
            <a:r>
              <a:rPr lang="en-US" altLang="en-US" sz="2400" dirty="0" smtClean="0">
                <a:latin typeface="Times New Roman" panose="02020603050405020304" pitchFamily="18" charset="0"/>
                <a:cs typeface="Times New Roman" panose="02020603050405020304" pitchFamily="18" charset="0"/>
              </a:rPr>
              <a:t>.</a:t>
            </a:r>
            <a:r>
              <a:rPr lang="en-US" altLang="en-US" sz="2400" dirty="0" smtClean="0">
                <a:latin typeface="Times New Roman" panose="02020603050405020304" pitchFamily="18" charset="0"/>
              </a:rPr>
              <a:t> </a:t>
            </a: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buNone/>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Her </a:t>
            </a:r>
            <a:r>
              <a:rPr lang="en-US" altLang="en-US" sz="2400" dirty="0">
                <a:latin typeface="Times New Roman" panose="02020603050405020304" pitchFamily="18" charset="0"/>
                <a:cs typeface="Times New Roman" panose="02020603050405020304" pitchFamily="18" charset="0"/>
              </a:rPr>
              <a:t>system was exclusively designed for the children till age 10 because the scores no longer correlate after the age of 10 with the intelligence and mostly children obtain perfect scores</a:t>
            </a:r>
            <a:r>
              <a:rPr lang="en-US" altLang="en-US" sz="2400" dirty="0" smtClean="0">
                <a:latin typeface="Times New Roman" panose="02020603050405020304" pitchFamily="18" charset="0"/>
                <a:cs typeface="Times New Roman" panose="02020603050405020304" pitchFamily="18" charset="0"/>
              </a:rPr>
              <a:t>.</a:t>
            </a:r>
          </a:p>
          <a:p>
            <a:pPr algn="just">
              <a:lnSpc>
                <a:spcPct val="90000"/>
              </a:lnSpc>
              <a:buNone/>
            </a:pPr>
            <a:endParaRPr lang="en-US" altLang="en-US" sz="2400" dirty="0">
              <a:latin typeface="Times New Roman" panose="02020603050405020304" pitchFamily="18" charset="0"/>
              <a:cs typeface="Times New Roman" panose="02020603050405020304" pitchFamily="18" charset="0"/>
            </a:endParaRPr>
          </a:p>
          <a:p>
            <a:pPr algn="just" eaLnBrk="1" hangingPunct="1">
              <a:lnSpc>
                <a:spcPct val="90000"/>
              </a:lnSpc>
              <a:buFont typeface="Wingdings" panose="05000000000000000000" pitchFamily="2" charset="2"/>
              <a:buNone/>
            </a:pPr>
            <a:r>
              <a:rPr lang="en-US" altLang="en-US" sz="2400" b="1" u="sng" dirty="0">
                <a:solidFill>
                  <a:schemeClr val="accent2"/>
                </a:solidFill>
                <a:latin typeface="Times New Roman" panose="02020603050405020304" pitchFamily="18" charset="0"/>
                <a:cs typeface="Times New Roman" panose="02020603050405020304" pitchFamily="18" charset="0"/>
              </a:rPr>
              <a:t>Scoring system for adults by </a:t>
            </a:r>
            <a:r>
              <a:rPr lang="en-US" altLang="en-US" sz="2400" b="1" u="sng" dirty="0" err="1">
                <a:solidFill>
                  <a:schemeClr val="accent2"/>
                </a:solidFill>
                <a:latin typeface="Times New Roman" panose="02020603050405020304" pitchFamily="18" charset="0"/>
                <a:cs typeface="Times New Roman" panose="02020603050405020304" pitchFamily="18" charset="0"/>
              </a:rPr>
              <a:t>Hain</a:t>
            </a:r>
            <a:r>
              <a:rPr lang="en-US" altLang="en-US" sz="2400" b="1" u="sng" dirty="0">
                <a:solidFill>
                  <a:schemeClr val="accent2"/>
                </a:solidFill>
                <a:latin typeface="Times New Roman" panose="02020603050405020304" pitchFamily="18" charset="0"/>
                <a:cs typeface="Times New Roman" panose="02020603050405020304" pitchFamily="18" charset="0"/>
              </a:rPr>
              <a:t> (1964):</a:t>
            </a:r>
          </a:p>
          <a:p>
            <a:pPr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He approached the test performance as a whole. By careful and systematic study of the Bender protocols of brain-damaged patients, he developed a 15-category system</a:t>
            </a:r>
            <a:r>
              <a:rPr lang="en-US" altLang="en-US" sz="2400" u="sng" dirty="0">
                <a:latin typeface="Times New Roman" panose="02020603050405020304" pitchFamily="18" charset="0"/>
                <a:cs typeface="Times New Roman" panose="02020603050405020304" pitchFamily="18" charset="0"/>
              </a:rPr>
              <a:t>. </a:t>
            </a:r>
          </a:p>
          <a:p>
            <a:pPr algn="just" eaLnBrk="1" hangingPunct="1">
              <a:lnSpc>
                <a:spcPct val="90000"/>
              </a:lnSpc>
              <a:buFont typeface="Wingdings" panose="05000000000000000000" pitchFamily="2" charset="2"/>
              <a:buNone/>
            </a:pPr>
            <a:r>
              <a:rPr lang="en-US" altLang="en-US" sz="2400" dirty="0">
                <a:solidFill>
                  <a:schemeClr val="accent2"/>
                </a:solidFill>
                <a:latin typeface="Times New Roman" panose="02020603050405020304" pitchFamily="18" charset="0"/>
                <a:cs typeface="Times New Roman" panose="02020603050405020304" pitchFamily="18" charset="0"/>
              </a:rPr>
              <a:t> </a:t>
            </a:r>
          </a:p>
          <a:p>
            <a:pPr eaLnBrk="1" hangingPunct="1">
              <a:lnSpc>
                <a:spcPct val="90000"/>
              </a:lnSpc>
              <a:buFont typeface="Wingdings" panose="05000000000000000000" pitchFamily="2" charset="2"/>
              <a:buNone/>
            </a:pPr>
            <a:endParaRPr lang="en-US" altLang="en-US" sz="2400" b="1" dirty="0">
              <a:solidFill>
                <a:schemeClr val="accent2"/>
              </a:solidFill>
              <a:latin typeface="Times New Roman" panose="02020603050405020304" pitchFamily="18" charset="0"/>
            </a:endParaRPr>
          </a:p>
        </p:txBody>
      </p:sp>
    </p:spTree>
  </p:cSld>
  <p:clrMapOvr>
    <a:masterClrMapping/>
  </p:clrMapOvr>
  <p:transition>
    <p:pull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CCEA1248-52DE-4188-A6D2-46ADB10A3D46}"/>
              </a:ext>
            </a:extLst>
          </p:cNvPr>
          <p:cNvSpPr>
            <a:spLocks noGrp="1" noChangeArrowheads="1"/>
          </p:cNvSpPr>
          <p:nvPr>
            <p:ph type="title"/>
          </p:nvPr>
        </p:nvSpPr>
        <p:spPr/>
        <p:txBody>
          <a:bodyPr/>
          <a:lstStyle/>
          <a:p>
            <a:pPr eaLnBrk="1" hangingPunct="1"/>
            <a:endParaRPr lang="en-US" altLang="en-US"/>
          </a:p>
        </p:txBody>
      </p:sp>
      <p:sp>
        <p:nvSpPr>
          <p:cNvPr id="16387" name="Rectangle 3">
            <a:extLst>
              <a:ext uri="{FF2B5EF4-FFF2-40B4-BE49-F238E27FC236}">
                <a16:creationId xmlns="" xmlns:a16="http://schemas.microsoft.com/office/drawing/2014/main" id="{384D6964-EDE6-4632-8777-AAABCC3D2299}"/>
              </a:ext>
            </a:extLst>
          </p:cNvPr>
          <p:cNvSpPr>
            <a:spLocks noGrp="1" noChangeArrowheads="1"/>
          </p:cNvSpPr>
          <p:nvPr>
            <p:ph idx="1"/>
          </p:nvPr>
        </p:nvSpPr>
        <p:spPr/>
        <p:txBody>
          <a:bodyPr>
            <a:normAutofit fontScale="92500" lnSpcReduction="20000"/>
          </a:bodyPr>
          <a:lstStyle/>
          <a:p>
            <a:pPr algn="just" eaLnBrk="1" hangingPunct="1">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These 15 categories may include the preservation, rotation/reversal, and </a:t>
            </a:r>
            <a:r>
              <a:rPr lang="en-US" altLang="en-US" sz="2400" dirty="0" err="1">
                <a:latin typeface="Times New Roman" panose="02020603050405020304" pitchFamily="18" charset="0"/>
                <a:cs typeface="Times New Roman" panose="02020603050405020304" pitchFamily="18" charset="0"/>
              </a:rPr>
              <a:t>concretism</a:t>
            </a:r>
            <a:r>
              <a:rPr lang="en-US" altLang="en-US" sz="2400" dirty="0">
                <a:latin typeface="Times New Roman" panose="02020603050405020304" pitchFamily="18" charset="0"/>
                <a:cs typeface="Times New Roman" panose="02020603050405020304" pitchFamily="18" charset="0"/>
              </a:rPr>
              <a:t>-all with 4 points</a:t>
            </a:r>
            <a:r>
              <a:rPr lang="en-US" altLang="en-US" sz="2400" dirty="0" smtClean="0">
                <a:latin typeface="Times New Roman" panose="02020603050405020304" pitchFamily="18" charset="0"/>
                <a:cs typeface="Times New Roman" panose="02020603050405020304" pitchFamily="18" charset="0"/>
              </a:rPr>
              <a:t>;</a:t>
            </a:r>
          </a:p>
          <a:p>
            <a:pPr algn="just" eaLnBrk="1" hangingPunct="1">
              <a:buFont typeface="Wingdings" panose="05000000000000000000" pitchFamily="2" charset="2"/>
              <a:buNone/>
            </a:pP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added angles, separation of lines, overlap, distortion-all with 3 points; </a:t>
            </a: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embellishments</a:t>
            </a:r>
            <a:r>
              <a:rPr lang="en-US" altLang="en-US" sz="2400" dirty="0">
                <a:latin typeface="Times New Roman" panose="02020603050405020304" pitchFamily="18" charset="0"/>
                <a:cs typeface="Times New Roman" panose="02020603050405020304" pitchFamily="18" charset="0"/>
              </a:rPr>
              <a:t>, partial rotation-both with 2 points; </a:t>
            </a: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omission</a:t>
            </a:r>
            <a:r>
              <a:rPr lang="en-US" altLang="en-US" sz="2400" dirty="0">
                <a:latin typeface="Times New Roman" panose="02020603050405020304" pitchFamily="18" charset="0"/>
                <a:cs typeface="Times New Roman" panose="02020603050405020304" pitchFamily="18" charset="0"/>
              </a:rPr>
              <a:t>, abbreviation #1 or #2, separation, absence of erasure, closure, point of contact on figure A-all with 1 point. </a:t>
            </a: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endParaRPr lang="en-US" altLang="en-US" sz="2400" dirty="0" smtClean="0">
              <a:latin typeface="Times New Roman" panose="02020603050405020304" pitchFamily="18" charset="0"/>
              <a:cs typeface="Times New Roman" panose="02020603050405020304" pitchFamily="18" charset="0"/>
            </a:endParaRPr>
          </a:p>
          <a:p>
            <a:pPr algn="just" eaLnBrk="1" hangingPunct="1">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This </a:t>
            </a:r>
            <a:r>
              <a:rPr lang="en-US" altLang="en-US" sz="2400" dirty="0">
                <a:latin typeface="Times New Roman" panose="02020603050405020304" pitchFamily="18" charset="0"/>
                <a:cs typeface="Times New Roman" panose="02020603050405020304" pitchFamily="18" charset="0"/>
              </a:rPr>
              <a:t>system is briefer and easier yet still correctly distinguishes the brain-damaged approximately by 80% from psychiatric and non-brain damaged patients.</a:t>
            </a:r>
          </a:p>
          <a:p>
            <a:pPr eaLnBrk="1" hangingPunct="1">
              <a:buFont typeface="Wingdings" panose="05000000000000000000" pitchFamily="2" charset="2"/>
              <a:buNone/>
            </a:pPr>
            <a:endParaRPr lang="en-US" altLang="en-US" sz="2400" dirty="0">
              <a:latin typeface="Times New Roman" panose="02020603050405020304" pitchFamily="18" charset="0"/>
            </a:endParaRPr>
          </a:p>
        </p:txBody>
      </p:sp>
    </p:spTree>
  </p:cSld>
  <p:clrMapOvr>
    <a:masterClrMapping/>
  </p:clrMapOvr>
  <p:transition>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 xmlns:a16="http://schemas.microsoft.com/office/drawing/2014/main" id="{FF60787B-A7A5-44A7-B75F-0EE1758AC46D}"/>
              </a:ext>
            </a:extLst>
          </p:cNvPr>
          <p:cNvSpPr>
            <a:spLocks noGrp="1" noChangeArrowheads="1"/>
          </p:cNvSpPr>
          <p:nvPr>
            <p:ph type="title"/>
          </p:nvPr>
        </p:nvSpPr>
        <p:spPr/>
        <p:txBody>
          <a:bodyPr/>
          <a:lstStyle/>
          <a:p>
            <a:pPr eaLnBrk="1" hangingPunct="1"/>
            <a:r>
              <a:rPr lang="en-US" altLang="en-US" sz="2800" b="1" u="sng">
                <a:cs typeface="Times New Roman" panose="02020603050405020304" pitchFamily="18" charset="0"/>
              </a:rPr>
              <a:t>Limitations:</a:t>
            </a:r>
            <a:r>
              <a:rPr lang="en-US" altLang="en-US" sz="2800"/>
              <a:t> </a:t>
            </a:r>
          </a:p>
        </p:txBody>
      </p:sp>
      <p:sp>
        <p:nvSpPr>
          <p:cNvPr id="19459" name="Rectangle 3">
            <a:extLst>
              <a:ext uri="{FF2B5EF4-FFF2-40B4-BE49-F238E27FC236}">
                <a16:creationId xmlns="" xmlns:a16="http://schemas.microsoft.com/office/drawing/2014/main" id="{B25C6CC9-1B64-4C07-BD9C-260D355F1D55}"/>
              </a:ext>
            </a:extLst>
          </p:cNvPr>
          <p:cNvSpPr>
            <a:spLocks noGrp="1" noChangeArrowheads="1"/>
          </p:cNvSpPr>
          <p:nvPr>
            <p:ph idx="1"/>
          </p:nvPr>
        </p:nvSpPr>
        <p:spPr/>
        <p:txBody>
          <a:bodyPr/>
          <a:lstStyle/>
          <a:p>
            <a:pPr algn="just" eaLnBrk="1" hangingPunct="1">
              <a:lnSpc>
                <a:spcPct val="90000"/>
              </a:lnSpc>
              <a:buFont typeface="Wingdings" panose="05000000000000000000" pitchFamily="2" charset="2"/>
              <a:buNone/>
            </a:pPr>
            <a:r>
              <a:rPr lang="en-US" altLang="en-US" sz="2800">
                <a:cs typeface="Times New Roman" panose="02020603050405020304" pitchFamily="18" charset="0"/>
              </a:rPr>
              <a:t>1)</a:t>
            </a:r>
            <a:r>
              <a:rPr lang="en-US" altLang="en-US" sz="2800">
                <a:latin typeface="Times New Roman" panose="02020603050405020304" pitchFamily="18" charset="0"/>
                <a:cs typeface="Times New Roman" panose="02020603050405020304" pitchFamily="18" charset="0"/>
              </a:rPr>
              <a:t>      </a:t>
            </a:r>
            <a:r>
              <a:rPr lang="en-US" altLang="en-US" sz="2400" b="1">
                <a:latin typeface="Times New Roman" panose="02020603050405020304" pitchFamily="18" charset="0"/>
                <a:cs typeface="Times New Roman" panose="02020603050405020304" pitchFamily="18" charset="0"/>
              </a:rPr>
              <a:t>The test does not provide the in-depth and detailed information regarding the specific details and varieties of the brain damage.</a:t>
            </a:r>
          </a:p>
          <a:p>
            <a:pPr algn="just" eaLnBrk="1" hangingPunct="1">
              <a:lnSpc>
                <a:spcPct val="90000"/>
              </a:lnSpc>
              <a:buFont typeface="Wingdings" panose="05000000000000000000" pitchFamily="2" charset="2"/>
              <a:buNone/>
            </a:pPr>
            <a:r>
              <a:rPr lang="en-US" altLang="en-US" sz="2400" b="1">
                <a:latin typeface="Times New Roman" panose="02020603050405020304" pitchFamily="18" charset="0"/>
                <a:cs typeface="Times New Roman" panose="02020603050405020304" pitchFamily="18" charset="0"/>
              </a:rPr>
              <a:t>2)      It is limited to reveal the severe forms of the brain damage especially in the right hemisphere particularly the right parietal region. There might be the lesions in the left hemisphere that could go undetected by this test.</a:t>
            </a:r>
          </a:p>
          <a:p>
            <a:pPr algn="just" eaLnBrk="1" hangingPunct="1">
              <a:lnSpc>
                <a:spcPct val="90000"/>
              </a:lnSpc>
              <a:buFont typeface="Wingdings" panose="05000000000000000000" pitchFamily="2" charset="2"/>
              <a:buNone/>
            </a:pPr>
            <a:r>
              <a:rPr lang="en-US" altLang="en-US" sz="2400" b="1">
                <a:latin typeface="Times New Roman" panose="02020603050405020304" pitchFamily="18" charset="0"/>
                <a:cs typeface="Times New Roman" panose="02020603050405020304" pitchFamily="18" charset="0"/>
              </a:rPr>
              <a:t>3)      There is often a certain degree of overlap between the emotional and organic indicators on the Bender, which adds to the risk of misdiagnosis.</a:t>
            </a:r>
          </a:p>
          <a:p>
            <a:pPr algn="just" eaLnBrk="1" hangingPunct="1">
              <a:lnSpc>
                <a:spcPct val="90000"/>
              </a:lnSpc>
              <a:buFont typeface="Wingdings" panose="05000000000000000000" pitchFamily="2" charset="2"/>
              <a:buNone/>
            </a:pPr>
            <a:r>
              <a:rPr lang="en-US" altLang="en-US" sz="2400" b="1">
                <a:latin typeface="Times New Roman" panose="02020603050405020304" pitchFamily="18" charset="0"/>
                <a:cs typeface="Times New Roman" panose="02020603050405020304" pitchFamily="18" charset="0"/>
              </a:rPr>
              <a:t>  </a:t>
            </a:r>
            <a:endParaRPr lang="en-US" altLang="en-US" sz="2400" b="1">
              <a:latin typeface="Times New Roman" panose="02020603050405020304" pitchFamily="18" charset="0"/>
            </a:endParaRPr>
          </a:p>
        </p:txBody>
      </p:sp>
    </p:spTree>
  </p:cSld>
  <p:clrMapOvr>
    <a:masterClrMapping/>
  </p:clrMapOvr>
  <p:transition>
    <p:pull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8502D0D8-CC92-4D40-9D75-426EF9291262}"/>
              </a:ext>
            </a:extLst>
          </p:cNvPr>
          <p:cNvSpPr>
            <a:spLocks noGrp="1" noChangeArrowheads="1"/>
          </p:cNvSpPr>
          <p:nvPr>
            <p:ph type="title"/>
          </p:nvPr>
        </p:nvSpPr>
        <p:spPr/>
        <p:txBody>
          <a:bodyPr/>
          <a:lstStyle/>
          <a:p>
            <a:pPr eaLnBrk="1" hangingPunct="1"/>
            <a:endParaRPr lang="en-US" altLang="en-US"/>
          </a:p>
        </p:txBody>
      </p:sp>
      <p:sp>
        <p:nvSpPr>
          <p:cNvPr id="20483" name="Rectangle 3">
            <a:extLst>
              <a:ext uri="{FF2B5EF4-FFF2-40B4-BE49-F238E27FC236}">
                <a16:creationId xmlns="" xmlns:a16="http://schemas.microsoft.com/office/drawing/2014/main" id="{228A1048-CFD7-4115-B0FE-9CE3CD3B6F21}"/>
              </a:ext>
            </a:extLst>
          </p:cNvPr>
          <p:cNvSpPr>
            <a:spLocks noGrp="1" noChangeArrowheads="1"/>
          </p:cNvSpPr>
          <p:nvPr>
            <p:ph idx="1"/>
          </p:nvPr>
        </p:nvSpPr>
        <p:spPr/>
        <p:txBody>
          <a:bodyPr>
            <a:normAutofit fontScale="92500"/>
          </a:bodyPr>
          <a:lstStyle/>
          <a:p>
            <a:pPr marL="609600" indent="-609600" eaLnBrk="1" hangingPunct="1">
              <a:lnSpc>
                <a:spcPct val="90000"/>
              </a:lnSpc>
              <a:buFont typeface="Wingdings" panose="05000000000000000000" pitchFamily="2" charset="2"/>
              <a:buAutoNum type="arabicParenR" startAt="4"/>
            </a:pPr>
            <a:r>
              <a:rPr lang="en-US" altLang="en-US" sz="2400" b="1">
                <a:latin typeface="Times New Roman" panose="02020603050405020304" pitchFamily="18" charset="0"/>
                <a:cs typeface="Times New Roman" panose="02020603050405020304" pitchFamily="18" charset="0"/>
              </a:rPr>
              <a:t>There is no one commonly accepted and verified scoring and interpretation system. The clinicians may choose the scoring system based on their subjective approach and this could lead to disagreement between experts and conclusions</a:t>
            </a:r>
            <a:r>
              <a:rPr lang="en-US" altLang="en-US" sz="2400" b="1">
                <a:latin typeface="Times New Roman" panose="02020603050405020304" pitchFamily="18" charset="0"/>
              </a:rPr>
              <a:t> </a:t>
            </a:r>
          </a:p>
          <a:p>
            <a:pPr marL="609600" indent="-609600" eaLnBrk="1" hangingPunct="1">
              <a:lnSpc>
                <a:spcPct val="90000"/>
              </a:lnSpc>
              <a:buFont typeface="Wingdings" panose="05000000000000000000" pitchFamily="2" charset="2"/>
              <a:buAutoNum type="arabicParenR" startAt="4"/>
            </a:pPr>
            <a:r>
              <a:rPr lang="en-US" altLang="en-US" sz="2400" b="1">
                <a:latin typeface="Times New Roman" panose="02020603050405020304" pitchFamily="18" charset="0"/>
                <a:cs typeface="Times New Roman" panose="02020603050405020304" pitchFamily="18" charset="0"/>
              </a:rPr>
              <a:t>Bender is also used as a projective test thus; same criticisms are true for this as for other projective techniques. </a:t>
            </a:r>
          </a:p>
          <a:p>
            <a:pPr marL="609600" indent="-609600" eaLnBrk="1" hangingPunct="1">
              <a:lnSpc>
                <a:spcPct val="90000"/>
              </a:lnSpc>
              <a:buFont typeface="Wingdings" panose="05000000000000000000" pitchFamily="2" charset="2"/>
              <a:buAutoNum type="arabicParenR" startAt="4"/>
            </a:pPr>
            <a:r>
              <a:rPr lang="en-US" altLang="en-US" sz="2400" b="1">
                <a:latin typeface="Times New Roman" panose="02020603050405020304" pitchFamily="18" charset="0"/>
                <a:cs typeface="Times New Roman" panose="02020603050405020304" pitchFamily="18" charset="0"/>
              </a:rPr>
              <a:t>Margin of false positives and false negatives.</a:t>
            </a:r>
          </a:p>
          <a:p>
            <a:pPr marL="609600" indent="-609600" algn="just" eaLnBrk="1" hangingPunct="1">
              <a:lnSpc>
                <a:spcPct val="90000"/>
              </a:lnSpc>
              <a:buFont typeface="Wingdings" panose="05000000000000000000" pitchFamily="2" charset="2"/>
              <a:buNone/>
            </a:pPr>
            <a:r>
              <a:rPr lang="en-US" altLang="en-US" sz="2400" b="1">
                <a:latin typeface="Times New Roman" panose="02020603050405020304" pitchFamily="18" charset="0"/>
                <a:cs typeface="Times New Roman" panose="02020603050405020304" pitchFamily="18" charset="0"/>
              </a:rPr>
              <a:t>Despite of the limitations it remains extremely prevalent, easily administered, reliable, and generally valid device for the clinician, particularly when an objective empirical method for scoring and interpretation is utilized.</a:t>
            </a:r>
          </a:p>
          <a:p>
            <a:pPr marL="609600" indent="-609600" eaLnBrk="1" hangingPunct="1">
              <a:lnSpc>
                <a:spcPct val="90000"/>
              </a:lnSpc>
              <a:buFont typeface="Wingdings" panose="05000000000000000000" pitchFamily="2" charset="2"/>
              <a:buNone/>
            </a:pPr>
            <a:r>
              <a:rPr lang="en-US" altLang="en-US" sz="2400" b="1">
                <a:latin typeface="Times New Roman" panose="02020603050405020304" pitchFamily="18" charset="0"/>
                <a:cs typeface="Times New Roman" panose="02020603050405020304" pitchFamily="18" charset="0"/>
              </a:rPr>
              <a:t> </a:t>
            </a:r>
          </a:p>
          <a:p>
            <a:pPr marL="609600" indent="-609600" eaLnBrk="1" hangingPunct="1">
              <a:lnSpc>
                <a:spcPct val="90000"/>
              </a:lnSpc>
              <a:buFont typeface="Wingdings" panose="05000000000000000000" pitchFamily="2" charset="2"/>
              <a:buNone/>
            </a:pPr>
            <a:endParaRPr lang="en-US" altLang="en-US" sz="2400" b="1">
              <a:latin typeface="Times New Roman" panose="02020603050405020304" pitchFamily="18" charset="0"/>
              <a:cs typeface="Times New Roman" panose="02020603050405020304" pitchFamily="18" charset="0"/>
            </a:endParaRPr>
          </a:p>
        </p:txBody>
      </p:sp>
    </p:spTree>
  </p:cSld>
  <p:clrMapOvr>
    <a:masterClrMapping/>
  </p:clrMapOvr>
  <p:transition>
    <p:pull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abc\Desktop\download.png"/>
          <p:cNvPicPr>
            <a:picLocks noGrp="1" noChangeAspect="1" noChangeArrowheads="1"/>
          </p:cNvPicPr>
          <p:nvPr>
            <p:ph idx="1"/>
          </p:nvPr>
        </p:nvPicPr>
        <p:blipFill>
          <a:blip r:embed="rId2"/>
          <a:srcRect/>
          <a:stretch>
            <a:fillRect/>
          </a:stretch>
        </p:blipFill>
        <p:spPr bwMode="auto">
          <a:xfrm>
            <a:off x="304800" y="533400"/>
            <a:ext cx="8839200" cy="5943599"/>
          </a:xfrm>
          <a:prstGeom prst="rect">
            <a:avLst/>
          </a:prstGeom>
          <a:noFill/>
        </p:spPr>
      </p:pic>
    </p:spTree>
  </p:cSld>
  <p:clrMapOvr>
    <a:masterClrMapping/>
  </p:clrMapOvr>
  <p:transition>
    <p:pull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71C19AB7-F898-4705-86AF-DA403742B58B}"/>
              </a:ext>
            </a:extLst>
          </p:cNvPr>
          <p:cNvSpPr>
            <a:spLocks noGrp="1" noChangeArrowheads="1"/>
          </p:cNvSpPr>
          <p:nvPr>
            <p:ph type="title"/>
          </p:nvPr>
        </p:nvSpPr>
        <p:spPr/>
        <p:txBody>
          <a:bodyPr/>
          <a:lstStyle/>
          <a:p>
            <a:pPr eaLnBrk="1" hangingPunct="1"/>
            <a:r>
              <a:rPr lang="en-US" altLang="en-US" sz="2800" b="1" u="sng">
                <a:solidFill>
                  <a:schemeClr val="accent2"/>
                </a:solidFill>
                <a:cs typeface="Times New Roman" panose="02020603050405020304" pitchFamily="18" charset="0"/>
              </a:rPr>
              <a:t>Purpose of BGT:</a:t>
            </a:r>
            <a:br>
              <a:rPr lang="en-US" altLang="en-US" sz="2800" b="1" u="sng">
                <a:solidFill>
                  <a:schemeClr val="accent2"/>
                </a:solidFill>
                <a:cs typeface="Times New Roman" panose="02020603050405020304" pitchFamily="18" charset="0"/>
              </a:rPr>
            </a:br>
            <a:endParaRPr lang="en-US" altLang="en-US" sz="2800" b="1" u="sng">
              <a:solidFill>
                <a:schemeClr val="accent2"/>
              </a:solidFill>
              <a:cs typeface="Times New Roman" panose="02020603050405020304" pitchFamily="18" charset="0"/>
            </a:endParaRPr>
          </a:p>
        </p:txBody>
      </p:sp>
      <p:sp>
        <p:nvSpPr>
          <p:cNvPr id="4099" name="Rectangle 3">
            <a:extLst>
              <a:ext uri="{FF2B5EF4-FFF2-40B4-BE49-F238E27FC236}">
                <a16:creationId xmlns="" xmlns:a16="http://schemas.microsoft.com/office/drawing/2014/main" id="{C4462ADB-5BFD-4ADF-8A41-E329A58C689A}"/>
              </a:ext>
            </a:extLst>
          </p:cNvPr>
          <p:cNvSpPr>
            <a:spLocks noGrp="1" noChangeArrowheads="1"/>
          </p:cNvSpPr>
          <p:nvPr>
            <p:ph idx="1"/>
          </p:nvPr>
        </p:nvSpPr>
        <p:spPr>
          <a:xfrm>
            <a:off x="457200" y="1447800"/>
            <a:ext cx="8229600" cy="4876800"/>
          </a:xfrm>
        </p:spPr>
        <p:txBody>
          <a:bodyPr>
            <a:normAutofit fontScale="92500" lnSpcReduction="10000"/>
          </a:bodyPr>
          <a:lstStyle/>
          <a:p>
            <a:pPr>
              <a:lnSpc>
                <a:spcPct val="90000"/>
              </a:lnSpc>
            </a:pPr>
            <a:r>
              <a:rPr lang="en-US" altLang="en-US" sz="2400" dirty="0">
                <a:latin typeface="Times New Roman" panose="02020603050405020304" pitchFamily="18" charset="0"/>
                <a:cs typeface="Times New Roman" panose="02020603050405020304" pitchFamily="18" charset="0"/>
              </a:rPr>
              <a:t>Although it has been most frequently used as a screening device for brain damage, its research and clinical applications extend well beyond this area</a:t>
            </a:r>
            <a:r>
              <a:rPr lang="en-US" altLang="en-US" sz="2400" dirty="0" smtClean="0">
                <a:latin typeface="Times New Roman" panose="02020603050405020304" pitchFamily="18" charset="0"/>
                <a:cs typeface="Times New Roman" panose="02020603050405020304" pitchFamily="18" charset="0"/>
              </a:rPr>
              <a:t>.</a:t>
            </a:r>
          </a:p>
          <a:p>
            <a:pPr eaLnBrk="1" hangingPunct="1">
              <a:lnSpc>
                <a:spcPct val="90000"/>
              </a:lnSpc>
              <a:buFont typeface="Wingdings" panose="05000000000000000000" pitchFamily="2" charset="2"/>
              <a:buNone/>
            </a:pPr>
            <a:endParaRPr lang="en-US" altLang="en-US" sz="2400" dirty="0" smtClean="0">
              <a:latin typeface="Times New Roman" panose="02020603050405020304" pitchFamily="18" charset="0"/>
              <a:cs typeface="Times New Roman" panose="02020603050405020304" pitchFamily="18" charset="0"/>
            </a:endParaRPr>
          </a:p>
          <a:p>
            <a:pPr>
              <a:lnSpc>
                <a:spcPct val="90000"/>
              </a:lnSpc>
            </a:pPr>
            <a:r>
              <a:rPr lang="en-US" altLang="en-US" sz="2400"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It has diverse and flexible number of clinical and research uses which resulted in variety of administration procedures, scoring guidelines, and interpretation systems</a:t>
            </a:r>
            <a:r>
              <a:rPr lang="en-US" altLang="en-US" sz="2400" dirty="0">
                <a:cs typeface="Times New Roman" panose="02020603050405020304" pitchFamily="18" charset="0"/>
              </a:rPr>
              <a:t>.</a:t>
            </a:r>
            <a:r>
              <a:rPr lang="en-US" altLang="en-US" sz="2400" dirty="0"/>
              <a:t> </a:t>
            </a:r>
            <a:endParaRPr lang="en-US" altLang="en-US" sz="2400" dirty="0" smtClean="0"/>
          </a:p>
          <a:p>
            <a:pPr>
              <a:lnSpc>
                <a:spcPct val="90000"/>
              </a:lnSpc>
            </a:pPr>
            <a:endParaRPr lang="en-US" altLang="en-US" sz="2400" dirty="0"/>
          </a:p>
          <a:p>
            <a:pPr algn="just" eaLnBrk="1" hangingPunct="1">
              <a:lnSpc>
                <a:spcPct val="90000"/>
              </a:lnSpc>
              <a:buFont typeface="Wingdings" panose="05000000000000000000" pitchFamily="2" charset="2"/>
              <a:buNone/>
            </a:pPr>
            <a:r>
              <a:rPr lang="en-US" altLang="en-US" sz="2400" b="1" dirty="0">
                <a:solidFill>
                  <a:schemeClr val="accent2"/>
                </a:solidFill>
                <a:latin typeface="Times New Roman" panose="02020603050405020304" pitchFamily="18" charset="0"/>
                <a:cs typeface="Times New Roman" panose="02020603050405020304" pitchFamily="18" charset="0"/>
              </a:rPr>
              <a:t>Within child populations,</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It has been used to screen for school readiness.</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 Predict school achievement.</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Diagnose reading and learning problems.</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Evaluate emotional difficulties.</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Study mental retardation.</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cs typeface="Times New Roman" panose="02020603050405020304" pitchFamily="18" charset="0"/>
              </a:rPr>
              <a:t>As a nonverbal intelligence test.</a:t>
            </a:r>
            <a:r>
              <a:rPr lang="en-US" altLang="en-US" sz="2000" dirty="0">
                <a:latin typeface="Times New Roman" panose="02020603050405020304" pitchFamily="18" charset="0"/>
              </a:rPr>
              <a:t> </a:t>
            </a:r>
          </a:p>
        </p:txBody>
      </p:sp>
    </p:spTree>
  </p:cSld>
  <p:clrMapOvr>
    <a:masterClrMapping/>
  </p:clrMapOvr>
  <p:transition>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 xmlns:a16="http://schemas.microsoft.com/office/drawing/2014/main" id="{647ACE51-EFB1-4D01-BA77-5D42B46E9A5B}"/>
              </a:ext>
            </a:extLst>
          </p:cNvPr>
          <p:cNvSpPr>
            <a:spLocks noGrp="1" noChangeArrowheads="1"/>
          </p:cNvSpPr>
          <p:nvPr>
            <p:ph idx="1"/>
          </p:nvPr>
        </p:nvSpPr>
        <p:spPr>
          <a:xfrm>
            <a:off x="457200" y="914400"/>
            <a:ext cx="8229600" cy="5410200"/>
          </a:xfrm>
        </p:spPr>
        <p:txBody>
          <a:bodyPr/>
          <a:lstStyle/>
          <a:p>
            <a:pPr algn="just" eaLnBrk="1" hangingPunct="1">
              <a:lnSpc>
                <a:spcPct val="90000"/>
              </a:lnSpc>
              <a:buFont typeface="Wingdings" panose="05000000000000000000" pitchFamily="2" charset="2"/>
              <a:buNone/>
            </a:pPr>
            <a:r>
              <a:rPr lang="en-US" altLang="en-US" sz="2400" b="1" dirty="0">
                <a:solidFill>
                  <a:schemeClr val="accent2"/>
                </a:solidFill>
                <a:latin typeface="Times New Roman" panose="02020603050405020304" pitchFamily="18" charset="0"/>
                <a:cs typeface="Times New Roman" panose="02020603050405020304" pitchFamily="18" charset="0"/>
              </a:rPr>
              <a:t>For adolescents and adults,</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rPr>
              <a:t>Useful in the diagnosis of a brain damage.</a:t>
            </a:r>
          </a:p>
          <a:p>
            <a:pPr algn="just" eaLnBrk="1" hangingPunct="1">
              <a:lnSpc>
                <a:spcPct val="90000"/>
              </a:lnSpc>
              <a:buFont typeface="Wingdings" panose="05000000000000000000" pitchFamily="2" charset="2"/>
              <a:buChar char="•"/>
            </a:pPr>
            <a:r>
              <a:rPr lang="en-US" altLang="en-US" sz="2400" dirty="0">
                <a:latin typeface="Times New Roman" panose="02020603050405020304" pitchFamily="18" charset="0"/>
                <a:cs typeface="Times New Roman" panose="02020603050405020304" pitchFamily="18" charset="0"/>
              </a:rPr>
              <a:t>As a projective test for the assessment of personality functions.</a:t>
            </a:r>
            <a:r>
              <a:rPr lang="en-US" altLang="en-US" dirty="0"/>
              <a:t> </a:t>
            </a:r>
            <a:endParaRPr lang="en-US" altLang="en-US" dirty="0" smtClean="0"/>
          </a:p>
          <a:p>
            <a:pPr algn="just" eaLnBrk="1" hangingPunct="1">
              <a:lnSpc>
                <a:spcPct val="90000"/>
              </a:lnSpc>
              <a:buFont typeface="Wingdings" panose="05000000000000000000" pitchFamily="2" charset="2"/>
              <a:buChar char="•"/>
            </a:pPr>
            <a:endParaRPr lang="en-US" altLang="en-US" dirty="0" smtClean="0"/>
          </a:p>
          <a:p>
            <a:pPr algn="just" eaLnBrk="1" hangingPunct="1">
              <a:lnSpc>
                <a:spcPct val="90000"/>
              </a:lnSpc>
              <a:buNone/>
            </a:pPr>
            <a:endParaRPr lang="en-US" altLang="en-US" dirty="0"/>
          </a:p>
          <a:p>
            <a:pPr algn="just" eaLnBrk="1" hangingPunct="1">
              <a:lnSpc>
                <a:spcPct val="90000"/>
              </a:lnSpc>
              <a:buFont typeface="Wingdings" panose="05000000000000000000" pitchFamily="2" charset="2"/>
              <a:buNone/>
            </a:pPr>
            <a:r>
              <a:rPr lang="en-US" altLang="en-US" sz="2400" b="1" u="sng" dirty="0">
                <a:solidFill>
                  <a:schemeClr val="accent2"/>
                </a:solidFill>
                <a:latin typeface="Times New Roman" panose="02020603050405020304" pitchFamily="18" charset="0"/>
                <a:cs typeface="Times New Roman" panose="02020603050405020304" pitchFamily="18" charset="0"/>
              </a:rPr>
              <a:t>History and Development:</a:t>
            </a:r>
            <a:r>
              <a:rPr lang="en-US" altLang="en-US" sz="2400" b="1" dirty="0">
                <a:solidFill>
                  <a:schemeClr val="accent2"/>
                </a:solidFill>
                <a:latin typeface="Times New Roman" panose="02020603050405020304" pitchFamily="18" charset="0"/>
              </a:rPr>
              <a:t> </a:t>
            </a:r>
          </a:p>
          <a:p>
            <a:pPr algn="just">
              <a:lnSpc>
                <a:spcPct val="90000"/>
              </a:lnSpc>
            </a:pPr>
            <a:r>
              <a:rPr lang="en-US" altLang="en-US" sz="2400" dirty="0">
                <a:latin typeface="Times New Roman" panose="02020603050405020304" pitchFamily="18" charset="0"/>
                <a:cs typeface="Times New Roman" panose="02020603050405020304" pitchFamily="18" charset="0"/>
              </a:rPr>
              <a:t>It was originally assembled by </a:t>
            </a:r>
            <a:r>
              <a:rPr lang="en-US" altLang="en-US" sz="2400" dirty="0" err="1">
                <a:latin typeface="Times New Roman" panose="02020603050405020304" pitchFamily="18" charset="0"/>
                <a:cs typeface="Times New Roman" panose="02020603050405020304" pitchFamily="18" charset="0"/>
              </a:rPr>
              <a:t>Lauretta</a:t>
            </a:r>
            <a:r>
              <a:rPr lang="en-US" altLang="en-US" sz="2400" dirty="0">
                <a:latin typeface="Times New Roman" panose="02020603050405020304" pitchFamily="18" charset="0"/>
                <a:cs typeface="Times New Roman" panose="02020603050405020304" pitchFamily="18" charset="0"/>
              </a:rPr>
              <a:t> Bender in 1938 and discussed in her </a:t>
            </a:r>
            <a:r>
              <a:rPr lang="en-US" altLang="en-US" sz="2400" dirty="0" smtClean="0">
                <a:latin typeface="Times New Roman" panose="02020603050405020304" pitchFamily="18" charset="0"/>
                <a:cs typeface="Times New Roman" panose="02020603050405020304" pitchFamily="18" charset="0"/>
              </a:rPr>
              <a:t>monograph </a:t>
            </a:r>
            <a:r>
              <a:rPr lang="en-US" altLang="en-US" sz="2400" i="1" dirty="0">
                <a:latin typeface="Times New Roman" panose="02020603050405020304" pitchFamily="18" charset="0"/>
                <a:cs typeface="Times New Roman" panose="02020603050405020304" pitchFamily="18" charset="0"/>
              </a:rPr>
              <a:t>A Visual Motor Gestalt Test</a:t>
            </a:r>
            <a:r>
              <a:rPr lang="en-US" altLang="en-US" sz="2400" dirty="0">
                <a:latin typeface="Times New Roman" panose="02020603050405020304" pitchFamily="18" charset="0"/>
                <a:cs typeface="Times New Roman" panose="02020603050405020304" pitchFamily="18" charset="0"/>
              </a:rPr>
              <a:t> </a:t>
            </a:r>
            <a:r>
              <a:rPr lang="en-US" altLang="en-US" sz="2400" i="1" dirty="0">
                <a:latin typeface="Times New Roman" panose="02020603050405020304" pitchFamily="18" charset="0"/>
                <a:cs typeface="Times New Roman" panose="02020603050405020304" pitchFamily="18" charset="0"/>
              </a:rPr>
              <a:t>and Its Clinical Use. </a:t>
            </a:r>
            <a:endParaRPr lang="en-US" altLang="en-US" sz="2400" i="1" dirty="0" smtClean="0">
              <a:latin typeface="Times New Roman" panose="02020603050405020304" pitchFamily="18" charset="0"/>
              <a:cs typeface="Times New Roman" panose="02020603050405020304" pitchFamily="18" charset="0"/>
            </a:endParaRPr>
          </a:p>
          <a:p>
            <a:pPr algn="just">
              <a:lnSpc>
                <a:spcPct val="90000"/>
              </a:lnSpc>
            </a:pPr>
            <a:endParaRPr lang="en-US" altLang="en-US" sz="2400" b="1" i="1"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nine designs were adapted from thirty configurations developed by Wertheimer (1923) that he used to demonstrate the Gestalt laws of perception</a:t>
            </a:r>
            <a:r>
              <a:rPr lang="en-US" altLang="en-US" sz="2400" dirty="0">
                <a:solidFill>
                  <a:schemeClr val="tx2"/>
                </a:solidFill>
                <a:latin typeface="Times New Roman" panose="02020603050405020304" pitchFamily="18" charset="0"/>
                <a:cs typeface="Times New Roman" panose="02020603050405020304" pitchFamily="18" charset="0"/>
              </a:rPr>
              <a:t>.</a:t>
            </a:r>
            <a:r>
              <a:rPr lang="en-US" altLang="en-US" sz="2400" dirty="0">
                <a:solidFill>
                  <a:schemeClr val="accent2"/>
                </a:solidFill>
                <a:latin typeface="Times New Roman" panose="02020603050405020304" pitchFamily="18" charset="0"/>
                <a:cs typeface="Times New Roman" panose="02020603050405020304" pitchFamily="18" charset="0"/>
              </a:rPr>
              <a:t> </a:t>
            </a:r>
          </a:p>
        </p:txBody>
      </p:sp>
    </p:spTree>
  </p:cSld>
  <p:clrMapOvr>
    <a:masterClrMapping/>
  </p:clrMapOvr>
  <p:transition>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 xmlns:a16="http://schemas.microsoft.com/office/drawing/2014/main" id="{B1558081-D17E-4F65-9401-1C2027CDE22F}"/>
              </a:ext>
            </a:extLst>
          </p:cNvPr>
          <p:cNvSpPr>
            <a:spLocks noGrp="1" noChangeArrowheads="1"/>
          </p:cNvSpPr>
          <p:nvPr>
            <p:ph idx="1"/>
          </p:nvPr>
        </p:nvSpPr>
        <p:spPr>
          <a:xfrm>
            <a:off x="457200" y="685800"/>
            <a:ext cx="8229600" cy="5638800"/>
          </a:xfrm>
        </p:spPr>
        <p:txBody>
          <a:bodyPr>
            <a:normAutofit fontScale="92500" lnSpcReduction="10000"/>
          </a:bodyPr>
          <a:lstStyle/>
          <a:p>
            <a:r>
              <a:rPr lang="en-US" altLang="en-US" sz="2400" dirty="0" smtClean="0">
                <a:latin typeface="Times New Roman" panose="02020603050405020304" pitchFamily="18" charset="0"/>
                <a:cs typeface="Times New Roman" panose="02020603050405020304" pitchFamily="18" charset="0"/>
              </a:rPr>
              <a:t>Bender </a:t>
            </a:r>
            <a:r>
              <a:rPr lang="en-US" altLang="en-US" sz="2400" dirty="0">
                <a:latin typeface="Times New Roman" panose="02020603050405020304" pitchFamily="18" charset="0"/>
                <a:cs typeface="Times New Roman" panose="02020603050405020304" pitchFamily="18" charset="0"/>
              </a:rPr>
              <a:t>developed the theme by Wertheimer on the individual’s ability to respond the design in an integrated and coherent manner and demonstrated that </a:t>
            </a:r>
            <a:r>
              <a:rPr lang="en-US" altLang="en-US" sz="2400" dirty="0">
                <a:solidFill>
                  <a:srgbClr val="FF0000"/>
                </a:solidFill>
                <a:latin typeface="Times New Roman" panose="02020603050405020304" pitchFamily="18" charset="0"/>
                <a:cs typeface="Times New Roman" panose="02020603050405020304" pitchFamily="18" charset="0"/>
              </a:rPr>
              <a:t>how an individual’s performance could be impaired by delayed perceptual motor maturation</a:t>
            </a:r>
            <a:r>
              <a:rPr lang="en-US" altLang="en-US" sz="2400" dirty="0">
                <a:latin typeface="Times New Roman" panose="02020603050405020304" pitchFamily="18" charset="0"/>
                <a:cs typeface="Times New Roman" panose="02020603050405020304" pitchFamily="18" charset="0"/>
              </a:rPr>
              <a:t> as well as by a functional or an organically induced pathological state. </a:t>
            </a:r>
            <a:endParaRPr lang="en-US" altLang="en-US" sz="2400" dirty="0" smtClean="0">
              <a:latin typeface="Times New Roman" panose="02020603050405020304" pitchFamily="18" charset="0"/>
              <a:cs typeface="Times New Roman" panose="02020603050405020304" pitchFamily="18" charset="0"/>
            </a:endParaRPr>
          </a:p>
          <a:p>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primary use of her test was to provide an index of perceptual-motor maturation that could be inferred from the degree of integration reflected in the nine reproductions of designs. </a:t>
            </a:r>
            <a:endParaRPr lang="en-US" altLang="en-US" sz="2400" dirty="0" smtClean="0">
              <a:latin typeface="Times New Roman" panose="02020603050405020304" pitchFamily="18" charset="0"/>
              <a:cs typeface="Times New Roman" panose="02020603050405020304" pitchFamily="18" charset="0"/>
            </a:endParaRPr>
          </a:p>
          <a:p>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For </a:t>
            </a:r>
            <a:r>
              <a:rPr lang="en-US" altLang="en-US" sz="2400" dirty="0">
                <a:latin typeface="Times New Roman" panose="02020603050405020304" pitchFamily="18" charset="0"/>
                <a:cs typeface="Times New Roman" panose="02020603050405020304" pitchFamily="18" charset="0"/>
              </a:rPr>
              <a:t>many years after the publication of the test the data</a:t>
            </a:r>
            <a:r>
              <a:rPr lang="en-US" altLang="en-US" sz="2400" dirty="0">
                <a:latin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obtained was not reported in an objective and systematic manner, which made it initially difficult to evaluate the test’s effectiveness. Still many clinicians use it in a subjective approach but many objective-scoring methods have been developed to assess accurately and empirically its effectiveness. </a:t>
            </a:r>
          </a:p>
          <a:p>
            <a:endParaRPr lang="en-US" altLang="en-US" sz="2400" dirty="0">
              <a:latin typeface="Times New Roman" panose="02020603050405020304" pitchFamily="18" charset="0"/>
            </a:endParaRPr>
          </a:p>
        </p:txBody>
      </p:sp>
    </p:spTree>
  </p:cSld>
  <p:clrMapOvr>
    <a:masterClrMapping/>
  </p:clrMapOvr>
  <p:transition>
    <p:pull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8180EBD7-6184-413E-B9FD-71EAD090A782}"/>
              </a:ext>
            </a:extLst>
          </p:cNvPr>
          <p:cNvSpPr>
            <a:spLocks noGrp="1" noChangeArrowheads="1"/>
          </p:cNvSpPr>
          <p:nvPr>
            <p:ph type="title"/>
          </p:nvPr>
        </p:nvSpPr>
        <p:spPr>
          <a:xfrm>
            <a:off x="457200" y="704088"/>
            <a:ext cx="8229600" cy="667512"/>
          </a:xfrm>
        </p:spPr>
        <p:txBody>
          <a:bodyPr/>
          <a:lstStyle/>
          <a:p>
            <a:pPr eaLnBrk="1" hangingPunct="1"/>
            <a:r>
              <a:rPr lang="en-US" altLang="en-US" sz="3200" b="1" u="sng" dirty="0">
                <a:solidFill>
                  <a:schemeClr val="accent2"/>
                </a:solidFill>
                <a:cs typeface="Times New Roman" panose="02020603050405020304" pitchFamily="18" charset="0"/>
              </a:rPr>
              <a:t>Administration: A Standard procedure:</a:t>
            </a:r>
            <a:r>
              <a:rPr lang="en-US" altLang="en-US" sz="2800" dirty="0">
                <a:solidFill>
                  <a:schemeClr val="accent2"/>
                </a:solidFill>
              </a:rPr>
              <a:t> </a:t>
            </a:r>
          </a:p>
        </p:txBody>
      </p:sp>
      <p:sp>
        <p:nvSpPr>
          <p:cNvPr id="8195" name="Rectangle 3">
            <a:extLst>
              <a:ext uri="{FF2B5EF4-FFF2-40B4-BE49-F238E27FC236}">
                <a16:creationId xmlns="" xmlns:a16="http://schemas.microsoft.com/office/drawing/2014/main" id="{B4943072-1E21-4842-8E3C-82A2CCAE7591}"/>
              </a:ext>
            </a:extLst>
          </p:cNvPr>
          <p:cNvSpPr>
            <a:spLocks noGrp="1" noChangeArrowheads="1"/>
          </p:cNvSpPr>
          <p:nvPr>
            <p:ph idx="1"/>
          </p:nvPr>
        </p:nvSpPr>
        <p:spPr>
          <a:xfrm>
            <a:off x="457200" y="1447800"/>
            <a:ext cx="8229600" cy="4876800"/>
          </a:xfrm>
        </p:spPr>
        <p:txBody>
          <a:bodyPr>
            <a:normAutofit fontScale="92500" lnSpcReduction="10000"/>
          </a:bodyPr>
          <a:lstStyle/>
          <a:p>
            <a:pPr algn="just" eaLnBrk="1" hangingPunct="1">
              <a:lnSpc>
                <a:spcPct val="90000"/>
              </a:lnSpc>
            </a:pPr>
            <a:r>
              <a:rPr lang="en-US" altLang="en-US" sz="2400" dirty="0">
                <a:latin typeface="Times New Roman" panose="02020603050405020304" pitchFamily="18" charset="0"/>
                <a:cs typeface="Times New Roman" panose="02020603050405020304" pitchFamily="18" charset="0"/>
              </a:rPr>
              <a:t>When administering the Bender, the subject or person is given a blank sheet of white paper of 8 ½*11inches in a vertical position along with a #2 pencil. </a:t>
            </a: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90000"/>
              </a:lnSpc>
            </a:pPr>
            <a:r>
              <a:rPr lang="en-US" altLang="en-US" sz="2400" dirty="0" smtClean="0">
                <a:latin typeface="Times New Roman" panose="02020603050405020304" pitchFamily="18" charset="0"/>
                <a:cs typeface="Times New Roman" panose="02020603050405020304" pitchFamily="18" charset="0"/>
              </a:rPr>
              <a:t>Although </a:t>
            </a:r>
            <a:r>
              <a:rPr lang="en-US" altLang="en-US" sz="2400" dirty="0">
                <a:latin typeface="Times New Roman" panose="02020603050405020304" pitchFamily="18" charset="0"/>
                <a:cs typeface="Times New Roman" panose="02020603050405020304" pitchFamily="18" charset="0"/>
              </a:rPr>
              <a:t>the subject is initially presented with one sheet but can get as many as sheets required by him or her. </a:t>
            </a: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90000"/>
              </a:lnSpc>
            </a:pPr>
            <a:r>
              <a:rPr lang="en-US" altLang="en-US" sz="2400" dirty="0" smtClean="0">
                <a:latin typeface="Times New Roman" panose="02020603050405020304" pitchFamily="18" charset="0"/>
                <a:cs typeface="Times New Roman" panose="02020603050405020304" pitchFamily="18" charset="0"/>
              </a:rPr>
              <a:t>There </a:t>
            </a:r>
            <a:r>
              <a:rPr lang="en-US" altLang="en-US" sz="2400" dirty="0">
                <a:latin typeface="Times New Roman" panose="02020603050405020304" pitchFamily="18" charset="0"/>
                <a:cs typeface="Times New Roman" panose="02020603050405020304" pitchFamily="18" charset="0"/>
              </a:rPr>
              <a:t>is no time limit of the test administration but the time taken should be noted for significant diagnostic purposes</a:t>
            </a:r>
            <a:r>
              <a:rPr lang="en-US" altLang="en-US" sz="2400" dirty="0" smtClean="0">
                <a:latin typeface="Times New Roman" panose="02020603050405020304" pitchFamily="18" charset="0"/>
                <a:cs typeface="Times New Roman" panose="02020603050405020304" pitchFamily="18" charset="0"/>
              </a:rPr>
              <a:t>.</a:t>
            </a:r>
          </a:p>
          <a:p>
            <a:pPr algn="just" eaLnBrk="1" hangingPunct="1">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eaLnBrk="1" hangingPunct="1">
              <a:lnSpc>
                <a:spcPct val="90000"/>
              </a:lnSpc>
            </a:pPr>
            <a:r>
              <a:rPr lang="en-US" altLang="en-US" sz="2400"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Before starting the presentation and drawing of the designs following verbal instructions are given to the subject by the clinician (administrator):</a:t>
            </a:r>
          </a:p>
          <a:p>
            <a:pPr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“I have nine cards with designs on them for you to copy. Here is the first one now go ahead and make one just like it”.</a:t>
            </a:r>
          </a:p>
          <a:p>
            <a:pPr eaLnBrk="1" hangingPunct="1">
              <a:lnSpc>
                <a:spcPct val="90000"/>
              </a:lnSpc>
            </a:pPr>
            <a:endParaRPr lang="en-US" altLang="en-US" sz="2000" dirty="0">
              <a:latin typeface="Times New Roman" panose="02020603050405020304" pitchFamily="18" charset="0"/>
            </a:endParaRPr>
          </a:p>
        </p:txBody>
      </p:sp>
    </p:spTree>
  </p:cSld>
  <p:clrMapOvr>
    <a:masterClrMapping/>
  </p:clrMapOvr>
  <p:transition>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216F0E37-F99B-4C3C-80F9-D257ADF6719B}"/>
              </a:ext>
            </a:extLst>
          </p:cNvPr>
          <p:cNvSpPr>
            <a:spLocks noGrp="1" noChangeArrowheads="1"/>
          </p:cNvSpPr>
          <p:nvPr>
            <p:ph type="title"/>
          </p:nvPr>
        </p:nvSpPr>
        <p:spPr>
          <a:xfrm>
            <a:off x="457200" y="704088"/>
            <a:ext cx="8229600" cy="591312"/>
          </a:xfrm>
        </p:spPr>
        <p:txBody>
          <a:bodyPr/>
          <a:lstStyle/>
          <a:p>
            <a:pPr eaLnBrk="1" hangingPunct="1"/>
            <a:r>
              <a:rPr lang="en-US" altLang="en-US" sz="2800" b="1" u="sng" dirty="0">
                <a:solidFill>
                  <a:schemeClr val="accent2"/>
                </a:solidFill>
                <a:cs typeface="Times New Roman" panose="02020603050405020304" pitchFamily="18" charset="0"/>
              </a:rPr>
              <a:t>Instructions for the administrator:</a:t>
            </a:r>
            <a:r>
              <a:rPr lang="en-US" altLang="en-US" sz="2400" dirty="0">
                <a:solidFill>
                  <a:schemeClr val="accent2"/>
                </a:solidFill>
              </a:rPr>
              <a:t> </a:t>
            </a:r>
          </a:p>
        </p:txBody>
      </p:sp>
      <p:sp>
        <p:nvSpPr>
          <p:cNvPr id="9219" name="Rectangle 3">
            <a:extLst>
              <a:ext uri="{FF2B5EF4-FFF2-40B4-BE49-F238E27FC236}">
                <a16:creationId xmlns="" xmlns:a16="http://schemas.microsoft.com/office/drawing/2014/main" id="{C96DA757-505E-4B80-AF4C-4D3225C40289}"/>
              </a:ext>
            </a:extLst>
          </p:cNvPr>
          <p:cNvSpPr>
            <a:spLocks noGrp="1" noChangeArrowheads="1"/>
          </p:cNvSpPr>
          <p:nvPr>
            <p:ph idx="1"/>
          </p:nvPr>
        </p:nvSpPr>
        <p:spPr>
          <a:xfrm>
            <a:off x="457200" y="1371600"/>
            <a:ext cx="8229600" cy="4953000"/>
          </a:xfrm>
        </p:spPr>
        <p:txBody>
          <a:bodyPr>
            <a:normAutofit fontScale="92500" lnSpcReduction="10000"/>
          </a:bodyPr>
          <a:lstStyle/>
          <a:p>
            <a:pPr marL="533400" indent="-533400" algn="just" eaLnBrk="1" hangingPunct="1">
              <a:lnSpc>
                <a:spcPct val="90000"/>
              </a:lnSpc>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1)   </a:t>
            </a:r>
            <a:r>
              <a:rPr lang="en-US" altLang="en-US" sz="2400" dirty="0" smtClean="0">
                <a:latin typeface="Times New Roman" panose="02020603050405020304" pitchFamily="18" charset="0"/>
                <a:cs typeface="Times New Roman" panose="02020603050405020304" pitchFamily="18" charset="0"/>
              </a:rPr>
              <a:t>When </a:t>
            </a:r>
            <a:r>
              <a:rPr lang="en-US" altLang="en-US" sz="2400" dirty="0">
                <a:latin typeface="Times New Roman" panose="02020603050405020304" pitchFamily="18" charset="0"/>
                <a:cs typeface="Times New Roman" panose="02020603050405020304" pitchFamily="18" charset="0"/>
              </a:rPr>
              <a:t>the first design is completed the next card is shown</a:t>
            </a:r>
            <a:r>
              <a:rPr lang="en-US" altLang="en-US" sz="2400" dirty="0" smtClean="0">
                <a:latin typeface="Times New Roman" panose="02020603050405020304" pitchFamily="18" charset="0"/>
                <a:cs typeface="Times New Roman" panose="02020603050405020304" pitchFamily="18" charset="0"/>
              </a:rPr>
              <a:t>.</a:t>
            </a:r>
          </a:p>
          <a:p>
            <a:pPr marL="533400" indent="-533400" algn="just"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marL="533400" indent="-533400"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2)  </a:t>
            </a:r>
            <a:r>
              <a:rPr lang="en-US" altLang="en-US" sz="2400" dirty="0" smtClean="0">
                <a:latin typeface="Times New Roman" panose="02020603050405020304" pitchFamily="18" charset="0"/>
                <a:cs typeface="Times New Roman" panose="02020603050405020304" pitchFamily="18" charset="0"/>
              </a:rPr>
              <a:t>No </a:t>
            </a:r>
            <a:r>
              <a:rPr lang="en-US" altLang="en-US" sz="2400" dirty="0">
                <a:latin typeface="Times New Roman" panose="02020603050405020304" pitchFamily="18" charset="0"/>
                <a:cs typeface="Times New Roman" panose="02020603050405020304" pitchFamily="18" charset="0"/>
              </a:rPr>
              <a:t>comment for additional instructions to be given while the subject is completing the design</a:t>
            </a:r>
            <a:r>
              <a:rPr lang="en-US" altLang="en-US" sz="2400" dirty="0" smtClean="0">
                <a:latin typeface="Times New Roman" panose="02020603050405020304" pitchFamily="18" charset="0"/>
                <a:cs typeface="Times New Roman" panose="02020603050405020304" pitchFamily="18" charset="0"/>
              </a:rPr>
              <a:t>.</a:t>
            </a:r>
          </a:p>
          <a:p>
            <a:pPr marL="533400" indent="-533400" algn="just" eaLnBrk="1" hangingPunct="1">
              <a:lnSpc>
                <a:spcPct val="9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 </a:t>
            </a:r>
            <a:endParaRPr lang="en-US" altLang="en-US" sz="2400" dirty="0">
              <a:latin typeface="Times New Roman" panose="02020603050405020304" pitchFamily="18" charset="0"/>
              <a:cs typeface="Times New Roman" panose="02020603050405020304" pitchFamily="18" charset="0"/>
            </a:endParaRPr>
          </a:p>
          <a:p>
            <a:pPr marL="533400" indent="-533400"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3)  </a:t>
            </a:r>
            <a:r>
              <a:rPr lang="en-US" altLang="en-US" sz="2400" dirty="0" smtClean="0">
                <a:latin typeface="Times New Roman" panose="02020603050405020304" pitchFamily="18" charset="0"/>
                <a:cs typeface="Times New Roman" panose="02020603050405020304" pitchFamily="18" charset="0"/>
              </a:rPr>
              <a:t>If </a:t>
            </a:r>
            <a:r>
              <a:rPr lang="en-US" altLang="en-US" sz="2400" dirty="0">
                <a:latin typeface="Times New Roman" panose="02020603050405020304" pitchFamily="18" charset="0"/>
                <a:cs typeface="Times New Roman" panose="02020603050405020304" pitchFamily="18" charset="0"/>
              </a:rPr>
              <a:t>the subject asks some specific question he should be given a non-committal answer</a:t>
            </a:r>
            <a:r>
              <a:rPr lang="en-US" altLang="en-US" sz="2400" dirty="0" smtClean="0">
                <a:latin typeface="Times New Roman" panose="02020603050405020304" pitchFamily="18" charset="0"/>
                <a:cs typeface="Times New Roman" panose="02020603050405020304" pitchFamily="18" charset="0"/>
              </a:rPr>
              <a:t>.</a:t>
            </a:r>
          </a:p>
          <a:p>
            <a:pPr marL="533400" indent="-533400" algn="just"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marL="533400" indent="-533400"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4) </a:t>
            </a:r>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card should be </a:t>
            </a:r>
            <a:r>
              <a:rPr lang="en-US" altLang="en-US" sz="2400" dirty="0" err="1">
                <a:latin typeface="Times New Roman" panose="02020603050405020304" pitchFamily="18" charset="0"/>
                <a:cs typeface="Times New Roman" panose="02020603050405020304" pitchFamily="18" charset="0"/>
              </a:rPr>
              <a:t>holded</a:t>
            </a:r>
            <a:r>
              <a:rPr lang="en-US" altLang="en-US" sz="2400" dirty="0">
                <a:latin typeface="Times New Roman" panose="02020603050405020304" pitchFamily="18" charset="0"/>
                <a:cs typeface="Times New Roman" panose="02020603050405020304" pitchFamily="18" charset="0"/>
              </a:rPr>
              <a:t> in the right angle of the figure i.e. all horizontally</a:t>
            </a:r>
            <a:r>
              <a:rPr lang="en-US" altLang="en-US" sz="2400" dirty="0" smtClean="0">
                <a:latin typeface="Times New Roman" panose="02020603050405020304" pitchFamily="18" charset="0"/>
                <a:cs typeface="Times New Roman" panose="02020603050405020304" pitchFamily="18" charset="0"/>
              </a:rPr>
              <a:t>.</a:t>
            </a:r>
          </a:p>
          <a:p>
            <a:pPr marL="533400" indent="-533400" algn="just"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marL="533400" indent="-533400" algn="just"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5) </a:t>
            </a:r>
            <a:r>
              <a:rPr lang="en-US" altLang="en-US" sz="2400"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The subjects are allowed to hold the cards but not allowed to change its appropriate angle or turn it down during the completion of the design. If they turn it down then the clinician has to bring it in the original position and angle</a:t>
            </a:r>
            <a:r>
              <a:rPr lang="en-US" altLang="en-US" sz="2000" dirty="0">
                <a:latin typeface="Times New Roman" panose="02020603050405020304" pitchFamily="18" charset="0"/>
                <a:cs typeface="Times New Roman" panose="02020603050405020304" pitchFamily="18" charset="0"/>
              </a:rPr>
              <a:t>.</a:t>
            </a:r>
          </a:p>
          <a:p>
            <a:pPr marL="533400" indent="-533400" algn="just" eaLnBrk="1" hangingPunct="1">
              <a:lnSpc>
                <a:spcPct val="90000"/>
              </a:lnSpc>
              <a:buFont typeface="Wingdings" panose="05000000000000000000" pitchFamily="2" charset="2"/>
              <a:buNone/>
            </a:pPr>
            <a:r>
              <a:rPr lang="en-US" altLang="en-US" sz="2000" dirty="0">
                <a:latin typeface="Times New Roman" panose="02020603050405020304" pitchFamily="18" charset="0"/>
                <a:cs typeface="Times New Roman" panose="02020603050405020304" pitchFamily="18" charset="0"/>
              </a:rPr>
              <a:t> </a:t>
            </a:r>
          </a:p>
          <a:p>
            <a:pPr marL="533400" indent="-533400" eaLnBrk="1" hangingPunct="1">
              <a:lnSpc>
                <a:spcPct val="90000"/>
              </a:lnSpc>
              <a:buFont typeface="Wingdings" panose="05000000000000000000" pitchFamily="2" charset="2"/>
              <a:buNone/>
            </a:pPr>
            <a:endParaRPr lang="en-US" altLang="en-US" sz="2000" b="1" dirty="0">
              <a:latin typeface="Times New Roman" panose="02020603050405020304" pitchFamily="18" charset="0"/>
            </a:endParaRPr>
          </a:p>
        </p:txBody>
      </p:sp>
    </p:spTree>
  </p:cSld>
  <p:clrMapOvr>
    <a:masterClrMapping/>
  </p:clrMapOvr>
  <p:transition>
    <p:pull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 xmlns:a16="http://schemas.microsoft.com/office/drawing/2014/main" id="{F771A97B-4FC9-4C71-A5E4-6B1AB4462DAA}"/>
              </a:ext>
            </a:extLst>
          </p:cNvPr>
          <p:cNvSpPr>
            <a:spLocks noGrp="1" noChangeArrowheads="1"/>
          </p:cNvSpPr>
          <p:nvPr>
            <p:ph type="title"/>
          </p:nvPr>
        </p:nvSpPr>
        <p:spPr/>
        <p:txBody>
          <a:bodyPr>
            <a:normAutofit fontScale="90000"/>
          </a:bodyPr>
          <a:lstStyle/>
          <a:p>
            <a:pPr eaLnBrk="1" hangingPunct="1"/>
            <a:r>
              <a:rPr lang="en-US" altLang="en-US" sz="2800" b="1" u="sng">
                <a:solidFill>
                  <a:schemeClr val="accent2"/>
                </a:solidFill>
                <a:cs typeface="Times New Roman" panose="02020603050405020304" pitchFamily="18" charset="0"/>
              </a:rPr>
              <a:t>Altered Administration Procedures:</a:t>
            </a:r>
            <a:r>
              <a:rPr lang="en-US" altLang="en-US" sz="2800">
                <a:solidFill>
                  <a:schemeClr val="accent2"/>
                </a:solidFill>
                <a:cs typeface="Times New Roman" panose="02020603050405020304" pitchFamily="18" charset="0"/>
              </a:rPr>
              <a:t/>
            </a:r>
            <a:br>
              <a:rPr lang="en-US" altLang="en-US" sz="2800">
                <a:solidFill>
                  <a:schemeClr val="accent2"/>
                </a:solidFill>
                <a:cs typeface="Times New Roman" panose="02020603050405020304" pitchFamily="18" charset="0"/>
              </a:rPr>
            </a:br>
            <a:r>
              <a:rPr lang="en-US" altLang="en-US" sz="2800" b="1" u="sng">
                <a:solidFill>
                  <a:schemeClr val="accent2"/>
                </a:solidFill>
                <a:cs typeface="Times New Roman" panose="02020603050405020304" pitchFamily="18" charset="0"/>
              </a:rPr>
              <a:t> </a:t>
            </a:r>
            <a:r>
              <a:rPr lang="en-US" altLang="en-US" sz="2800">
                <a:solidFill>
                  <a:schemeClr val="accent2"/>
                </a:solidFill>
                <a:cs typeface="Times New Roman" panose="02020603050405020304" pitchFamily="18" charset="0"/>
              </a:rPr>
              <a:t/>
            </a:r>
            <a:br>
              <a:rPr lang="en-US" altLang="en-US" sz="2800">
                <a:solidFill>
                  <a:schemeClr val="accent2"/>
                </a:solidFill>
                <a:cs typeface="Times New Roman" panose="02020603050405020304" pitchFamily="18" charset="0"/>
              </a:rPr>
            </a:br>
            <a:endParaRPr lang="en-US" altLang="en-US" sz="2800">
              <a:solidFill>
                <a:schemeClr val="accent2"/>
              </a:solidFill>
              <a:cs typeface="Times New Roman" panose="02020603050405020304" pitchFamily="18" charset="0"/>
            </a:endParaRPr>
          </a:p>
        </p:txBody>
      </p:sp>
      <p:sp>
        <p:nvSpPr>
          <p:cNvPr id="10243" name="Rectangle 3">
            <a:extLst>
              <a:ext uri="{FF2B5EF4-FFF2-40B4-BE49-F238E27FC236}">
                <a16:creationId xmlns="" xmlns:a16="http://schemas.microsoft.com/office/drawing/2014/main" id="{4EFBC975-58A4-4E28-8F4B-B9CCC9CBC8D1}"/>
              </a:ext>
            </a:extLst>
          </p:cNvPr>
          <p:cNvSpPr>
            <a:spLocks noGrp="1" noChangeArrowheads="1"/>
          </p:cNvSpPr>
          <p:nvPr>
            <p:ph idx="1"/>
          </p:nvPr>
        </p:nvSpPr>
        <p:spPr>
          <a:xfrm>
            <a:off x="457200" y="2209800"/>
            <a:ext cx="8229600" cy="4114800"/>
          </a:xfrm>
        </p:spPr>
        <p:txBody>
          <a:bodyPr>
            <a:normAutofit/>
          </a:bodyPr>
          <a:lstStyle/>
          <a:p>
            <a:pPr marL="533400" indent="-533400" eaLnBrk="1" hangingPunct="1">
              <a:lnSpc>
                <a:spcPct val="90000"/>
              </a:lnSpc>
              <a:buFont typeface="Wingdings" panose="05000000000000000000" pitchFamily="2" charset="2"/>
              <a:buNone/>
            </a:pPr>
            <a:r>
              <a:rPr lang="en-US" altLang="en-US" sz="2400" dirty="0" smtClean="0">
                <a:latin typeface="Times New Roman" panose="02020603050405020304" pitchFamily="18" charset="0"/>
                <a:cs typeface="Times New Roman" panose="02020603050405020304" pitchFamily="18" charset="0"/>
              </a:rPr>
              <a:t>1</a:t>
            </a:r>
            <a:r>
              <a:rPr lang="en-US" altLang="en-US" sz="2400" dirty="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Asking </a:t>
            </a:r>
            <a:r>
              <a:rPr lang="en-US" altLang="en-US" sz="2400" dirty="0">
                <a:latin typeface="Times New Roman" panose="02020603050405020304" pitchFamily="18" charset="0"/>
                <a:cs typeface="Times New Roman" panose="02020603050405020304" pitchFamily="18" charset="0"/>
              </a:rPr>
              <a:t>the subject to reproduce as many designs as possible from memory</a:t>
            </a:r>
            <a:r>
              <a:rPr lang="en-US" altLang="en-US" sz="2400" dirty="0" smtClean="0">
                <a:latin typeface="Times New Roman" panose="02020603050405020304" pitchFamily="18" charset="0"/>
                <a:cs typeface="Times New Roman" panose="02020603050405020304" pitchFamily="18" charset="0"/>
              </a:rPr>
              <a:t>. This </a:t>
            </a:r>
            <a:r>
              <a:rPr lang="en-US" altLang="en-US" sz="2400" dirty="0">
                <a:latin typeface="Times New Roman" panose="02020603050405020304" pitchFamily="18" charset="0"/>
                <a:cs typeface="Times New Roman" panose="02020603050405020304" pitchFamily="18" charset="0"/>
              </a:rPr>
              <a:t>variation provides an assessment of an individual’s level of short-term visual-motor recall (normal intelligence subjects should be able to reproduce 4 or 5 designs</a:t>
            </a:r>
            <a:r>
              <a:rPr lang="en-US" altLang="en-US" sz="2400" dirty="0" smtClean="0">
                <a:latin typeface="Times New Roman" panose="02020603050405020304" pitchFamily="18" charset="0"/>
                <a:cs typeface="Times New Roman" panose="02020603050405020304" pitchFamily="18" charset="0"/>
              </a:rPr>
              <a:t>).</a:t>
            </a:r>
          </a:p>
          <a:p>
            <a:pPr marL="533400" indent="-533400" eaLnBrk="1" hangingPunct="1">
              <a:lnSpc>
                <a:spcPct val="90000"/>
              </a:lnSpc>
              <a:buFont typeface="Wingdings" panose="05000000000000000000" pitchFamily="2" charset="2"/>
              <a:buNone/>
            </a:pPr>
            <a:endParaRPr lang="en-US" altLang="en-US" sz="2400" dirty="0">
              <a:latin typeface="Times New Roman" panose="02020603050405020304" pitchFamily="18" charset="0"/>
              <a:cs typeface="Times New Roman" panose="02020603050405020304" pitchFamily="18" charset="0"/>
            </a:endParaRPr>
          </a:p>
          <a:p>
            <a:pPr marL="533400" indent="-533400" eaLnBrk="1" hangingPunct="1">
              <a:lnSpc>
                <a:spcPct val="90000"/>
              </a:lnSpc>
              <a:buFont typeface="Wingdings" panose="05000000000000000000" pitchFamily="2" charset="2"/>
              <a:buNone/>
            </a:pPr>
            <a:r>
              <a:rPr lang="en-US" altLang="en-US" sz="2400" dirty="0">
                <a:latin typeface="Times New Roman" panose="02020603050405020304" pitchFamily="18" charset="0"/>
                <a:cs typeface="Times New Roman" panose="02020603050405020304" pitchFamily="18" charset="0"/>
              </a:rPr>
              <a:t>2)    </a:t>
            </a:r>
            <a:r>
              <a:rPr lang="en-US" altLang="en-US" sz="2400" dirty="0" smtClean="0">
                <a:latin typeface="Times New Roman" panose="02020603050405020304" pitchFamily="18" charset="0"/>
                <a:cs typeface="Times New Roman" panose="02020603050405020304" pitchFamily="18" charset="0"/>
              </a:rPr>
              <a:t>A </a:t>
            </a:r>
            <a:r>
              <a:rPr lang="en-US" altLang="en-US" sz="2400" dirty="0">
                <a:latin typeface="Times New Roman" panose="02020603050405020304" pitchFamily="18" charset="0"/>
                <a:cs typeface="Times New Roman" panose="02020603050405020304" pitchFamily="18" charset="0"/>
              </a:rPr>
              <a:t>further variation from the initial administration, which assesses the person’s immediate visual memory, is to present him with a design for 5sec, remove it and then have him to reproduce it on paper. </a:t>
            </a:r>
          </a:p>
        </p:txBody>
      </p:sp>
    </p:spTree>
  </p:cSld>
  <p:clrMapOvr>
    <a:masterClrMapping/>
  </p:clrMapOvr>
  <p:transition>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 xmlns:a16="http://schemas.microsoft.com/office/drawing/2014/main" id="{7C9F2918-5E09-4B71-92C6-E7C1DDB99DBB}"/>
              </a:ext>
            </a:extLst>
          </p:cNvPr>
          <p:cNvSpPr>
            <a:spLocks noGrp="1" noChangeArrowheads="1"/>
          </p:cNvSpPr>
          <p:nvPr>
            <p:ph type="title"/>
          </p:nvPr>
        </p:nvSpPr>
        <p:spPr>
          <a:xfrm>
            <a:off x="457200" y="609600"/>
            <a:ext cx="8229600" cy="838200"/>
          </a:xfrm>
        </p:spPr>
        <p:txBody>
          <a:bodyPr>
            <a:normAutofit fontScale="90000"/>
          </a:bodyPr>
          <a:lstStyle/>
          <a:p>
            <a:r>
              <a:rPr lang="en-US" altLang="en-US" sz="2800" dirty="0">
                <a:solidFill>
                  <a:schemeClr val="accent2"/>
                </a:solidFill>
                <a:cs typeface="Times New Roman" panose="02020603050405020304" pitchFamily="18" charset="0"/>
              </a:rPr>
              <a:t/>
            </a:r>
            <a:br>
              <a:rPr lang="en-US" altLang="en-US" sz="2800" dirty="0">
                <a:solidFill>
                  <a:schemeClr val="accent2"/>
                </a:solidFill>
                <a:cs typeface="Times New Roman" panose="02020603050405020304" pitchFamily="18" charset="0"/>
              </a:rPr>
            </a:br>
            <a:r>
              <a:rPr lang="en-US" altLang="en-US" sz="2800" dirty="0">
                <a:solidFill>
                  <a:schemeClr val="accent2"/>
                </a:solidFill>
                <a:cs typeface="Times New Roman" panose="02020603050405020304" pitchFamily="18" charset="0"/>
              </a:rPr>
              <a:t> </a:t>
            </a:r>
            <a:br>
              <a:rPr lang="en-US" altLang="en-US" sz="2800" dirty="0">
                <a:solidFill>
                  <a:schemeClr val="accent2"/>
                </a:solidFill>
                <a:cs typeface="Times New Roman" panose="02020603050405020304" pitchFamily="18" charset="0"/>
              </a:rPr>
            </a:br>
            <a:r>
              <a:rPr lang="en-US" altLang="en-US" sz="2800" b="1" u="sng" dirty="0" smtClean="0">
                <a:solidFill>
                  <a:schemeClr val="accent2"/>
                </a:solidFill>
                <a:cs typeface="Times New Roman" panose="02020603050405020304" pitchFamily="18" charset="0"/>
              </a:rPr>
              <a:t> </a:t>
            </a:r>
            <a:br>
              <a:rPr lang="en-US" altLang="en-US" sz="2800" b="1" u="sng" dirty="0" smtClean="0">
                <a:solidFill>
                  <a:schemeClr val="accent2"/>
                </a:solidFill>
                <a:cs typeface="Times New Roman" panose="02020603050405020304" pitchFamily="18" charset="0"/>
              </a:rPr>
            </a:br>
            <a:r>
              <a:rPr lang="en-US" altLang="en-US" sz="2800" b="1" u="sng" dirty="0" smtClean="0">
                <a:solidFill>
                  <a:schemeClr val="accent2"/>
                </a:solidFill>
                <a:cs typeface="Times New Roman" panose="02020603050405020304" pitchFamily="18" charset="0"/>
              </a:rPr>
              <a:t/>
            </a:r>
            <a:br>
              <a:rPr lang="en-US" altLang="en-US" sz="2800" b="1" u="sng" dirty="0" smtClean="0">
                <a:solidFill>
                  <a:schemeClr val="accent2"/>
                </a:solidFill>
                <a:cs typeface="Times New Roman" panose="02020603050405020304" pitchFamily="18" charset="0"/>
              </a:rPr>
            </a:br>
            <a:r>
              <a:rPr lang="en-US" altLang="en-US" sz="2800" b="1" u="sng" dirty="0" smtClean="0">
                <a:solidFill>
                  <a:schemeClr val="accent2"/>
                </a:solidFill>
                <a:cs typeface="Times New Roman" panose="02020603050405020304" pitchFamily="18" charset="0"/>
              </a:rPr>
              <a:t/>
            </a:r>
            <a:br>
              <a:rPr lang="en-US" altLang="en-US" sz="2800" b="1" u="sng" dirty="0" smtClean="0">
                <a:solidFill>
                  <a:schemeClr val="accent2"/>
                </a:solidFill>
                <a:cs typeface="Times New Roman" panose="02020603050405020304" pitchFamily="18" charset="0"/>
              </a:rPr>
            </a:br>
            <a:r>
              <a:rPr lang="en-US" altLang="en-US" sz="2800" b="1" u="sng" dirty="0" smtClean="0">
                <a:solidFill>
                  <a:schemeClr val="accent2"/>
                </a:solidFill>
                <a:cs typeface="Times New Roman" panose="02020603050405020304" pitchFamily="18" charset="0"/>
              </a:rPr>
              <a:t/>
            </a:r>
            <a:br>
              <a:rPr lang="en-US" altLang="en-US" sz="2800" b="1" u="sng" dirty="0" smtClean="0">
                <a:solidFill>
                  <a:schemeClr val="accent2"/>
                </a:solidFill>
                <a:cs typeface="Times New Roman" panose="02020603050405020304" pitchFamily="18" charset="0"/>
              </a:rPr>
            </a:br>
            <a:r>
              <a:rPr lang="en-US" altLang="en-US" sz="2800" b="1" dirty="0" smtClean="0">
                <a:solidFill>
                  <a:schemeClr val="accent2"/>
                </a:solidFill>
                <a:cs typeface="Times New Roman" panose="02020603050405020304" pitchFamily="18" charset="0"/>
              </a:rPr>
              <a:t/>
            </a:r>
            <a:br>
              <a:rPr lang="en-US" altLang="en-US" sz="2800" b="1" dirty="0" smtClean="0">
                <a:solidFill>
                  <a:schemeClr val="accent2"/>
                </a:solidFill>
                <a:cs typeface="Times New Roman" panose="02020603050405020304" pitchFamily="18" charset="0"/>
              </a:rPr>
            </a:br>
            <a:r>
              <a:rPr lang="en-US" altLang="en-US" sz="2800" b="1" dirty="0" smtClean="0">
                <a:solidFill>
                  <a:schemeClr val="accent2"/>
                </a:solidFill>
                <a:cs typeface="Times New Roman" panose="02020603050405020304" pitchFamily="18" charset="0"/>
              </a:rPr>
              <a:t>Normative Scoring Procedures: </a:t>
            </a:r>
            <a:r>
              <a:rPr lang="en-US" altLang="en-US" sz="2800" dirty="0">
                <a:solidFill>
                  <a:schemeClr val="accent2"/>
                </a:solidFill>
                <a:cs typeface="Times New Roman" panose="02020603050405020304" pitchFamily="18" charset="0"/>
              </a:rPr>
              <a:t/>
            </a:r>
            <a:br>
              <a:rPr lang="en-US" altLang="en-US" sz="2800" dirty="0">
                <a:solidFill>
                  <a:schemeClr val="accent2"/>
                </a:solidFill>
                <a:cs typeface="Times New Roman" panose="02020603050405020304" pitchFamily="18" charset="0"/>
              </a:rPr>
            </a:br>
            <a:endParaRPr lang="en-US" altLang="en-US" sz="2800" dirty="0">
              <a:solidFill>
                <a:schemeClr val="accent2"/>
              </a:solidFill>
              <a:cs typeface="Times New Roman" panose="02020603050405020304" pitchFamily="18" charset="0"/>
            </a:endParaRPr>
          </a:p>
        </p:txBody>
      </p:sp>
      <p:sp>
        <p:nvSpPr>
          <p:cNvPr id="11267" name="Rectangle 3">
            <a:extLst>
              <a:ext uri="{FF2B5EF4-FFF2-40B4-BE49-F238E27FC236}">
                <a16:creationId xmlns="" xmlns:a16="http://schemas.microsoft.com/office/drawing/2014/main" id="{F1802882-1C1D-4A66-A1C1-EC082A967E77}"/>
              </a:ext>
            </a:extLst>
          </p:cNvPr>
          <p:cNvSpPr>
            <a:spLocks noGrp="1" noChangeArrowheads="1"/>
          </p:cNvSpPr>
          <p:nvPr>
            <p:ph idx="1"/>
          </p:nvPr>
        </p:nvSpPr>
        <p:spPr>
          <a:xfrm>
            <a:off x="457200" y="1371600"/>
            <a:ext cx="8229600" cy="4953000"/>
          </a:xfrm>
        </p:spPr>
        <p:txBody>
          <a:bodyPr>
            <a:normAutofit fontScale="92500" lnSpcReduction="10000"/>
          </a:bodyPr>
          <a:lstStyle/>
          <a:p>
            <a:pPr algn="just" eaLnBrk="1" hangingPunct="1">
              <a:lnSpc>
                <a:spcPct val="90000"/>
              </a:lnSpc>
              <a:buFont typeface="Wingdings" panose="05000000000000000000" pitchFamily="2" charset="2"/>
              <a:buNone/>
            </a:pPr>
            <a:r>
              <a:rPr lang="en-US" altLang="en-US" sz="2400" b="1" u="sng" dirty="0">
                <a:solidFill>
                  <a:schemeClr val="accent2"/>
                </a:solidFill>
                <a:latin typeface="Times New Roman" panose="02020603050405020304" pitchFamily="18" charset="0"/>
                <a:cs typeface="Times New Roman" panose="02020603050405020304" pitchFamily="18" charset="0"/>
              </a:rPr>
              <a:t>Scoring system for adults by Pascal and </a:t>
            </a:r>
            <a:r>
              <a:rPr lang="en-US" altLang="en-US" sz="2400" b="1" u="sng" dirty="0" err="1">
                <a:solidFill>
                  <a:schemeClr val="accent2"/>
                </a:solidFill>
                <a:latin typeface="Times New Roman" panose="02020603050405020304" pitchFamily="18" charset="0"/>
                <a:cs typeface="Times New Roman" panose="02020603050405020304" pitchFamily="18" charset="0"/>
              </a:rPr>
              <a:t>Suttell</a:t>
            </a:r>
            <a:r>
              <a:rPr lang="en-US" altLang="en-US" sz="2400" b="1" u="sng" dirty="0">
                <a:solidFill>
                  <a:schemeClr val="accent2"/>
                </a:solidFill>
                <a:latin typeface="Times New Roman" panose="02020603050405020304" pitchFamily="18" charset="0"/>
                <a:cs typeface="Times New Roman" panose="02020603050405020304" pitchFamily="18" charset="0"/>
              </a:rPr>
              <a:t> (1951):</a:t>
            </a:r>
          </a:p>
          <a:p>
            <a:pPr algn="just" eaLnBrk="1" hangingPunct="1">
              <a:lnSpc>
                <a:spcPct val="90000"/>
              </a:lnSpc>
              <a:buFont typeface="Wingdings" panose="05000000000000000000" pitchFamily="2" charset="2"/>
              <a:buNone/>
            </a:pPr>
            <a:r>
              <a:rPr lang="en-US" altLang="en-US" sz="2400" b="1" dirty="0">
                <a:latin typeface="Times New Roman" panose="02020603050405020304" pitchFamily="18" charset="0"/>
                <a:cs typeface="Times New Roman" panose="02020603050405020304" pitchFamily="18" charset="0"/>
              </a:rPr>
              <a:t> </a:t>
            </a:r>
          </a:p>
          <a:p>
            <a:pPr algn="just">
              <a:lnSpc>
                <a:spcPct val="90000"/>
              </a:lnSpc>
            </a:pPr>
            <a:r>
              <a:rPr lang="en-US" altLang="en-US" sz="2400" dirty="0">
                <a:latin typeface="Times New Roman" panose="02020603050405020304" pitchFamily="18" charset="0"/>
                <a:cs typeface="Times New Roman" panose="02020603050405020304" pitchFamily="18" charset="0"/>
              </a:rPr>
              <a:t>One of the earliest and most widely accepted scoring system for adults was developed by them in 1951.  </a:t>
            </a: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They </a:t>
            </a:r>
            <a:r>
              <a:rPr lang="en-US" altLang="en-US" sz="2400" dirty="0">
                <a:latin typeface="Times New Roman" panose="02020603050405020304" pitchFamily="18" charset="0"/>
                <a:cs typeface="Times New Roman" panose="02020603050405020304" pitchFamily="18" charset="0"/>
              </a:rPr>
              <a:t>view that the approach that the individual takes towards the test as reflective of his overall approach towards his environment. </a:t>
            </a: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The </a:t>
            </a:r>
            <a:r>
              <a:rPr lang="en-US" altLang="en-US" sz="2400" dirty="0">
                <a:latin typeface="Times New Roman" panose="02020603050405020304" pitchFamily="18" charset="0"/>
                <a:cs typeface="Times New Roman" panose="02020603050405020304" pitchFamily="18" charset="0"/>
              </a:rPr>
              <a:t>more adapted and adjusted individuals are, the more able they will be to respond to the designs in a coherent and integrated manner</a:t>
            </a:r>
            <a:r>
              <a:rPr lang="en-US" altLang="en-US" sz="2400" dirty="0" smtClean="0">
                <a:latin typeface="Times New Roman" panose="02020603050405020304" pitchFamily="18" charset="0"/>
                <a:cs typeface="Times New Roman" panose="02020603050405020304" pitchFamily="18" charset="0"/>
              </a:rPr>
              <a:t>.</a:t>
            </a:r>
          </a:p>
          <a:p>
            <a:pPr algn="just">
              <a:lnSpc>
                <a:spcPct val="90000"/>
              </a:lnSpc>
            </a:pPr>
            <a:endParaRPr lang="en-US" altLang="en-US" sz="2400" dirty="0" smtClean="0">
              <a:latin typeface="Times New Roman" panose="02020603050405020304" pitchFamily="18" charset="0"/>
              <a:cs typeface="Times New Roman" panose="02020603050405020304" pitchFamily="18" charset="0"/>
            </a:endParaRPr>
          </a:p>
          <a:p>
            <a:pPr algn="just">
              <a:lnSpc>
                <a:spcPct val="90000"/>
              </a:lnSpc>
            </a:pPr>
            <a:r>
              <a:rPr lang="en-US" altLang="en-US" sz="2400" dirty="0" smtClean="0">
                <a:latin typeface="Times New Roman" panose="02020603050405020304" pitchFamily="18" charset="0"/>
                <a:cs typeface="Times New Roman" panose="02020603050405020304" pitchFamily="18" charset="0"/>
              </a:rPr>
              <a:t>Conversely</a:t>
            </a:r>
            <a:r>
              <a:rPr lang="en-US" altLang="en-US" sz="2400" dirty="0">
                <a:latin typeface="Times New Roman" panose="02020603050405020304" pitchFamily="18" charset="0"/>
                <a:cs typeface="Times New Roman" panose="02020603050405020304" pitchFamily="18" charset="0"/>
              </a:rPr>
              <a:t>, individuals who lack integrative capacities or who have poor emotional adjustment will do poorly on test. Pascal and </a:t>
            </a:r>
            <a:r>
              <a:rPr lang="en-US" altLang="en-US" sz="2400" dirty="0" err="1">
                <a:latin typeface="Times New Roman" panose="02020603050405020304" pitchFamily="18" charset="0"/>
                <a:cs typeface="Times New Roman" panose="02020603050405020304" pitchFamily="18" charset="0"/>
              </a:rPr>
              <a:t>Suttell</a:t>
            </a:r>
            <a:r>
              <a:rPr lang="en-US" altLang="en-US" sz="2400" dirty="0">
                <a:latin typeface="Times New Roman" panose="02020603050405020304" pitchFamily="18" charset="0"/>
                <a:cs typeface="Times New Roman" panose="02020603050405020304" pitchFamily="18" charset="0"/>
              </a:rPr>
              <a:t> approached the designs card by card and identified 106 different potentially </a:t>
            </a:r>
            <a:r>
              <a:rPr lang="en-US" altLang="en-US" sz="2400" dirty="0" err="1" smtClean="0">
                <a:latin typeface="Times New Roman" panose="02020603050405020304" pitchFamily="18" charset="0"/>
                <a:cs typeface="Times New Roman" panose="02020603050405020304" pitchFamily="18" charset="0"/>
              </a:rPr>
              <a:t>scorable</a:t>
            </a:r>
            <a:r>
              <a:rPr lang="en-US" altLang="en-US" sz="2400" dirty="0" smtClean="0">
                <a:latin typeface="Times New Roman" panose="02020603050405020304" pitchFamily="18" charset="0"/>
                <a:cs typeface="Times New Roman" panose="02020603050405020304" pitchFamily="18" charset="0"/>
              </a:rPr>
              <a:t>  </a:t>
            </a:r>
            <a:r>
              <a:rPr lang="en-US" altLang="en-US" sz="2400" dirty="0" err="1" smtClean="0">
                <a:latin typeface="Times New Roman" panose="02020603050405020304" pitchFamily="18" charset="0"/>
                <a:cs typeface="Times New Roman" panose="02020603050405020304" pitchFamily="18" charset="0"/>
              </a:rPr>
              <a:t>characterics</a:t>
            </a:r>
            <a:r>
              <a:rPr lang="en-US" altLang="en-US" sz="2400" dirty="0">
                <a:latin typeface="Times New Roman" panose="02020603050405020304" pitchFamily="18" charset="0"/>
                <a:cs typeface="Times New Roman" panose="02020603050405020304" pitchFamily="18" charset="0"/>
              </a:rPr>
              <a:t>.</a:t>
            </a:r>
          </a:p>
          <a:p>
            <a:pPr eaLnBrk="1" hangingPunct="1">
              <a:lnSpc>
                <a:spcPct val="90000"/>
              </a:lnSpc>
              <a:buFont typeface="Wingdings" panose="05000000000000000000" pitchFamily="2" charset="2"/>
              <a:buNone/>
            </a:pPr>
            <a:endParaRPr lang="en-US" altLang="en-US" sz="2400" b="1" dirty="0">
              <a:latin typeface="Times New Roman" panose="02020603050405020304" pitchFamily="18" charset="0"/>
            </a:endParaRPr>
          </a:p>
        </p:txBody>
      </p:sp>
    </p:spTree>
  </p:cSld>
  <p:clrMapOvr>
    <a:masterClrMapping/>
  </p:clrMapOvr>
  <p:transition>
    <p:pull dir="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2977</TotalTime>
  <Words>1058</Words>
  <Application>Microsoft Office PowerPoint</Application>
  <PresentationFormat>On-screen Show (4:3)</PresentationFormat>
  <Paragraphs>111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The Bender Visual Motor Gestalt Test (BGT) </vt:lpstr>
      <vt:lpstr>Slide 2</vt:lpstr>
      <vt:lpstr>Purpose of BGT: </vt:lpstr>
      <vt:lpstr>Slide 4</vt:lpstr>
      <vt:lpstr>Slide 5</vt:lpstr>
      <vt:lpstr>Administration: A Standard procedure: </vt:lpstr>
      <vt:lpstr>Instructions for the administrator: </vt:lpstr>
      <vt:lpstr>Altered Administration Procedures:   </vt:lpstr>
      <vt:lpstr>         Normative Scoring Procedures:  </vt:lpstr>
      <vt:lpstr>Slide 10</vt:lpstr>
      <vt:lpstr>Scoring system for children by Koppitz (1963, 1975b): </vt:lpstr>
      <vt:lpstr>Slide 12</vt:lpstr>
      <vt:lpstr>Slide 13</vt:lpstr>
      <vt:lpstr>Limitations: </vt:lpstr>
      <vt:lpstr>Slide 15</vt:lpstr>
    </vt:vector>
  </TitlesOfParts>
  <Company>Computerall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Bender Visual Motor Gestalt Test (BGT)</dc:title>
  <dc:creator>Raj</dc:creator>
  <cp:lastModifiedBy>abc</cp:lastModifiedBy>
  <cp:revision>272</cp:revision>
  <dcterms:created xsi:type="dcterms:W3CDTF">2004-12-19T15:16:20Z</dcterms:created>
  <dcterms:modified xsi:type="dcterms:W3CDTF">2021-06-15T06:11:06Z</dcterms:modified>
</cp:coreProperties>
</file>