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6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6" r:id="rId21"/>
    <p:sldId id="307" r:id="rId22"/>
    <p:sldId id="308" r:id="rId23"/>
    <p:sldId id="309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28600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CC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57200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99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9050"/>
            <a:ext cx="8072119" cy="1365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2740"/>
            <a:ext cx="7816850" cy="2103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889250"/>
            <a:ext cx="8610600" cy="201930"/>
            <a:chOff x="228600" y="2889250"/>
            <a:chExt cx="8610600" cy="201930"/>
          </a:xfrm>
        </p:grpSpPr>
        <p:sp>
          <p:nvSpPr>
            <p:cNvPr id="3" name="object 3"/>
            <p:cNvSpPr/>
            <p:nvPr/>
          </p:nvSpPr>
          <p:spPr>
            <a:xfrm>
              <a:off x="2286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66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88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9690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59789" y="986790"/>
            <a:ext cx="7419975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771650">
              <a:lnSpc>
                <a:spcPct val="100000"/>
              </a:lnSpc>
              <a:spcBef>
                <a:spcPts val="100"/>
              </a:spcBef>
            </a:pPr>
            <a:r>
              <a:rPr lang="en-US" sz="5800" spc="-125" dirty="0" smtClean="0"/>
              <a:t>Planning &amp; Development</a:t>
            </a:r>
            <a:r>
              <a:rPr sz="5800" spc="-15" dirty="0" smtClean="0"/>
              <a:t> </a:t>
            </a:r>
            <a:r>
              <a:rPr sz="5800" spc="-235" dirty="0"/>
              <a:t>(MIS)</a:t>
            </a:r>
            <a:endParaRPr sz="5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200659"/>
            <a:ext cx="2444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55" dirty="0"/>
              <a:t>I</a:t>
            </a:r>
            <a:r>
              <a:rPr sz="4400" spc="75" dirty="0"/>
              <a:t>n</a:t>
            </a:r>
            <a:r>
              <a:rPr sz="4400" spc="-110" dirty="0"/>
              <a:t>s</a:t>
            </a:r>
            <a:r>
              <a:rPr sz="4400" spc="60" dirty="0"/>
              <a:t>t</a:t>
            </a:r>
            <a:r>
              <a:rPr sz="4400" spc="-180" dirty="0"/>
              <a:t>a</a:t>
            </a:r>
            <a:r>
              <a:rPr sz="4400" spc="-110" dirty="0"/>
              <a:t>llati</a:t>
            </a:r>
            <a:r>
              <a:rPr sz="4400" spc="-180" dirty="0"/>
              <a:t>o</a:t>
            </a:r>
            <a:r>
              <a:rPr sz="4400" spc="45" dirty="0"/>
              <a:t>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989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1583690"/>
            <a:ext cx="7434580" cy="3827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100"/>
              </a:spcBef>
            </a:pPr>
            <a:r>
              <a:rPr sz="1600" b="1" spc="-10" dirty="0">
                <a:latin typeface="Verdana"/>
                <a:cs typeface="Verdana"/>
              </a:rPr>
              <a:t>Conversion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</a:pPr>
            <a:r>
              <a:rPr sz="1600" spc="-5" dirty="0">
                <a:latin typeface="Verdana"/>
                <a:cs typeface="Verdana"/>
              </a:rPr>
              <a:t>The process of </a:t>
            </a:r>
            <a:r>
              <a:rPr sz="1600" spc="-10" dirty="0">
                <a:latin typeface="Verdana"/>
                <a:cs typeface="Verdana"/>
              </a:rPr>
              <a:t>changing </a:t>
            </a:r>
            <a:r>
              <a:rPr sz="1600" spc="-5" dirty="0">
                <a:latin typeface="Verdana"/>
                <a:cs typeface="Verdana"/>
              </a:rPr>
              <a:t>from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old system </a:t>
            </a:r>
            <a:r>
              <a:rPr sz="1600" spc="-10" dirty="0">
                <a:latin typeface="Verdana"/>
                <a:cs typeface="Verdana"/>
              </a:rPr>
              <a:t>to the </a:t>
            </a:r>
            <a:r>
              <a:rPr sz="1600" spc="-5" dirty="0">
                <a:latin typeface="Verdana"/>
                <a:cs typeface="Verdana"/>
              </a:rPr>
              <a:t>new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Conversion</a:t>
            </a:r>
            <a:r>
              <a:rPr sz="1600" b="1" spc="-1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plan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</a:pPr>
            <a:r>
              <a:rPr sz="1600" spc="-5" dirty="0">
                <a:latin typeface="Verdana"/>
                <a:cs typeface="Verdana"/>
              </a:rPr>
              <a:t>Provides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schedule </a:t>
            </a:r>
            <a:r>
              <a:rPr sz="1600" dirty="0">
                <a:latin typeface="Verdana"/>
                <a:cs typeface="Verdana"/>
              </a:rPr>
              <a:t>of </a:t>
            </a:r>
            <a:r>
              <a:rPr sz="1600" spc="-5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activities </a:t>
            </a:r>
            <a:r>
              <a:rPr sz="1600" spc="-5" dirty="0">
                <a:latin typeface="Verdana"/>
                <a:cs typeface="Verdana"/>
              </a:rPr>
              <a:t>required to </a:t>
            </a:r>
            <a:r>
              <a:rPr sz="1600" spc="-10" dirty="0">
                <a:latin typeface="Verdana"/>
                <a:cs typeface="Verdana"/>
              </a:rPr>
              <a:t>install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new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Parallel</a:t>
            </a:r>
            <a:r>
              <a:rPr sz="1600" b="1" spc="-2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strategy</a:t>
            </a:r>
            <a:endParaRPr sz="1600">
              <a:latin typeface="Verdana"/>
              <a:cs typeface="Verdana"/>
            </a:endParaRPr>
          </a:p>
          <a:p>
            <a:pPr marL="12700" marR="5080" algn="just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safe and conservative conversion approach where both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old system  and </a:t>
            </a:r>
            <a:r>
              <a:rPr sz="1600" spc="-10" dirty="0">
                <a:latin typeface="Verdana"/>
                <a:cs typeface="Verdana"/>
              </a:rPr>
              <a:t>its potential replacement </a:t>
            </a:r>
            <a:r>
              <a:rPr sz="1600" dirty="0">
                <a:latin typeface="Verdana"/>
                <a:cs typeface="Verdana"/>
              </a:rPr>
              <a:t>are </a:t>
            </a:r>
            <a:r>
              <a:rPr sz="1600" spc="-5" dirty="0">
                <a:latin typeface="Verdana"/>
                <a:cs typeface="Verdana"/>
              </a:rPr>
              <a:t>run </a:t>
            </a:r>
            <a:r>
              <a:rPr sz="1600" spc="-10" dirty="0">
                <a:latin typeface="Verdana"/>
                <a:cs typeface="Verdana"/>
              </a:rPr>
              <a:t>together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time until </a:t>
            </a:r>
            <a:r>
              <a:rPr sz="1600" spc="-5" dirty="0">
                <a:latin typeface="Verdana"/>
                <a:cs typeface="Verdana"/>
              </a:rPr>
              <a:t>everyone is  </a:t>
            </a:r>
            <a:r>
              <a:rPr sz="1600" spc="-10" dirty="0">
                <a:latin typeface="Verdana"/>
                <a:cs typeface="Verdana"/>
              </a:rPr>
              <a:t>assured that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new </a:t>
            </a:r>
            <a:r>
              <a:rPr sz="1600" spc="-5" dirty="0">
                <a:latin typeface="Verdana"/>
                <a:cs typeface="Verdana"/>
              </a:rPr>
              <a:t>one </a:t>
            </a:r>
            <a:r>
              <a:rPr sz="1600" spc="-10" dirty="0">
                <a:latin typeface="Verdana"/>
                <a:cs typeface="Verdana"/>
              </a:rPr>
              <a:t>functions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correctly.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ts val="1725"/>
              </a:lnSpc>
              <a:spcBef>
                <a:spcPts val="20"/>
              </a:spcBef>
            </a:pPr>
            <a:r>
              <a:rPr sz="1600" b="1" spc="-10" dirty="0">
                <a:latin typeface="Verdana"/>
                <a:cs typeface="Verdana"/>
              </a:rPr>
              <a:t>Direct</a:t>
            </a:r>
            <a:r>
              <a:rPr sz="1600" b="1" spc="-1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cut-over</a:t>
            </a:r>
            <a:endParaRPr sz="1600">
              <a:latin typeface="Verdana"/>
              <a:cs typeface="Verdana"/>
            </a:endParaRPr>
          </a:p>
          <a:p>
            <a:pPr marL="12700" marR="74930" algn="just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risky conversion approach where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new system </a:t>
            </a:r>
            <a:r>
              <a:rPr sz="1600" spc="-10" dirty="0">
                <a:latin typeface="Verdana"/>
                <a:cs typeface="Verdana"/>
              </a:rPr>
              <a:t>completely replaces  the </a:t>
            </a:r>
            <a:r>
              <a:rPr sz="1600" spc="-5" dirty="0">
                <a:latin typeface="Verdana"/>
                <a:cs typeface="Verdana"/>
              </a:rPr>
              <a:t>old one on an appointed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day.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Pilot</a:t>
            </a:r>
            <a:r>
              <a:rPr sz="1600" b="1" spc="-5" dirty="0">
                <a:latin typeface="Verdana"/>
                <a:cs typeface="Verdana"/>
              </a:rPr>
              <a:t> study</a:t>
            </a:r>
            <a:endParaRPr sz="1600">
              <a:latin typeface="Verdana"/>
              <a:cs typeface="Verdana"/>
            </a:endParaRPr>
          </a:p>
          <a:p>
            <a:pPr marL="12700" marR="66675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strategy </a:t>
            </a:r>
            <a:r>
              <a:rPr sz="1600" spc="-10" dirty="0">
                <a:latin typeface="Verdana"/>
                <a:cs typeface="Verdana"/>
              </a:rPr>
              <a:t>to introduce the </a:t>
            </a:r>
            <a:r>
              <a:rPr sz="1600" spc="-5" dirty="0">
                <a:latin typeface="Verdana"/>
                <a:cs typeface="Verdana"/>
              </a:rPr>
              <a:t>new </a:t>
            </a:r>
            <a:r>
              <a:rPr sz="1600" spc="-10" dirty="0">
                <a:latin typeface="Verdana"/>
                <a:cs typeface="Verdana"/>
              </a:rPr>
              <a:t>system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limited </a:t>
            </a:r>
            <a:r>
              <a:rPr sz="1600" spc="-5" dirty="0">
                <a:latin typeface="Verdana"/>
                <a:cs typeface="Verdana"/>
              </a:rPr>
              <a:t>area of </a:t>
            </a:r>
            <a:r>
              <a:rPr sz="1600" spc="-10" dirty="0">
                <a:latin typeface="Verdana"/>
                <a:cs typeface="Verdana"/>
              </a:rPr>
              <a:t>the  organization until </a:t>
            </a:r>
            <a:r>
              <a:rPr sz="1600" spc="-5" dirty="0">
                <a:latin typeface="Verdana"/>
                <a:cs typeface="Verdana"/>
              </a:rPr>
              <a:t>it is proven to </a:t>
            </a:r>
            <a:r>
              <a:rPr sz="1600" dirty="0">
                <a:latin typeface="Verdana"/>
                <a:cs typeface="Verdana"/>
              </a:rPr>
              <a:t>be </a:t>
            </a:r>
            <a:r>
              <a:rPr sz="1600" spc="-5" dirty="0">
                <a:latin typeface="Verdana"/>
                <a:cs typeface="Verdana"/>
              </a:rPr>
              <a:t>fully </a:t>
            </a:r>
            <a:r>
              <a:rPr sz="1600" spc="-10" dirty="0">
                <a:latin typeface="Verdana"/>
                <a:cs typeface="Verdana"/>
              </a:rPr>
              <a:t>functional; </a:t>
            </a:r>
            <a:r>
              <a:rPr sz="1600" spc="-5" dirty="0">
                <a:latin typeface="Verdana"/>
                <a:cs typeface="Verdana"/>
              </a:rPr>
              <a:t>only </a:t>
            </a:r>
            <a:r>
              <a:rPr sz="1600" spc="-10" dirty="0">
                <a:latin typeface="Verdana"/>
                <a:cs typeface="Verdana"/>
              </a:rPr>
              <a:t>then </a:t>
            </a:r>
            <a:r>
              <a:rPr sz="1600" spc="-5" dirty="0">
                <a:latin typeface="Verdana"/>
                <a:cs typeface="Verdana"/>
              </a:rPr>
              <a:t>can </a:t>
            </a:r>
            <a:r>
              <a:rPr sz="1600" spc="-10" dirty="0">
                <a:latin typeface="Verdana"/>
                <a:cs typeface="Verdana"/>
              </a:rPr>
              <a:t>the  </a:t>
            </a:r>
            <a:r>
              <a:rPr sz="1600" spc="-5" dirty="0">
                <a:latin typeface="Verdana"/>
                <a:cs typeface="Verdana"/>
              </a:rPr>
              <a:t>conversion </a:t>
            </a:r>
            <a:r>
              <a:rPr sz="1600" spc="-10" dirty="0">
                <a:latin typeface="Verdana"/>
                <a:cs typeface="Verdana"/>
              </a:rPr>
              <a:t>to the </a:t>
            </a:r>
            <a:r>
              <a:rPr sz="1600" spc="-5" dirty="0">
                <a:latin typeface="Verdana"/>
                <a:cs typeface="Verdana"/>
              </a:rPr>
              <a:t>new system across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entire organization take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place.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Phased</a:t>
            </a:r>
            <a:r>
              <a:rPr sz="1600" b="1" spc="-2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approach</a:t>
            </a:r>
            <a:endParaRPr sz="1600">
              <a:latin typeface="Verdana"/>
              <a:cs typeface="Verdana"/>
            </a:endParaRPr>
          </a:p>
          <a:p>
            <a:pPr marL="12700" marR="1083310">
              <a:lnSpc>
                <a:spcPct val="79700"/>
              </a:lnSpc>
              <a:spcBef>
                <a:spcPts val="195"/>
              </a:spcBef>
            </a:pPr>
            <a:r>
              <a:rPr sz="1600" spc="-5" dirty="0">
                <a:latin typeface="Verdana"/>
                <a:cs typeface="Verdana"/>
              </a:rPr>
              <a:t>Introduces the </a:t>
            </a:r>
            <a:r>
              <a:rPr sz="1600" spc="-10" dirty="0">
                <a:latin typeface="Verdana"/>
                <a:cs typeface="Verdana"/>
              </a:rPr>
              <a:t>new </a:t>
            </a:r>
            <a:r>
              <a:rPr sz="1600" spc="-5" dirty="0">
                <a:latin typeface="Verdana"/>
                <a:cs typeface="Verdana"/>
              </a:rPr>
              <a:t>system in </a:t>
            </a:r>
            <a:r>
              <a:rPr sz="1600" spc="-10" dirty="0">
                <a:latin typeface="Verdana"/>
                <a:cs typeface="Verdana"/>
              </a:rPr>
              <a:t>stages either </a:t>
            </a:r>
            <a:r>
              <a:rPr sz="1600" dirty="0">
                <a:latin typeface="Verdana"/>
                <a:cs typeface="Verdana"/>
              </a:rPr>
              <a:t>by </a:t>
            </a:r>
            <a:r>
              <a:rPr sz="1600" spc="-5" dirty="0">
                <a:latin typeface="Verdana"/>
                <a:cs typeface="Verdana"/>
              </a:rPr>
              <a:t>functions or by  </a:t>
            </a:r>
            <a:r>
              <a:rPr sz="1600" spc="-10" dirty="0">
                <a:latin typeface="Verdana"/>
                <a:cs typeface="Verdana"/>
              </a:rPr>
              <a:t>organizational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units.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0383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4777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30580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93954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7688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9740" y="200659"/>
            <a:ext cx="45675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5" dirty="0"/>
              <a:t>Post-implementation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10540" y="1633220"/>
            <a:ext cx="7800975" cy="412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0365" algn="l"/>
                <a:tab pos="381000" algn="l"/>
              </a:tabLst>
            </a:pPr>
            <a:r>
              <a:rPr sz="2400" b="1" spc="-5" dirty="0">
                <a:latin typeface="Verdana"/>
                <a:cs typeface="Verdana"/>
              </a:rPr>
              <a:t>Production</a:t>
            </a:r>
            <a:endParaRPr sz="2400">
              <a:latin typeface="Verdana"/>
              <a:cs typeface="Verdana"/>
            </a:endParaRPr>
          </a:p>
          <a:p>
            <a:pPr marL="381000" marR="47625">
              <a:lnSpc>
                <a:spcPct val="100000"/>
              </a:lnSpc>
            </a:pPr>
            <a:r>
              <a:rPr sz="2400" spc="-5" dirty="0">
                <a:latin typeface="Verdana"/>
                <a:cs typeface="Verdana"/>
              </a:rPr>
              <a:t>The stage after the new system is </a:t>
            </a:r>
            <a:r>
              <a:rPr sz="2400" spc="-10" dirty="0">
                <a:latin typeface="Verdana"/>
                <a:cs typeface="Verdana"/>
              </a:rPr>
              <a:t>installed </a:t>
            </a:r>
            <a:r>
              <a:rPr sz="2400" dirty="0">
                <a:latin typeface="Verdana"/>
                <a:cs typeface="Verdana"/>
              </a:rPr>
              <a:t>and  </a:t>
            </a: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spc="-10" dirty="0">
                <a:latin typeface="Verdana"/>
                <a:cs typeface="Verdana"/>
              </a:rPr>
              <a:t>conversion </a:t>
            </a:r>
            <a:r>
              <a:rPr sz="2400" spc="-5" dirty="0">
                <a:latin typeface="Verdana"/>
                <a:cs typeface="Verdana"/>
              </a:rPr>
              <a:t>is complete; during this time the  system is </a:t>
            </a:r>
            <a:r>
              <a:rPr sz="2400" spc="-10" dirty="0">
                <a:latin typeface="Verdana"/>
                <a:cs typeface="Verdana"/>
              </a:rPr>
              <a:t>reviewed </a:t>
            </a:r>
            <a:r>
              <a:rPr sz="2400" dirty="0">
                <a:latin typeface="Verdana"/>
                <a:cs typeface="Verdana"/>
              </a:rPr>
              <a:t>by </a:t>
            </a:r>
            <a:r>
              <a:rPr sz="2400" spc="-5" dirty="0">
                <a:latin typeface="Verdana"/>
                <a:cs typeface="Verdana"/>
              </a:rPr>
              <a:t>users </a:t>
            </a:r>
            <a:r>
              <a:rPr sz="2400" dirty="0">
                <a:latin typeface="Verdana"/>
                <a:cs typeface="Verdana"/>
              </a:rPr>
              <a:t>and </a:t>
            </a:r>
            <a:r>
              <a:rPr sz="2400" spc="-5" dirty="0">
                <a:latin typeface="Verdana"/>
                <a:cs typeface="Verdana"/>
              </a:rPr>
              <a:t>technical  </a:t>
            </a:r>
            <a:r>
              <a:rPr sz="2400" spc="-10" dirty="0">
                <a:latin typeface="Verdana"/>
                <a:cs typeface="Verdana"/>
              </a:rPr>
              <a:t>specialists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determine </a:t>
            </a:r>
            <a:r>
              <a:rPr sz="2400" dirty="0">
                <a:latin typeface="Verdana"/>
                <a:cs typeface="Verdana"/>
              </a:rPr>
              <a:t>how </a:t>
            </a:r>
            <a:r>
              <a:rPr sz="2400" spc="-5" dirty="0">
                <a:latin typeface="Verdana"/>
                <a:cs typeface="Verdana"/>
              </a:rPr>
              <a:t>well it has met its  </a:t>
            </a:r>
            <a:r>
              <a:rPr sz="2400" spc="-10" dirty="0">
                <a:latin typeface="Verdana"/>
                <a:cs typeface="Verdana"/>
              </a:rPr>
              <a:t>original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goals.</a:t>
            </a:r>
            <a:endParaRPr sz="240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0365" algn="l"/>
                <a:tab pos="381000" algn="l"/>
              </a:tabLst>
            </a:pPr>
            <a:r>
              <a:rPr sz="2400" b="1" spc="-5" dirty="0">
                <a:latin typeface="Verdana"/>
                <a:cs typeface="Verdana"/>
              </a:rPr>
              <a:t>Maintenance</a:t>
            </a:r>
            <a:endParaRPr sz="2400">
              <a:latin typeface="Verdana"/>
              <a:cs typeface="Verdana"/>
            </a:endParaRPr>
          </a:p>
          <a:p>
            <a:pPr marL="381000" marR="30480">
              <a:lnSpc>
                <a:spcPct val="100000"/>
              </a:lnSpc>
            </a:pPr>
            <a:r>
              <a:rPr sz="2400" spc="-5" dirty="0">
                <a:latin typeface="Verdana"/>
                <a:cs typeface="Verdana"/>
              </a:rPr>
              <a:t>Changes in hardware, software, documentation,  or procedures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production system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10" dirty="0">
                <a:latin typeface="Verdana"/>
                <a:cs typeface="Verdana"/>
              </a:rPr>
              <a:t>correct  </a:t>
            </a:r>
            <a:r>
              <a:rPr sz="2400" spc="-5" dirty="0">
                <a:latin typeface="Verdana"/>
                <a:cs typeface="Verdana"/>
              </a:rPr>
              <a:t>errors, meet new requirements, or improve  </a:t>
            </a:r>
            <a:r>
              <a:rPr sz="2400" spc="-10" dirty="0">
                <a:latin typeface="Verdana"/>
                <a:cs typeface="Verdana"/>
              </a:rPr>
              <a:t>processing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efficiency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9050"/>
            <a:ext cx="8011159" cy="136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64385" algn="l"/>
                <a:tab pos="7997825" algn="l"/>
              </a:tabLst>
            </a:pPr>
            <a:r>
              <a:rPr sz="4400" spc="-105" dirty="0"/>
              <a:t>Software	</a:t>
            </a:r>
            <a:r>
              <a:rPr sz="4400" spc="-35" dirty="0"/>
              <a:t>Development  </a:t>
            </a:r>
            <a:r>
              <a:rPr sz="4400" u="heavy" spc="-105" dirty="0">
                <a:uFill>
                  <a:solidFill>
                    <a:srgbClr val="999900"/>
                  </a:solidFill>
                </a:uFill>
              </a:rPr>
              <a:t>Methodology:</a:t>
            </a:r>
            <a:r>
              <a:rPr sz="4400" u="heavy" spc="-7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sz="4400" u="heavy" spc="-60" dirty="0">
                <a:uFill>
                  <a:solidFill>
                    <a:srgbClr val="999900"/>
                  </a:solidFill>
                </a:uFill>
              </a:rPr>
              <a:t>Approaches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612380" cy="1731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</a:pPr>
            <a:r>
              <a:rPr sz="2800" spc="-5" dirty="0">
                <a:latin typeface="Verdana"/>
                <a:cs typeface="Verdana"/>
              </a:rPr>
              <a:t>The software </a:t>
            </a:r>
            <a:r>
              <a:rPr sz="2800" spc="-10" dirty="0">
                <a:latin typeface="Verdana"/>
                <a:cs typeface="Verdana"/>
              </a:rPr>
              <a:t>development methodology </a:t>
            </a:r>
            <a:r>
              <a:rPr sz="2800" spc="-5" dirty="0">
                <a:latin typeface="Verdana"/>
                <a:cs typeface="Verdana"/>
              </a:rPr>
              <a:t>is  an </a:t>
            </a:r>
            <a:r>
              <a:rPr sz="2800" spc="-10" dirty="0">
                <a:latin typeface="Verdana"/>
                <a:cs typeface="Verdana"/>
              </a:rPr>
              <a:t>approach used </a:t>
            </a:r>
            <a:r>
              <a:rPr sz="2800" spc="-5" dirty="0">
                <a:latin typeface="Verdana"/>
                <a:cs typeface="Verdana"/>
              </a:rPr>
              <a:t>by </a:t>
            </a:r>
            <a:r>
              <a:rPr sz="2800" spc="-10" dirty="0">
                <a:latin typeface="Verdana"/>
                <a:cs typeface="Verdana"/>
              </a:rPr>
              <a:t>organizations </a:t>
            </a:r>
            <a:r>
              <a:rPr sz="2800" spc="-5" dirty="0">
                <a:latin typeface="Verdana"/>
                <a:cs typeface="Verdana"/>
              </a:rPr>
              <a:t>and  </a:t>
            </a:r>
            <a:r>
              <a:rPr sz="2800" spc="-10" dirty="0">
                <a:latin typeface="Verdana"/>
                <a:cs typeface="Verdana"/>
              </a:rPr>
              <a:t>project </a:t>
            </a:r>
            <a:r>
              <a:rPr sz="2800" spc="-5" dirty="0">
                <a:latin typeface="Verdana"/>
                <a:cs typeface="Verdana"/>
              </a:rPr>
              <a:t>teams to </a:t>
            </a:r>
            <a:r>
              <a:rPr sz="2800" spc="-10" dirty="0">
                <a:latin typeface="Verdana"/>
                <a:cs typeface="Verdana"/>
              </a:rPr>
              <a:t>apply the </a:t>
            </a:r>
            <a:r>
              <a:rPr sz="2800" spc="-5" dirty="0">
                <a:latin typeface="Verdana"/>
                <a:cs typeface="Verdana"/>
              </a:rPr>
              <a:t>software  </a:t>
            </a:r>
            <a:r>
              <a:rPr sz="2800" spc="-10" dirty="0">
                <a:latin typeface="Verdana"/>
                <a:cs typeface="Verdana"/>
              </a:rPr>
              <a:t>development methodology</a:t>
            </a:r>
            <a:r>
              <a:rPr sz="2800" spc="-2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framework.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0850" y="2057400"/>
            <a:ext cx="2520950" cy="367030"/>
          </a:xfrm>
          <a:custGeom>
            <a:avLst/>
            <a:gdLst/>
            <a:ahLst/>
            <a:cxnLst/>
            <a:rect l="l" t="t" r="r" b="b"/>
            <a:pathLst>
              <a:path w="2520950" h="367030">
                <a:moveTo>
                  <a:pt x="2520950" y="0"/>
                </a:moveTo>
                <a:lnTo>
                  <a:pt x="0" y="0"/>
                </a:lnTo>
                <a:lnTo>
                  <a:pt x="0" y="367029"/>
                </a:lnTo>
                <a:lnTo>
                  <a:pt x="2520950" y="367029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0850" y="2057400"/>
            <a:ext cx="2520950" cy="367030"/>
          </a:xfrm>
          <a:prstGeom prst="rect">
            <a:avLst/>
          </a:prstGeom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Planning/definition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6150" y="2489200"/>
            <a:ext cx="1841500" cy="36576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latin typeface="Arial"/>
                <a:cs typeface="Arial"/>
              </a:rPr>
              <a:t>Study/analysis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950" y="2971800"/>
            <a:ext cx="140335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latin typeface="Arial"/>
                <a:cs typeface="Arial"/>
              </a:rPr>
              <a:t>Design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5350" y="3430270"/>
            <a:ext cx="187960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9"/>
              </a:spcBef>
            </a:pPr>
            <a:r>
              <a:rPr sz="1800" b="1" spc="-5" dirty="0">
                <a:latin typeface="Arial"/>
                <a:cs typeface="Arial"/>
              </a:rPr>
              <a:t>Programming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0200" y="3962400"/>
            <a:ext cx="161290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3600" y="4451350"/>
            <a:ext cx="192786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Maintenance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84800" y="4484370"/>
            <a:ext cx="714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104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140" y="1570990"/>
            <a:ext cx="959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STAGES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559050" y="2235200"/>
            <a:ext cx="3536950" cy="76200"/>
            <a:chOff x="2559050" y="2235200"/>
            <a:chExt cx="3536950" cy="76200"/>
          </a:xfrm>
        </p:grpSpPr>
        <p:sp>
          <p:nvSpPr>
            <p:cNvPr id="12" name="object 12"/>
            <p:cNvSpPr/>
            <p:nvPr/>
          </p:nvSpPr>
          <p:spPr>
            <a:xfrm>
              <a:off x="2559050" y="2273300"/>
              <a:ext cx="3416300" cy="0"/>
            </a:xfrm>
            <a:custGeom>
              <a:avLst/>
              <a:gdLst/>
              <a:ahLst/>
              <a:cxnLst/>
              <a:rect l="l" t="t" r="r" b="b"/>
              <a:pathLst>
                <a:path w="3416300">
                  <a:moveTo>
                    <a:pt x="0" y="0"/>
                  </a:moveTo>
                  <a:lnTo>
                    <a:pt x="34163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70270" y="223520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69990" y="2020570"/>
            <a:ext cx="2399665" cy="1741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" marR="5080" indent="-20320">
              <a:lnSpc>
                <a:spcPct val="1486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Project proposal report  System proposal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report</a:t>
            </a:r>
            <a:endParaRPr sz="1800">
              <a:latin typeface="Arial"/>
              <a:cs typeface="Arial"/>
            </a:endParaRPr>
          </a:p>
          <a:p>
            <a:pPr marL="69850" marR="179070" indent="1270">
              <a:lnSpc>
                <a:spcPts val="3600"/>
              </a:lnSpc>
              <a:spcBef>
                <a:spcPts val="250"/>
              </a:spcBef>
            </a:pPr>
            <a:r>
              <a:rPr sz="1800" spc="-10" dirty="0">
                <a:latin typeface="Arial"/>
                <a:cs typeface="Arial"/>
              </a:rPr>
              <a:t>Design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  </a:t>
            </a:r>
            <a:r>
              <a:rPr sz="1800" spc="-10" dirty="0">
                <a:latin typeface="Arial"/>
                <a:cs typeface="Arial"/>
              </a:rPr>
              <a:t>Program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787650" y="2628900"/>
            <a:ext cx="3346450" cy="76200"/>
            <a:chOff x="2787650" y="2628900"/>
            <a:chExt cx="3346450" cy="76200"/>
          </a:xfrm>
        </p:grpSpPr>
        <p:sp>
          <p:nvSpPr>
            <p:cNvPr id="16" name="object 16"/>
            <p:cNvSpPr/>
            <p:nvPr/>
          </p:nvSpPr>
          <p:spPr>
            <a:xfrm>
              <a:off x="2787650" y="2667000"/>
              <a:ext cx="3225800" cy="0"/>
            </a:xfrm>
            <a:custGeom>
              <a:avLst/>
              <a:gdLst/>
              <a:ahLst/>
              <a:cxnLst/>
              <a:rect l="l" t="t" r="r" b="b"/>
              <a:pathLst>
                <a:path w="3225800">
                  <a:moveTo>
                    <a:pt x="0" y="0"/>
                  </a:moveTo>
                  <a:lnTo>
                    <a:pt x="32258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8370" y="262890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3054350" y="3130550"/>
            <a:ext cx="3060700" cy="76200"/>
            <a:chOff x="3054350" y="3130550"/>
            <a:chExt cx="3060700" cy="76200"/>
          </a:xfrm>
        </p:grpSpPr>
        <p:sp>
          <p:nvSpPr>
            <p:cNvPr id="19" name="object 19"/>
            <p:cNvSpPr/>
            <p:nvPr/>
          </p:nvSpPr>
          <p:spPr>
            <a:xfrm>
              <a:off x="3054350" y="3168650"/>
              <a:ext cx="2940050" cy="0"/>
            </a:xfrm>
            <a:custGeom>
              <a:avLst/>
              <a:gdLst/>
              <a:ahLst/>
              <a:cxnLst/>
              <a:rect l="l" t="t" r="r" b="b"/>
              <a:pathLst>
                <a:path w="2940050">
                  <a:moveTo>
                    <a:pt x="0" y="0"/>
                  </a:moveTo>
                  <a:lnTo>
                    <a:pt x="294005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9320" y="313055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4044950" y="3589020"/>
            <a:ext cx="2089150" cy="76200"/>
            <a:chOff x="4044950" y="3589020"/>
            <a:chExt cx="2089150" cy="76200"/>
          </a:xfrm>
        </p:grpSpPr>
        <p:sp>
          <p:nvSpPr>
            <p:cNvPr id="22" name="object 22"/>
            <p:cNvSpPr/>
            <p:nvPr/>
          </p:nvSpPr>
          <p:spPr>
            <a:xfrm>
              <a:off x="4044950" y="3627120"/>
              <a:ext cx="1968500" cy="0"/>
            </a:xfrm>
            <a:custGeom>
              <a:avLst/>
              <a:gdLst/>
              <a:ahLst/>
              <a:cxnLst/>
              <a:rect l="l" t="t" r="r" b="b"/>
              <a:pathLst>
                <a:path w="1968500">
                  <a:moveTo>
                    <a:pt x="0" y="0"/>
                  </a:moveTo>
                  <a:lnTo>
                    <a:pt x="19685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08370" y="358902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099"/>
                  </a:lnTo>
                  <a:lnTo>
                    <a:pt x="0" y="76199"/>
                  </a:lnTo>
                  <a:lnTo>
                    <a:pt x="125729" y="380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4483100" y="4121150"/>
            <a:ext cx="1631950" cy="76200"/>
            <a:chOff x="4483100" y="4121150"/>
            <a:chExt cx="1631950" cy="76200"/>
          </a:xfrm>
        </p:grpSpPr>
        <p:sp>
          <p:nvSpPr>
            <p:cNvPr id="25" name="object 25"/>
            <p:cNvSpPr/>
            <p:nvPr/>
          </p:nvSpPr>
          <p:spPr>
            <a:xfrm>
              <a:off x="4483100" y="4159250"/>
              <a:ext cx="1511300" cy="0"/>
            </a:xfrm>
            <a:custGeom>
              <a:avLst/>
              <a:gdLst/>
              <a:ahLst/>
              <a:cxnLst/>
              <a:rect l="l" t="t" r="r" b="b"/>
              <a:pathLst>
                <a:path w="1511300">
                  <a:moveTo>
                    <a:pt x="0" y="0"/>
                  </a:moveTo>
                  <a:lnTo>
                    <a:pt x="15113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89319" y="412115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6027420" y="4762500"/>
            <a:ext cx="125730" cy="76200"/>
          </a:xfrm>
          <a:custGeom>
            <a:avLst/>
            <a:gdLst/>
            <a:ahLst/>
            <a:cxnLst/>
            <a:rect l="l" t="t" r="r" b="b"/>
            <a:pathLst>
              <a:path w="125729" h="76200">
                <a:moveTo>
                  <a:pt x="0" y="0"/>
                </a:moveTo>
                <a:lnTo>
                  <a:pt x="49529" y="38100"/>
                </a:lnTo>
                <a:lnTo>
                  <a:pt x="0" y="76200"/>
                </a:lnTo>
                <a:lnTo>
                  <a:pt x="125729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476250" y="5641340"/>
            <a:ext cx="76200" cy="336550"/>
            <a:chOff x="476250" y="5641340"/>
            <a:chExt cx="76200" cy="336550"/>
          </a:xfrm>
        </p:grpSpPr>
        <p:sp>
          <p:nvSpPr>
            <p:cNvPr id="29" name="object 29"/>
            <p:cNvSpPr/>
            <p:nvPr/>
          </p:nvSpPr>
          <p:spPr>
            <a:xfrm>
              <a:off x="514350" y="5764530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21336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625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543050" y="5641340"/>
            <a:ext cx="76200" cy="317500"/>
            <a:chOff x="1543050" y="5641340"/>
            <a:chExt cx="76200" cy="317500"/>
          </a:xfrm>
        </p:grpSpPr>
        <p:sp>
          <p:nvSpPr>
            <p:cNvPr id="32" name="object 32"/>
            <p:cNvSpPr/>
            <p:nvPr/>
          </p:nvSpPr>
          <p:spPr>
            <a:xfrm>
              <a:off x="1581150" y="5764530"/>
              <a:ext cx="0" cy="194310"/>
            </a:xfrm>
            <a:custGeom>
              <a:avLst/>
              <a:gdLst/>
              <a:ahLst/>
              <a:cxnLst/>
              <a:rect l="l" t="t" r="r" b="b"/>
              <a:pathLst>
                <a:path h="194310">
                  <a:moveTo>
                    <a:pt x="0" y="1943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4305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2152650" y="5660390"/>
            <a:ext cx="76200" cy="279400"/>
            <a:chOff x="2152650" y="5660390"/>
            <a:chExt cx="76200" cy="279400"/>
          </a:xfrm>
        </p:grpSpPr>
        <p:sp>
          <p:nvSpPr>
            <p:cNvPr id="35" name="object 35"/>
            <p:cNvSpPr/>
            <p:nvPr/>
          </p:nvSpPr>
          <p:spPr>
            <a:xfrm>
              <a:off x="2190750" y="5783580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h="156210">
                  <a:moveTo>
                    <a:pt x="0" y="1562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52650" y="566039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3352800" y="5641340"/>
            <a:ext cx="76200" cy="317500"/>
            <a:chOff x="3352800" y="5641340"/>
            <a:chExt cx="76200" cy="317500"/>
          </a:xfrm>
        </p:grpSpPr>
        <p:sp>
          <p:nvSpPr>
            <p:cNvPr id="38" name="object 38"/>
            <p:cNvSpPr/>
            <p:nvPr/>
          </p:nvSpPr>
          <p:spPr>
            <a:xfrm>
              <a:off x="3390900" y="5764530"/>
              <a:ext cx="0" cy="194310"/>
            </a:xfrm>
            <a:custGeom>
              <a:avLst/>
              <a:gdLst/>
              <a:ahLst/>
              <a:cxnLst/>
              <a:rect l="l" t="t" r="r" b="b"/>
              <a:pathLst>
                <a:path h="194310">
                  <a:moveTo>
                    <a:pt x="0" y="1943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5280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784340" y="5805170"/>
            <a:ext cx="1530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OPERATIONS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43230" y="6558280"/>
            <a:ext cx="8432800" cy="299720"/>
            <a:chOff x="443230" y="6558280"/>
            <a:chExt cx="8432800" cy="299720"/>
          </a:xfrm>
        </p:grpSpPr>
        <p:sp>
          <p:nvSpPr>
            <p:cNvPr id="42" name="object 42"/>
            <p:cNvSpPr/>
            <p:nvPr/>
          </p:nvSpPr>
          <p:spPr>
            <a:xfrm>
              <a:off x="443230" y="6781800"/>
              <a:ext cx="8188959" cy="0"/>
            </a:xfrm>
            <a:custGeom>
              <a:avLst/>
              <a:gdLst/>
              <a:ahLst/>
              <a:cxnLst/>
              <a:rect l="l" t="t" r="r" b="b"/>
              <a:pathLst>
                <a:path w="8188959">
                  <a:moveTo>
                    <a:pt x="0" y="0"/>
                  </a:moveTo>
                  <a:lnTo>
                    <a:pt x="818896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622030" y="6705600"/>
              <a:ext cx="254000" cy="152400"/>
            </a:xfrm>
            <a:custGeom>
              <a:avLst/>
              <a:gdLst/>
              <a:ahLst/>
              <a:cxnLst/>
              <a:rect l="l" t="t" r="r" b="b"/>
              <a:pathLst>
                <a:path w="254000" h="152400">
                  <a:moveTo>
                    <a:pt x="0" y="0"/>
                  </a:moveTo>
                  <a:lnTo>
                    <a:pt x="101600" y="76200"/>
                  </a:lnTo>
                  <a:lnTo>
                    <a:pt x="0" y="152400"/>
                  </a:lnTo>
                  <a:lnTo>
                    <a:pt x="2540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90750" y="6558280"/>
              <a:ext cx="0" cy="223520"/>
            </a:xfrm>
            <a:custGeom>
              <a:avLst/>
              <a:gdLst/>
              <a:ahLst/>
              <a:cxnLst/>
              <a:rect l="l" t="t" r="r" b="b"/>
              <a:pathLst>
                <a:path h="223520">
                  <a:moveTo>
                    <a:pt x="0" y="0"/>
                  </a:moveTo>
                  <a:lnTo>
                    <a:pt x="0" y="22352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37820" y="6052820"/>
            <a:ext cx="99821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5729" y="6266179"/>
            <a:ext cx="14236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Project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initiation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01089" y="4757420"/>
            <a:ext cx="998219" cy="877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  </a:t>
            </a:r>
            <a:r>
              <a:rPr sz="1400" b="1" spc="-5" dirty="0">
                <a:latin typeface="Arial"/>
                <a:cs typeface="Arial"/>
              </a:rPr>
              <a:t>Design  solution  decision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48789" y="6052820"/>
            <a:ext cx="18148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636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 3 </a:t>
            </a:r>
            <a:r>
              <a:rPr sz="1400" b="1" spc="-5" dirty="0">
                <a:latin typeface="Arial"/>
                <a:cs typeface="Arial"/>
              </a:rPr>
              <a:t>Design  specification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sign-off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30450" y="5214620"/>
            <a:ext cx="19862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2460" marR="5080" indent="-61976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 4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Production  decision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74089" y="6510019"/>
            <a:ext cx="5619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Year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58920" y="6510019"/>
            <a:ext cx="5607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Year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08090" y="6510019"/>
            <a:ext cx="14173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3-8 </a:t>
            </a:r>
            <a:r>
              <a:rPr sz="1400" b="1" spc="-15" dirty="0">
                <a:latin typeface="Arial"/>
                <a:cs typeface="Arial"/>
              </a:rPr>
              <a:t>year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lifespan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27140" y="4009390"/>
            <a:ext cx="2359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Testing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27140" y="4618990"/>
            <a:ext cx="2585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Postimplementation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audit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09359" y="1647190"/>
            <a:ext cx="1849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END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PRODUCTS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33400" y="1905000"/>
            <a:ext cx="8001000" cy="76200"/>
          </a:xfrm>
          <a:custGeom>
            <a:avLst/>
            <a:gdLst/>
            <a:ahLst/>
            <a:cxnLst/>
            <a:rect l="l" t="t" r="r" b="b"/>
            <a:pathLst>
              <a:path w="8001000" h="76200">
                <a:moveTo>
                  <a:pt x="0" y="0"/>
                </a:moveTo>
                <a:lnTo>
                  <a:pt x="8001000" y="76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120" dirty="0"/>
              <a:t>Waterfall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120" dirty="0"/>
              <a:t>Waterfall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7738745" cy="953769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</a:pPr>
            <a:r>
              <a:rPr sz="1600" spc="-10" dirty="0">
                <a:latin typeface="Verdana"/>
                <a:cs typeface="Verdana"/>
              </a:rPr>
              <a:t>Sequential </a:t>
            </a:r>
            <a:r>
              <a:rPr sz="1600" spc="-5" dirty="0">
                <a:latin typeface="Verdana"/>
                <a:cs typeface="Verdana"/>
              </a:rPr>
              <a:t>development approach, in which </a:t>
            </a:r>
            <a:r>
              <a:rPr sz="1600" spc="-10" dirty="0">
                <a:latin typeface="Verdana"/>
                <a:cs typeface="Verdana"/>
              </a:rPr>
              <a:t>development </a:t>
            </a:r>
            <a:r>
              <a:rPr sz="1600" spc="-5" dirty="0">
                <a:latin typeface="Verdana"/>
                <a:cs typeface="Verdana"/>
              </a:rPr>
              <a:t>is </a:t>
            </a:r>
            <a:r>
              <a:rPr sz="1600" spc="-10" dirty="0">
                <a:latin typeface="Verdana"/>
                <a:cs typeface="Verdana"/>
              </a:rPr>
              <a:t>seen </a:t>
            </a:r>
            <a:r>
              <a:rPr sz="1600" spc="-5" dirty="0">
                <a:latin typeface="Verdana"/>
                <a:cs typeface="Verdana"/>
              </a:rPr>
              <a:t>as flowing  </a:t>
            </a:r>
            <a:r>
              <a:rPr sz="1600" spc="-10" dirty="0">
                <a:latin typeface="Verdana"/>
                <a:cs typeface="Verdana"/>
              </a:rPr>
              <a:t>steadily </a:t>
            </a:r>
            <a:r>
              <a:rPr sz="1600" spc="-5" dirty="0">
                <a:latin typeface="Verdana"/>
                <a:cs typeface="Verdana"/>
              </a:rPr>
              <a:t>downwards (like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waterfall).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latin typeface="Verdana"/>
                <a:cs typeface="Verdana"/>
              </a:rPr>
              <a:t>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66340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150869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513329"/>
            <a:ext cx="7577455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Simple </a:t>
            </a:r>
            <a:r>
              <a:rPr sz="1600" spc="-5" dirty="0">
                <a:latin typeface="Verdana"/>
                <a:cs typeface="Verdana"/>
              </a:rPr>
              <a:t>and easy </a:t>
            </a:r>
            <a:r>
              <a:rPr sz="1600" spc="-10" dirty="0">
                <a:latin typeface="Verdana"/>
                <a:cs typeface="Verdana"/>
              </a:rPr>
              <a:t>to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use.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10" dirty="0">
                <a:latin typeface="Verdana"/>
                <a:cs typeface="Verdana"/>
              </a:rPr>
              <a:t>Easy to manage </a:t>
            </a:r>
            <a:r>
              <a:rPr sz="1600" spc="-5" dirty="0">
                <a:latin typeface="Verdana"/>
                <a:cs typeface="Verdana"/>
              </a:rPr>
              <a:t>due </a:t>
            </a:r>
            <a:r>
              <a:rPr sz="1600" spc="-10" dirty="0">
                <a:latin typeface="Verdana"/>
                <a:cs typeface="Verdana"/>
              </a:rPr>
              <a:t>to the rigidity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model </a:t>
            </a:r>
            <a:r>
              <a:rPr sz="1600" dirty="0">
                <a:latin typeface="Verdana"/>
                <a:cs typeface="Verdana"/>
              </a:rPr>
              <a:t>– </a:t>
            </a:r>
            <a:r>
              <a:rPr sz="1600" spc="-10" dirty="0">
                <a:latin typeface="Verdana"/>
                <a:cs typeface="Verdana"/>
              </a:rPr>
              <a:t>each </a:t>
            </a:r>
            <a:r>
              <a:rPr sz="1600" spc="-5" dirty="0">
                <a:latin typeface="Verdana"/>
                <a:cs typeface="Verdana"/>
              </a:rPr>
              <a:t>phase has </a:t>
            </a:r>
            <a:r>
              <a:rPr sz="1600" spc="-10" dirty="0">
                <a:latin typeface="Verdana"/>
                <a:cs typeface="Verdana"/>
              </a:rPr>
              <a:t>specific  deliverables and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review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process.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Verdana"/>
                <a:cs typeface="Verdana"/>
              </a:rPr>
              <a:t>Phases </a:t>
            </a:r>
            <a:r>
              <a:rPr sz="1600" spc="-5" dirty="0">
                <a:latin typeface="Verdana"/>
                <a:cs typeface="Verdana"/>
              </a:rPr>
              <a:t>are processed and </a:t>
            </a:r>
            <a:r>
              <a:rPr sz="1600" spc="-10" dirty="0">
                <a:latin typeface="Verdana"/>
                <a:cs typeface="Verdana"/>
              </a:rPr>
              <a:t>completed </a:t>
            </a:r>
            <a:r>
              <a:rPr sz="1600" spc="-5" dirty="0">
                <a:latin typeface="Verdana"/>
                <a:cs typeface="Verdana"/>
              </a:rPr>
              <a:t>one at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0" dirty="0">
                <a:latin typeface="Verdana"/>
                <a:cs typeface="Verdana"/>
              </a:rPr>
              <a:t> time.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Verdana"/>
                <a:cs typeface="Verdana"/>
              </a:rPr>
              <a:t>Works </a:t>
            </a:r>
            <a:r>
              <a:rPr sz="1600" spc="-10" dirty="0">
                <a:latin typeface="Verdana"/>
                <a:cs typeface="Verdana"/>
              </a:rPr>
              <a:t>well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smaller </a:t>
            </a:r>
            <a:r>
              <a:rPr sz="1600" spc="-5" dirty="0">
                <a:latin typeface="Verdana"/>
                <a:cs typeface="Verdana"/>
              </a:rPr>
              <a:t>projects where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very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well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637279"/>
            <a:ext cx="1694814" cy="51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Verdana"/>
                <a:cs typeface="Verdana"/>
              </a:rPr>
              <a:t>understood.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latin typeface="Verdana"/>
                <a:cs typeface="Verdana"/>
              </a:rPr>
              <a:t>Disadvantages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80509"/>
            <a:ext cx="167005" cy="149606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4128770"/>
            <a:ext cx="6692900" cy="168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Adjusting </a:t>
            </a:r>
            <a:r>
              <a:rPr sz="1600" spc="-5" dirty="0">
                <a:latin typeface="Verdana"/>
                <a:cs typeface="Verdana"/>
              </a:rPr>
              <a:t>scope during the </a:t>
            </a:r>
            <a:r>
              <a:rPr sz="1600" spc="-10" dirty="0">
                <a:latin typeface="Verdana"/>
                <a:cs typeface="Verdana"/>
              </a:rPr>
              <a:t>life cycle can </a:t>
            </a:r>
            <a:r>
              <a:rPr sz="1600" spc="-5" dirty="0">
                <a:latin typeface="Verdana"/>
                <a:cs typeface="Verdana"/>
              </a:rPr>
              <a:t>kill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project</a:t>
            </a:r>
            <a:endParaRPr sz="1600">
              <a:latin typeface="Verdana"/>
              <a:cs typeface="Verdana"/>
            </a:endParaRPr>
          </a:p>
          <a:p>
            <a:pPr marL="12700" marR="220345">
              <a:lnSpc>
                <a:spcPct val="100499"/>
              </a:lnSpc>
            </a:pPr>
            <a:r>
              <a:rPr sz="1600" spc="-5" dirty="0">
                <a:latin typeface="Verdana"/>
                <a:cs typeface="Verdana"/>
              </a:rPr>
              <a:t>No working software is produced </a:t>
            </a:r>
            <a:r>
              <a:rPr sz="1600" spc="-10" dirty="0">
                <a:latin typeface="Verdana"/>
                <a:cs typeface="Verdana"/>
              </a:rPr>
              <a:t>until </a:t>
            </a:r>
            <a:r>
              <a:rPr sz="1600" spc="-5" dirty="0">
                <a:latin typeface="Verdana"/>
                <a:cs typeface="Verdana"/>
              </a:rPr>
              <a:t>late during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life </a:t>
            </a:r>
            <a:r>
              <a:rPr sz="1600" spc="-10" dirty="0">
                <a:latin typeface="Verdana"/>
                <a:cs typeface="Verdana"/>
              </a:rPr>
              <a:t>cycle.  </a:t>
            </a:r>
            <a:r>
              <a:rPr sz="1600" spc="-5" dirty="0">
                <a:latin typeface="Verdana"/>
                <a:cs typeface="Verdana"/>
              </a:rPr>
              <a:t>High </a:t>
            </a:r>
            <a:r>
              <a:rPr sz="1600" spc="-10" dirty="0">
                <a:latin typeface="Verdana"/>
                <a:cs typeface="Verdana"/>
              </a:rPr>
              <a:t>amounts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risk and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uncertainty.</a:t>
            </a:r>
            <a:endParaRPr sz="1600">
              <a:latin typeface="Verdana"/>
              <a:cs typeface="Verdana"/>
            </a:endParaRPr>
          </a:p>
          <a:p>
            <a:pPr marL="12700" marR="1214120">
              <a:lnSpc>
                <a:spcPct val="100499"/>
              </a:lnSpc>
            </a:pPr>
            <a:r>
              <a:rPr sz="1600" spc="-5" dirty="0">
                <a:latin typeface="Verdana"/>
                <a:cs typeface="Verdana"/>
              </a:rPr>
              <a:t>Poor model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complex and </a:t>
            </a:r>
            <a:r>
              <a:rPr sz="1600" spc="-10" dirty="0">
                <a:latin typeface="Verdana"/>
                <a:cs typeface="Verdana"/>
              </a:rPr>
              <a:t>object-oriented </a:t>
            </a:r>
            <a:r>
              <a:rPr sz="1600" spc="-5" dirty="0">
                <a:latin typeface="Verdana"/>
                <a:cs typeface="Verdana"/>
              </a:rPr>
              <a:t>projects.  Poor model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long and ongoing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projects.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Poor model where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moderate </a:t>
            </a:r>
            <a:r>
              <a:rPr sz="1600" spc="-5" dirty="0">
                <a:latin typeface="Verdana"/>
                <a:cs typeface="Verdana"/>
              </a:rPr>
              <a:t>to high risk of  changing.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138327" y="2662327"/>
            <a:ext cx="6791325" cy="3057525"/>
            <a:chOff x="1138327" y="2662327"/>
            <a:chExt cx="6791325" cy="3057525"/>
          </a:xfrm>
        </p:grpSpPr>
        <p:sp>
          <p:nvSpPr>
            <p:cNvPr id="8" name="object 8"/>
            <p:cNvSpPr/>
            <p:nvPr/>
          </p:nvSpPr>
          <p:spPr>
            <a:xfrm>
              <a:off x="1143000" y="2666999"/>
              <a:ext cx="6781800" cy="3048000"/>
            </a:xfrm>
            <a:custGeom>
              <a:avLst/>
              <a:gdLst/>
              <a:ahLst/>
              <a:cxnLst/>
              <a:rect l="l" t="t" r="r" b="b"/>
              <a:pathLst>
                <a:path w="6781800" h="3048000">
                  <a:moveTo>
                    <a:pt x="6781800" y="0"/>
                  </a:moveTo>
                  <a:lnTo>
                    <a:pt x="0" y="0"/>
                  </a:lnTo>
                  <a:lnTo>
                    <a:pt x="0" y="3048000"/>
                  </a:lnTo>
                  <a:lnTo>
                    <a:pt x="6781800" y="3048000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3000" y="2666999"/>
              <a:ext cx="6781800" cy="3048000"/>
            </a:xfrm>
            <a:custGeom>
              <a:avLst/>
              <a:gdLst/>
              <a:ahLst/>
              <a:cxnLst/>
              <a:rect l="l" t="t" r="r" b="b"/>
              <a:pathLst>
                <a:path w="6781800" h="3048000">
                  <a:moveTo>
                    <a:pt x="3390900" y="3048000"/>
                  </a:moveTo>
                  <a:lnTo>
                    <a:pt x="0" y="3048000"/>
                  </a:lnTo>
                  <a:lnTo>
                    <a:pt x="0" y="0"/>
                  </a:lnTo>
                  <a:lnTo>
                    <a:pt x="6781800" y="0"/>
                  </a:lnTo>
                  <a:lnTo>
                    <a:pt x="6781800" y="3048000"/>
                  </a:lnTo>
                  <a:lnTo>
                    <a:pt x="3390900" y="30480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95400" y="2819399"/>
              <a:ext cx="6477000" cy="2819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50" dirty="0"/>
              <a:t>Incremental  </a:t>
            </a:r>
            <a:r>
              <a:rPr spc="-100" dirty="0"/>
              <a:t>Model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50" dirty="0"/>
              <a:t>Incremental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7667625" cy="129159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  <a:tabLst>
                <a:tab pos="2537460" algn="l"/>
                <a:tab pos="2888615" algn="l"/>
              </a:tabLst>
            </a:pP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incremental model </a:t>
            </a:r>
            <a:r>
              <a:rPr sz="1600" spc="-5" dirty="0">
                <a:latin typeface="Verdana"/>
                <a:cs typeface="Verdana"/>
              </a:rPr>
              <a:t>is an </a:t>
            </a:r>
            <a:r>
              <a:rPr sz="1600" spc="-10" dirty="0">
                <a:latin typeface="Verdana"/>
                <a:cs typeface="Verdana"/>
              </a:rPr>
              <a:t>intuitive </a:t>
            </a:r>
            <a:r>
              <a:rPr sz="1600" spc="-5" dirty="0">
                <a:latin typeface="Verdana"/>
                <a:cs typeface="Verdana"/>
              </a:rPr>
              <a:t>approach to </a:t>
            </a:r>
            <a:r>
              <a:rPr sz="1600" spc="-10" dirty="0">
                <a:latin typeface="Verdana"/>
                <a:cs typeface="Verdana"/>
              </a:rPr>
              <a:t>the waterfall </a:t>
            </a:r>
            <a:r>
              <a:rPr sz="1600" spc="-5" dirty="0">
                <a:latin typeface="Verdana"/>
                <a:cs typeface="Verdana"/>
              </a:rPr>
              <a:t>model.  </a:t>
            </a:r>
            <a:r>
              <a:rPr sz="1600" spc="-10" dirty="0">
                <a:latin typeface="Verdana"/>
                <a:cs typeface="Verdana"/>
              </a:rPr>
              <a:t>Multiple development cycles </a:t>
            </a:r>
            <a:r>
              <a:rPr sz="1600" spc="-5" dirty="0">
                <a:latin typeface="Verdana"/>
                <a:cs typeface="Verdana"/>
              </a:rPr>
              <a:t>take place here, </a:t>
            </a:r>
            <a:r>
              <a:rPr sz="1600" spc="-10" dirty="0">
                <a:latin typeface="Verdana"/>
                <a:cs typeface="Verdana"/>
              </a:rPr>
              <a:t>making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life cycle </a:t>
            </a:r>
            <a:r>
              <a:rPr sz="1600" dirty="0">
                <a:latin typeface="Verdana"/>
                <a:cs typeface="Verdana"/>
              </a:rPr>
              <a:t>a  </a:t>
            </a:r>
            <a:r>
              <a:rPr sz="1600" spc="-10" dirty="0">
                <a:latin typeface="Verdana"/>
                <a:cs typeface="Verdana"/>
              </a:rPr>
              <a:t>“multi-waterfall”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cycle.	Cycles are divided </a:t>
            </a:r>
            <a:r>
              <a:rPr sz="1600" spc="-10" dirty="0">
                <a:latin typeface="Verdana"/>
                <a:cs typeface="Verdana"/>
              </a:rPr>
              <a:t>up into </a:t>
            </a:r>
            <a:r>
              <a:rPr sz="1600" spc="-5" dirty="0">
                <a:latin typeface="Verdana"/>
                <a:cs typeface="Verdana"/>
              </a:rPr>
              <a:t>smaller, more </a:t>
            </a:r>
            <a:r>
              <a:rPr sz="1600" spc="-10" dirty="0">
                <a:latin typeface="Verdana"/>
                <a:cs typeface="Verdana"/>
              </a:rPr>
              <a:t>easily  managed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iterations.	</a:t>
            </a:r>
            <a:r>
              <a:rPr sz="1600" spc="-5" dirty="0">
                <a:latin typeface="Verdana"/>
                <a:cs typeface="Verdana"/>
              </a:rPr>
              <a:t>Each </a:t>
            </a:r>
            <a:r>
              <a:rPr sz="1600" spc="-10" dirty="0">
                <a:latin typeface="Verdana"/>
                <a:cs typeface="Verdana"/>
              </a:rPr>
              <a:t>iteration </a:t>
            </a:r>
            <a:r>
              <a:rPr sz="1600" spc="-5" dirty="0">
                <a:latin typeface="Verdana"/>
                <a:cs typeface="Verdana"/>
              </a:rPr>
              <a:t>passes through </a:t>
            </a:r>
            <a:r>
              <a:rPr sz="1600" spc="-10" dirty="0">
                <a:latin typeface="Verdana"/>
                <a:cs typeface="Verdana"/>
              </a:rPr>
              <a:t>the requirements,  </a:t>
            </a:r>
            <a:r>
              <a:rPr sz="1600" spc="-5" dirty="0">
                <a:latin typeface="Verdana"/>
                <a:cs typeface="Verdana"/>
              </a:rPr>
              <a:t>design, </a:t>
            </a:r>
            <a:r>
              <a:rPr sz="1600" spc="-10" dirty="0">
                <a:latin typeface="Verdana"/>
                <a:cs typeface="Verdana"/>
              </a:rPr>
              <a:t>implementation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testing </a:t>
            </a:r>
            <a:r>
              <a:rPr sz="1600" spc="-5" dirty="0">
                <a:latin typeface="Verdana"/>
                <a:cs typeface="Verdana"/>
              </a:rPr>
              <a:t>phases.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6639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851150"/>
            <a:ext cx="7138034" cy="163957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10160">
              <a:lnSpc>
                <a:spcPct val="79700"/>
              </a:lnSpc>
              <a:spcBef>
                <a:spcPts val="489"/>
              </a:spcBef>
            </a:pPr>
            <a:r>
              <a:rPr sz="1600" spc="-10" dirty="0">
                <a:latin typeface="Verdana"/>
                <a:cs typeface="Verdana"/>
              </a:rPr>
              <a:t>Generates </a:t>
            </a:r>
            <a:r>
              <a:rPr sz="1600" spc="-5" dirty="0">
                <a:latin typeface="Verdana"/>
                <a:cs typeface="Verdana"/>
              </a:rPr>
              <a:t>working software </a:t>
            </a:r>
            <a:r>
              <a:rPr sz="1600" spc="-10" dirty="0">
                <a:latin typeface="Verdana"/>
                <a:cs typeface="Verdana"/>
              </a:rPr>
              <a:t>quickly and </a:t>
            </a:r>
            <a:r>
              <a:rPr sz="1600" spc="-5" dirty="0">
                <a:latin typeface="Verdana"/>
                <a:cs typeface="Verdana"/>
              </a:rPr>
              <a:t>early during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software </a:t>
            </a:r>
            <a:r>
              <a:rPr sz="1600" spc="-10" dirty="0">
                <a:latin typeface="Verdana"/>
                <a:cs typeface="Verdana"/>
              </a:rPr>
              <a:t>life  cycle.</a:t>
            </a:r>
            <a:endParaRPr sz="1600">
              <a:latin typeface="Verdana"/>
              <a:cs typeface="Verdana"/>
            </a:endParaRPr>
          </a:p>
          <a:p>
            <a:pPr marL="12700" marR="829310">
              <a:lnSpc>
                <a:spcPct val="100000"/>
              </a:lnSpc>
              <a:spcBef>
                <a:spcPts val="20"/>
              </a:spcBef>
            </a:pPr>
            <a:r>
              <a:rPr sz="1600" spc="-5" dirty="0">
                <a:latin typeface="Verdana"/>
                <a:cs typeface="Verdana"/>
              </a:rPr>
              <a:t>More flexible </a:t>
            </a:r>
            <a:r>
              <a:rPr sz="1600" dirty="0">
                <a:latin typeface="Verdana"/>
                <a:cs typeface="Verdana"/>
              </a:rPr>
              <a:t>– </a:t>
            </a:r>
            <a:r>
              <a:rPr sz="1600" spc="-5" dirty="0">
                <a:latin typeface="Verdana"/>
                <a:cs typeface="Verdana"/>
              </a:rPr>
              <a:t>less </a:t>
            </a:r>
            <a:r>
              <a:rPr sz="1600" spc="-10" dirty="0">
                <a:latin typeface="Verdana"/>
                <a:cs typeface="Verdana"/>
              </a:rPr>
              <a:t>costly </a:t>
            </a:r>
            <a:r>
              <a:rPr sz="1600" spc="-5" dirty="0">
                <a:latin typeface="Verdana"/>
                <a:cs typeface="Verdana"/>
              </a:rPr>
              <a:t>to change scope and </a:t>
            </a:r>
            <a:r>
              <a:rPr sz="1600" spc="-10" dirty="0">
                <a:latin typeface="Verdana"/>
                <a:cs typeface="Verdana"/>
              </a:rPr>
              <a:t>requirements.  Easier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spc="-10" dirty="0">
                <a:latin typeface="Verdana"/>
                <a:cs typeface="Verdana"/>
              </a:rPr>
              <a:t>test </a:t>
            </a:r>
            <a:r>
              <a:rPr sz="1600" spc="-5" dirty="0">
                <a:latin typeface="Verdana"/>
                <a:cs typeface="Verdana"/>
              </a:rPr>
              <a:t>and debug </a:t>
            </a:r>
            <a:r>
              <a:rPr sz="1600" spc="-10" dirty="0">
                <a:latin typeface="Verdana"/>
                <a:cs typeface="Verdana"/>
              </a:rPr>
              <a:t>during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smaller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9"/>
              </a:spcBef>
            </a:pPr>
            <a:r>
              <a:rPr sz="1600" spc="-10" dirty="0">
                <a:latin typeface="Verdana"/>
                <a:cs typeface="Verdana"/>
              </a:rPr>
              <a:t>Easier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spc="-10" dirty="0">
                <a:latin typeface="Verdana"/>
                <a:cs typeface="Verdana"/>
              </a:rPr>
              <a:t>manage </a:t>
            </a:r>
            <a:r>
              <a:rPr sz="1600" spc="-5" dirty="0">
                <a:latin typeface="Verdana"/>
                <a:cs typeface="Verdana"/>
              </a:rPr>
              <a:t>risk because risky </a:t>
            </a:r>
            <a:r>
              <a:rPr sz="1600" spc="-10" dirty="0">
                <a:latin typeface="Verdana"/>
                <a:cs typeface="Verdana"/>
              </a:rPr>
              <a:t>pieces </a:t>
            </a:r>
            <a:r>
              <a:rPr sz="1600" dirty="0">
                <a:latin typeface="Verdana"/>
                <a:cs typeface="Verdana"/>
              </a:rPr>
              <a:t>are </a:t>
            </a:r>
            <a:r>
              <a:rPr sz="1600" spc="-10" dirty="0">
                <a:latin typeface="Verdana"/>
                <a:cs typeface="Verdana"/>
              </a:rPr>
              <a:t>identified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handled  </a:t>
            </a:r>
            <a:r>
              <a:rPr sz="1600" spc="-5" dirty="0">
                <a:latin typeface="Verdana"/>
                <a:cs typeface="Verdana"/>
              </a:rPr>
              <a:t>during </a:t>
            </a:r>
            <a:r>
              <a:rPr sz="1600" spc="-10" dirty="0">
                <a:latin typeface="Verdana"/>
                <a:cs typeface="Verdana"/>
              </a:rPr>
              <a:t>its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Verdana"/>
                <a:cs typeface="Verdana"/>
              </a:rPr>
              <a:t>Each iteration </a:t>
            </a:r>
            <a:r>
              <a:rPr sz="1600" spc="-5" dirty="0">
                <a:latin typeface="Verdana"/>
                <a:cs typeface="Verdana"/>
              </a:rPr>
              <a:t>is an </a:t>
            </a:r>
            <a:r>
              <a:rPr sz="1600" spc="-10" dirty="0">
                <a:latin typeface="Verdana"/>
                <a:cs typeface="Verdana"/>
              </a:rPr>
              <a:t>easily managed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milestone.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43579"/>
            <a:ext cx="167005" cy="76073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354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466590"/>
            <a:ext cx="16948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Verdana"/>
                <a:cs typeface="Verdana"/>
              </a:rPr>
              <a:t>Disadvantages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663440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711700"/>
            <a:ext cx="7096125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Each </a:t>
            </a:r>
            <a:r>
              <a:rPr sz="1600" spc="-5" dirty="0">
                <a:latin typeface="Verdana"/>
                <a:cs typeface="Verdana"/>
              </a:rPr>
              <a:t>phase of an </a:t>
            </a:r>
            <a:r>
              <a:rPr sz="1600" spc="-10" dirty="0">
                <a:latin typeface="Verdana"/>
                <a:cs typeface="Verdana"/>
              </a:rPr>
              <a:t>iteration </a:t>
            </a:r>
            <a:r>
              <a:rPr sz="1600" spc="-5" dirty="0">
                <a:latin typeface="Verdana"/>
                <a:cs typeface="Verdana"/>
              </a:rPr>
              <a:t>is rigid and do not overlap each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other.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Problems may </a:t>
            </a:r>
            <a:r>
              <a:rPr sz="1600" spc="-10" dirty="0">
                <a:latin typeface="Verdana"/>
                <a:cs typeface="Verdana"/>
              </a:rPr>
              <a:t>arise pertaining to </a:t>
            </a:r>
            <a:r>
              <a:rPr sz="1600" spc="-5" dirty="0">
                <a:latin typeface="Verdana"/>
                <a:cs typeface="Verdana"/>
              </a:rPr>
              <a:t>system </a:t>
            </a:r>
            <a:r>
              <a:rPr sz="1600" spc="-10" dirty="0">
                <a:latin typeface="Verdana"/>
                <a:cs typeface="Verdana"/>
              </a:rPr>
              <a:t>architecture because </a:t>
            </a:r>
            <a:r>
              <a:rPr sz="1600" spc="-5" dirty="0">
                <a:latin typeface="Verdana"/>
                <a:cs typeface="Verdana"/>
              </a:rPr>
              <a:t>not all 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</a:t>
            </a:r>
            <a:r>
              <a:rPr sz="1600" spc="-10" dirty="0">
                <a:latin typeface="Verdana"/>
                <a:cs typeface="Verdana"/>
              </a:rPr>
              <a:t>gathered </a:t>
            </a:r>
            <a:r>
              <a:rPr sz="1600" spc="-5" dirty="0">
                <a:latin typeface="Verdana"/>
                <a:cs typeface="Verdana"/>
              </a:rPr>
              <a:t>up front for </a:t>
            </a:r>
            <a:r>
              <a:rPr sz="1600" spc="-10" dirty="0">
                <a:latin typeface="Verdana"/>
                <a:cs typeface="Verdana"/>
              </a:rPr>
              <a:t>the entire </a:t>
            </a:r>
            <a:r>
              <a:rPr sz="1600" spc="-5" dirty="0">
                <a:latin typeface="Verdana"/>
                <a:cs typeface="Verdana"/>
              </a:rPr>
              <a:t>software life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cycle.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49300"/>
            <a:ext cx="77228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 </a:t>
            </a:r>
            <a:r>
              <a:rPr u="heavy" spc="-40" dirty="0">
                <a:uFill>
                  <a:solidFill>
                    <a:srgbClr val="999900"/>
                  </a:solidFill>
                </a:uFill>
              </a:rPr>
              <a:t>Approach </a:t>
            </a:r>
            <a:r>
              <a:rPr u="heavy" spc="-85" dirty="0">
                <a:uFill>
                  <a:solidFill>
                    <a:srgbClr val="999900"/>
                  </a:solidFill>
                </a:uFill>
              </a:rPr>
              <a:t>- </a:t>
            </a:r>
            <a:r>
              <a:rPr u="heavy" spc="-140" dirty="0">
                <a:uFill>
                  <a:solidFill>
                    <a:srgbClr val="999900"/>
                  </a:solidFill>
                </a:uFill>
              </a:rPr>
              <a:t>Spiral</a:t>
            </a:r>
            <a:r>
              <a:rPr u="heavy" spc="9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2438400" y="2438400"/>
            <a:ext cx="46482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080" y="727341"/>
            <a:ext cx="78187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 </a:t>
            </a:r>
            <a:r>
              <a:rPr u="heavy" spc="-40" dirty="0">
                <a:uFill>
                  <a:solidFill>
                    <a:srgbClr val="999900"/>
                  </a:solidFill>
                </a:uFill>
              </a:rPr>
              <a:t>Approach </a:t>
            </a:r>
            <a:r>
              <a:rPr u="heavy" dirty="0">
                <a:uFill>
                  <a:solidFill>
                    <a:srgbClr val="999900"/>
                  </a:solidFill>
                </a:uFill>
              </a:rPr>
              <a:t>– </a:t>
            </a:r>
            <a:r>
              <a:rPr u="heavy" spc="-140" dirty="0">
                <a:uFill>
                  <a:solidFill>
                    <a:srgbClr val="999900"/>
                  </a:solidFill>
                </a:uFill>
              </a:rPr>
              <a:t>Spiral</a:t>
            </a:r>
            <a:r>
              <a:rPr u="heavy" spc="3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05" dirty="0">
                <a:uFill>
                  <a:solidFill>
                    <a:srgbClr val="999900"/>
                  </a:solidFill>
                </a:uFill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0080" y="1838135"/>
            <a:ext cx="8760460" cy="215328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>
                <a:latin typeface="Verdana"/>
                <a:cs typeface="Verdana"/>
              </a:rPr>
              <a:t>The spiral model </a:t>
            </a:r>
            <a:r>
              <a:rPr sz="1800" dirty="0">
                <a:latin typeface="Verdana"/>
                <a:cs typeface="Verdana"/>
              </a:rPr>
              <a:t>is similar </a:t>
            </a:r>
            <a:r>
              <a:rPr sz="1800" spc="-5" dirty="0">
                <a:latin typeface="Verdana"/>
                <a:cs typeface="Verdana"/>
              </a:rPr>
              <a:t>to the </a:t>
            </a:r>
            <a:r>
              <a:rPr sz="1800" b="1" spc="-5" dirty="0">
                <a:latin typeface="Verdana"/>
                <a:cs typeface="Verdana"/>
              </a:rPr>
              <a:t>incremental model</a:t>
            </a:r>
            <a:r>
              <a:rPr sz="1800" spc="-5" dirty="0">
                <a:latin typeface="Verdana"/>
                <a:cs typeface="Verdana"/>
              </a:rPr>
              <a:t>, with more  emphasis placed on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b="1" dirty="0">
                <a:latin typeface="Verdana"/>
                <a:cs typeface="Verdana"/>
              </a:rPr>
              <a:t>risk</a:t>
            </a:r>
            <a:r>
              <a:rPr sz="1800" b="1" spc="5" dirty="0">
                <a:latin typeface="Verdana"/>
                <a:cs typeface="Verdana"/>
              </a:rPr>
              <a:t> </a:t>
            </a:r>
            <a:r>
              <a:rPr sz="1800" b="1" spc="-5" dirty="0">
                <a:latin typeface="Verdana"/>
                <a:cs typeface="Verdana"/>
              </a:rPr>
              <a:t>analysis</a:t>
            </a:r>
            <a:r>
              <a:rPr sz="1800" spc="-5" dirty="0">
                <a:latin typeface="Verdana"/>
                <a:cs typeface="Verdana"/>
              </a:rPr>
              <a:t>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spiral </a:t>
            </a:r>
            <a:r>
              <a:rPr sz="1800" spc="-10" dirty="0">
                <a:latin typeface="Verdana"/>
                <a:cs typeface="Verdana"/>
              </a:rPr>
              <a:t>model </a:t>
            </a:r>
            <a:r>
              <a:rPr sz="1800" spc="-5" dirty="0">
                <a:latin typeface="Verdana"/>
                <a:cs typeface="Verdana"/>
              </a:rPr>
              <a:t>has four  phases: 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Planning</a:t>
            </a:r>
            <a:r>
              <a:rPr sz="1800" spc="-5" dirty="0">
                <a:latin typeface="Verdana"/>
                <a:cs typeface="Verdana"/>
              </a:rPr>
              <a:t>, 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Analysis, Engineering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and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Evaluation.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dirty="0" smtClean="0">
                <a:latin typeface="Verdana"/>
                <a:cs typeface="Verdana"/>
              </a:rPr>
              <a:t>A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sz="1800" spc="-5" dirty="0" smtClean="0">
                <a:latin typeface="Verdana"/>
                <a:cs typeface="Verdana"/>
              </a:rPr>
              <a:t>software </a:t>
            </a:r>
            <a:r>
              <a:rPr sz="1800" spc="-5" dirty="0">
                <a:latin typeface="Verdana"/>
                <a:cs typeface="Verdana"/>
              </a:rPr>
              <a:t>project </a:t>
            </a:r>
            <a:r>
              <a:rPr sz="1800" spc="-10" dirty="0">
                <a:latin typeface="Verdana"/>
                <a:cs typeface="Verdana"/>
              </a:rPr>
              <a:t>repeatedly passes </a:t>
            </a:r>
            <a:r>
              <a:rPr sz="1800" spc="-5" dirty="0">
                <a:latin typeface="Verdana"/>
                <a:cs typeface="Verdana"/>
              </a:rPr>
              <a:t>through these phases </a:t>
            </a:r>
            <a:r>
              <a:rPr sz="1800" spc="5" dirty="0" smtClean="0">
                <a:latin typeface="Verdana"/>
                <a:cs typeface="Verdana"/>
              </a:rPr>
              <a:t>in</a:t>
            </a:r>
            <a:r>
              <a:rPr lang="en-US" sz="1800" spc="5" dirty="0" smtClean="0">
                <a:latin typeface="Verdana"/>
                <a:cs typeface="Verdana"/>
              </a:rPr>
              <a:t> </a:t>
            </a:r>
            <a:r>
              <a:rPr sz="1800" spc="-5" dirty="0" smtClean="0">
                <a:latin typeface="Verdana"/>
                <a:cs typeface="Verdana"/>
              </a:rPr>
              <a:t>iterations </a:t>
            </a:r>
            <a:r>
              <a:rPr sz="1800" spc="-5" dirty="0">
                <a:latin typeface="Verdana"/>
                <a:cs typeface="Verdana"/>
              </a:rPr>
              <a:t>(called Spirals </a:t>
            </a:r>
            <a:r>
              <a:rPr sz="1800" spc="5" dirty="0">
                <a:latin typeface="Verdana"/>
                <a:cs typeface="Verdana"/>
              </a:rPr>
              <a:t>in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this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model).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 smtClean="0">
                <a:latin typeface="Verdana"/>
                <a:cs typeface="Verdana"/>
              </a:rPr>
              <a:t>Advantages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505" y="4173820"/>
            <a:ext cx="505867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High amount of </a:t>
            </a:r>
            <a:r>
              <a:rPr sz="1800" dirty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Verdana"/>
                <a:cs typeface="Verdana"/>
              </a:rPr>
              <a:t>Good for large and mission-critical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projects.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543" y="4086329"/>
            <a:ext cx="184785" cy="8547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360" y="4755125"/>
            <a:ext cx="6068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Software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10" dirty="0">
                <a:latin typeface="Verdana"/>
                <a:cs typeface="Verdana"/>
              </a:rPr>
              <a:t>produced </a:t>
            </a:r>
            <a:r>
              <a:rPr sz="1800" spc="-5" dirty="0">
                <a:latin typeface="Verdana"/>
                <a:cs typeface="Verdana"/>
              </a:rPr>
              <a:t>early </a:t>
            </a:r>
            <a:r>
              <a:rPr sz="1800" dirty="0">
                <a:latin typeface="Verdana"/>
                <a:cs typeface="Verdana"/>
              </a:rPr>
              <a:t>in </a:t>
            </a:r>
            <a:r>
              <a:rPr sz="1800" spc="-5" dirty="0">
                <a:latin typeface="Verdana"/>
                <a:cs typeface="Verdana"/>
              </a:rPr>
              <a:t>the software </a:t>
            </a:r>
            <a:r>
              <a:rPr sz="1800" dirty="0">
                <a:latin typeface="Verdana"/>
                <a:cs typeface="Verdana"/>
              </a:rPr>
              <a:t>life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cycle.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549" y="5216436"/>
            <a:ext cx="1908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Disadvantages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39" y="5410939"/>
            <a:ext cx="184785" cy="11290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7090" y="5473746"/>
            <a:ext cx="7435850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Can be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costly model to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use.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Verdana"/>
                <a:cs typeface="Verdana"/>
              </a:rPr>
              <a:t>Risk analysis requires highly specific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expertise.</a:t>
            </a:r>
            <a:endParaRPr sz="180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Verdana"/>
                <a:cs typeface="Verdana"/>
              </a:rPr>
              <a:t>Project’s success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highly </a:t>
            </a:r>
            <a:r>
              <a:rPr sz="1800" spc="-10" dirty="0">
                <a:latin typeface="Verdana"/>
                <a:cs typeface="Verdana"/>
              </a:rPr>
              <a:t>dependent </a:t>
            </a:r>
            <a:r>
              <a:rPr sz="1800" spc="-5" dirty="0">
                <a:latin typeface="Verdana"/>
                <a:cs typeface="Verdana"/>
              </a:rPr>
              <a:t>on the </a:t>
            </a:r>
            <a:r>
              <a:rPr sz="1800" dirty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 phase.  Doesn’t work well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smaller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projects.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Development </a:t>
            </a:r>
            <a:r>
              <a:rPr spc="-40" dirty="0"/>
              <a:t>Approach</a:t>
            </a:r>
            <a:r>
              <a:rPr spc="5" dirty="0"/>
              <a:t> </a:t>
            </a:r>
            <a:r>
              <a:rPr spc="-240" dirty="0"/>
              <a:t>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45" dirty="0">
                <a:uFill>
                  <a:solidFill>
                    <a:srgbClr val="999900"/>
                  </a:solidFill>
                </a:uFill>
              </a:rPr>
              <a:t>Prototyping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0040"/>
            <a:ext cx="7960359" cy="117856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5600" marR="566420" indent="-34290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Verdana"/>
                <a:cs typeface="Verdana"/>
              </a:rPr>
              <a:t>Prototype: </a:t>
            </a:r>
            <a:r>
              <a:rPr sz="1400" dirty="0">
                <a:latin typeface="Verdana"/>
                <a:cs typeface="Verdana"/>
              </a:rPr>
              <a:t>Preliminary working </a:t>
            </a:r>
            <a:r>
              <a:rPr sz="1400" spc="-5" dirty="0">
                <a:latin typeface="Verdana"/>
                <a:cs typeface="Verdana"/>
              </a:rPr>
              <a:t>version </a:t>
            </a:r>
            <a:r>
              <a:rPr sz="1400" dirty="0">
                <a:latin typeface="Verdana"/>
                <a:cs typeface="Verdana"/>
              </a:rPr>
              <a:t>of information </a:t>
            </a:r>
            <a:r>
              <a:rPr sz="1400" spc="-5" dirty="0">
                <a:latin typeface="Verdana"/>
                <a:cs typeface="Verdana"/>
              </a:rPr>
              <a:t>system for demonstration,  evaluation purposes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Verdana"/>
              <a:cs typeface="Verdana"/>
            </a:endParaRPr>
          </a:p>
          <a:p>
            <a:pPr marL="355600" marR="5080" indent="-342900">
              <a:lnSpc>
                <a:spcPct val="79800"/>
              </a:lnSpc>
            </a:pPr>
            <a:r>
              <a:rPr sz="1400" b="1" spc="-5" dirty="0">
                <a:latin typeface="Verdana"/>
                <a:cs typeface="Verdana"/>
              </a:rPr>
              <a:t>Prototyping: </a:t>
            </a:r>
            <a:r>
              <a:rPr sz="1400" spc="-5" dirty="0">
                <a:latin typeface="Verdana"/>
                <a:cs typeface="Verdana"/>
              </a:rPr>
              <a:t>Process </a:t>
            </a:r>
            <a:r>
              <a:rPr sz="1400" dirty="0">
                <a:latin typeface="Verdana"/>
                <a:cs typeface="Verdana"/>
              </a:rPr>
              <a:t>of building experimental </a:t>
            </a:r>
            <a:r>
              <a:rPr sz="1400" spc="-5" dirty="0">
                <a:latin typeface="Verdana"/>
                <a:cs typeface="Verdana"/>
              </a:rPr>
              <a:t>system </a:t>
            </a:r>
            <a:r>
              <a:rPr sz="1400" dirty="0">
                <a:latin typeface="Verdana"/>
                <a:cs typeface="Verdana"/>
              </a:rPr>
              <a:t>quickly </a:t>
            </a:r>
            <a:r>
              <a:rPr sz="1400" spc="-5" dirty="0">
                <a:latin typeface="Verdana"/>
                <a:cs typeface="Verdana"/>
              </a:rPr>
              <a:t>for demonstration and  evaluation. </a:t>
            </a:r>
            <a:r>
              <a:rPr sz="1400" dirty="0">
                <a:latin typeface="Verdana"/>
                <a:cs typeface="Verdana"/>
              </a:rPr>
              <a:t>Small-scale </a:t>
            </a:r>
            <a:r>
              <a:rPr sz="1400" spc="-5" dirty="0">
                <a:latin typeface="Verdana"/>
                <a:cs typeface="Verdana"/>
              </a:rPr>
              <a:t>mock-ups of the system are </a:t>
            </a:r>
            <a:r>
              <a:rPr sz="1400" dirty="0">
                <a:latin typeface="Verdana"/>
                <a:cs typeface="Verdana"/>
              </a:rPr>
              <a:t>developed following </a:t>
            </a:r>
            <a:r>
              <a:rPr sz="1400" spc="-5" dirty="0">
                <a:latin typeface="Verdana"/>
                <a:cs typeface="Verdana"/>
              </a:rPr>
              <a:t>an </a:t>
            </a:r>
            <a:r>
              <a:rPr sz="1400" dirty="0">
                <a:latin typeface="Verdana"/>
                <a:cs typeface="Verdana"/>
              </a:rPr>
              <a:t>iterative  modification </a:t>
            </a:r>
            <a:r>
              <a:rPr sz="1400" spc="-5" dirty="0">
                <a:latin typeface="Verdana"/>
                <a:cs typeface="Verdana"/>
              </a:rPr>
              <a:t>process </a:t>
            </a:r>
            <a:r>
              <a:rPr sz="1400" dirty="0">
                <a:latin typeface="Verdana"/>
                <a:cs typeface="Verdana"/>
              </a:rPr>
              <a:t>until </a:t>
            </a:r>
            <a:r>
              <a:rPr sz="1400" spc="-5" dirty="0">
                <a:latin typeface="Verdana"/>
                <a:cs typeface="Verdana"/>
              </a:rPr>
              <a:t>the prototype </a:t>
            </a:r>
            <a:r>
              <a:rPr sz="1400" dirty="0">
                <a:latin typeface="Verdana"/>
                <a:cs typeface="Verdana"/>
              </a:rPr>
              <a:t>evolves </a:t>
            </a:r>
            <a:r>
              <a:rPr sz="1400" spc="-5" dirty="0">
                <a:latin typeface="Verdana"/>
                <a:cs typeface="Verdana"/>
              </a:rPr>
              <a:t>to meet the users’</a:t>
            </a:r>
            <a:r>
              <a:rPr sz="1400" spc="8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requirements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40050"/>
            <a:ext cx="1498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75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928620"/>
            <a:ext cx="11506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Advantages: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2230" y="3143250"/>
            <a:ext cx="42589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Useful </a:t>
            </a:r>
            <a:r>
              <a:rPr sz="1400" dirty="0">
                <a:latin typeface="Verdana"/>
                <a:cs typeface="Verdana"/>
              </a:rPr>
              <a:t>in designing </a:t>
            </a:r>
            <a:r>
              <a:rPr sz="1400" spc="-5" dirty="0">
                <a:latin typeface="Verdana"/>
                <a:cs typeface="Verdana"/>
              </a:rPr>
              <a:t>system’s </a:t>
            </a:r>
            <a:r>
              <a:rPr sz="1400" dirty="0">
                <a:latin typeface="Verdana"/>
                <a:cs typeface="Verdana"/>
              </a:rPr>
              <a:t>end </a:t>
            </a:r>
            <a:r>
              <a:rPr sz="1400" spc="-5" dirty="0">
                <a:latin typeface="Verdana"/>
                <a:cs typeface="Verdana"/>
              </a:rPr>
              <a:t>user</a:t>
            </a:r>
            <a:r>
              <a:rPr sz="1400" spc="1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interface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889" y="3357879"/>
            <a:ext cx="10941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Often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faster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3114221"/>
            <a:ext cx="127635" cy="65532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900" spc="-215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9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3571240"/>
            <a:ext cx="7112000" cy="7950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1350"/>
              </a:lnSpc>
              <a:spcBef>
                <a:spcPts val="420"/>
              </a:spcBef>
            </a:pPr>
            <a:r>
              <a:rPr sz="1400" spc="-5" dirty="0">
                <a:latin typeface="Verdana"/>
                <a:cs typeface="Verdana"/>
              </a:rPr>
              <a:t>Attempts to reduce </a:t>
            </a:r>
            <a:r>
              <a:rPr sz="1400" dirty="0">
                <a:latin typeface="Verdana"/>
                <a:cs typeface="Verdana"/>
              </a:rPr>
              <a:t>inherent </a:t>
            </a:r>
            <a:r>
              <a:rPr sz="1400" spc="-5" dirty="0">
                <a:latin typeface="Verdana"/>
                <a:cs typeface="Verdana"/>
              </a:rPr>
              <a:t>project risk </a:t>
            </a:r>
            <a:r>
              <a:rPr sz="1400" dirty="0">
                <a:latin typeface="Verdana"/>
                <a:cs typeface="Verdana"/>
              </a:rPr>
              <a:t>by breaking a project into smaller  segments </a:t>
            </a:r>
            <a:r>
              <a:rPr sz="1400" spc="-5" dirty="0">
                <a:latin typeface="Verdana"/>
                <a:cs typeface="Verdana"/>
              </a:rPr>
              <a:t>and </a:t>
            </a:r>
            <a:r>
              <a:rPr sz="1400" dirty="0">
                <a:latin typeface="Verdana"/>
                <a:cs typeface="Verdana"/>
              </a:rPr>
              <a:t>providing more </a:t>
            </a:r>
            <a:r>
              <a:rPr sz="1400" spc="-5" dirty="0">
                <a:latin typeface="Verdana"/>
                <a:cs typeface="Verdana"/>
              </a:rPr>
              <a:t>ease-of-change </a:t>
            </a:r>
            <a:r>
              <a:rPr sz="1400" dirty="0">
                <a:latin typeface="Verdana"/>
                <a:cs typeface="Verdana"/>
              </a:rPr>
              <a:t>during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development </a:t>
            </a:r>
            <a:r>
              <a:rPr sz="1400" spc="-5" dirty="0">
                <a:latin typeface="Verdana"/>
                <a:cs typeface="Verdana"/>
              </a:rPr>
              <a:t>process</a:t>
            </a:r>
            <a:endParaRPr sz="1400" dirty="0">
              <a:latin typeface="Verdana"/>
              <a:cs typeface="Verdana"/>
            </a:endParaRPr>
          </a:p>
          <a:p>
            <a:pPr marL="12700" marR="401320">
              <a:lnSpc>
                <a:spcPct val="79800"/>
              </a:lnSpc>
              <a:spcBef>
                <a:spcPts val="359"/>
              </a:spcBef>
            </a:pPr>
            <a:r>
              <a:rPr sz="1400" spc="-5" dirty="0">
                <a:latin typeface="Verdana"/>
                <a:cs typeface="Verdana"/>
              </a:rPr>
              <a:t>User </a:t>
            </a:r>
            <a:r>
              <a:rPr sz="1400" spc="5" dirty="0">
                <a:latin typeface="Verdana"/>
                <a:cs typeface="Verdana"/>
              </a:rPr>
              <a:t>is </a:t>
            </a:r>
            <a:r>
              <a:rPr sz="1400" dirty="0">
                <a:latin typeface="Verdana"/>
                <a:cs typeface="Verdana"/>
              </a:rPr>
              <a:t>involved </a:t>
            </a:r>
            <a:r>
              <a:rPr sz="1400" spc="-5" dirty="0">
                <a:latin typeface="Verdana"/>
                <a:cs typeface="Verdana"/>
              </a:rPr>
              <a:t>throughout the </a:t>
            </a:r>
            <a:r>
              <a:rPr sz="1400" dirty="0">
                <a:latin typeface="Verdana"/>
                <a:cs typeface="Verdana"/>
              </a:rPr>
              <a:t>development </a:t>
            </a:r>
            <a:r>
              <a:rPr sz="1400" spc="-5" dirty="0">
                <a:latin typeface="Verdana"/>
                <a:cs typeface="Verdana"/>
              </a:rPr>
              <a:t>process, </a:t>
            </a:r>
            <a:r>
              <a:rPr sz="1400" dirty="0">
                <a:latin typeface="Verdana"/>
                <a:cs typeface="Verdana"/>
              </a:rPr>
              <a:t>which increases </a:t>
            </a:r>
            <a:r>
              <a:rPr sz="1400" spc="-5" dirty="0">
                <a:latin typeface="Verdana"/>
                <a:cs typeface="Verdana"/>
              </a:rPr>
              <a:t>the  </a:t>
            </a:r>
            <a:r>
              <a:rPr sz="1400" dirty="0">
                <a:latin typeface="Verdana"/>
                <a:cs typeface="Verdana"/>
              </a:rPr>
              <a:t>likelihood </a:t>
            </a:r>
            <a:r>
              <a:rPr sz="1400" spc="-5" dirty="0">
                <a:latin typeface="Verdana"/>
                <a:cs typeface="Verdana"/>
              </a:rPr>
              <a:t>of user acceptance of the </a:t>
            </a:r>
            <a:r>
              <a:rPr sz="1400" dirty="0">
                <a:latin typeface="Verdana"/>
                <a:cs typeface="Verdana"/>
              </a:rPr>
              <a:t>final</a:t>
            </a:r>
            <a:r>
              <a:rPr sz="1400" spc="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implementation.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3139" y="396875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635500"/>
            <a:ext cx="1498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75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4622800"/>
            <a:ext cx="9334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Pr</a:t>
            </a:r>
            <a:r>
              <a:rPr sz="1400" spc="-5" dirty="0">
                <a:latin typeface="Verdana"/>
                <a:cs typeface="Verdana"/>
              </a:rPr>
              <a:t>o</a:t>
            </a:r>
            <a:r>
              <a:rPr sz="1400" spc="5" dirty="0">
                <a:latin typeface="Verdana"/>
                <a:cs typeface="Verdana"/>
              </a:rPr>
              <a:t>b</a:t>
            </a:r>
            <a:r>
              <a:rPr sz="1400" spc="10" dirty="0">
                <a:latin typeface="Verdana"/>
                <a:cs typeface="Verdana"/>
              </a:rPr>
              <a:t>l</a:t>
            </a:r>
            <a:r>
              <a:rPr sz="1400" spc="-5" dirty="0">
                <a:latin typeface="Verdana"/>
                <a:cs typeface="Verdana"/>
              </a:rPr>
              <a:t>e</a:t>
            </a:r>
            <a:r>
              <a:rPr sz="1400" spc="5" dirty="0">
                <a:latin typeface="Verdana"/>
                <a:cs typeface="Verdana"/>
              </a:rPr>
              <a:t>ms</a:t>
            </a:r>
            <a:r>
              <a:rPr sz="1400" dirty="0">
                <a:latin typeface="Verdana"/>
                <a:cs typeface="Verdana"/>
              </a:rPr>
              <a:t>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139" y="4916170"/>
            <a:ext cx="127635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889" y="4834890"/>
            <a:ext cx="6312535" cy="86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01695">
              <a:lnSpc>
                <a:spcPct val="1321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Omission </a:t>
            </a:r>
            <a:r>
              <a:rPr sz="1400" spc="-5" dirty="0">
                <a:latin typeface="Verdana"/>
                <a:cs typeface="Verdana"/>
              </a:rPr>
              <a:t>of </a:t>
            </a:r>
            <a:r>
              <a:rPr sz="1400" dirty="0">
                <a:latin typeface="Verdana"/>
                <a:cs typeface="Verdana"/>
              </a:rPr>
              <a:t>basic </a:t>
            </a:r>
            <a:r>
              <a:rPr sz="1400" spc="-5" dirty="0">
                <a:latin typeface="Verdana"/>
                <a:cs typeface="Verdana"/>
              </a:rPr>
              <a:t>requirements.  Lack of documentation,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testing.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Verdana"/>
                <a:cs typeface="Verdana"/>
              </a:rPr>
              <a:t>Prototyping tools </a:t>
            </a:r>
            <a:r>
              <a:rPr sz="1400" dirty="0">
                <a:latin typeface="Verdana"/>
                <a:cs typeface="Verdana"/>
              </a:rPr>
              <a:t>may </a:t>
            </a:r>
            <a:r>
              <a:rPr sz="1400" spc="-5" dirty="0">
                <a:latin typeface="Verdana"/>
                <a:cs typeface="Verdana"/>
              </a:rPr>
              <a:t>not </a:t>
            </a:r>
            <a:r>
              <a:rPr sz="1400" dirty="0">
                <a:latin typeface="Verdana"/>
                <a:cs typeface="Verdana"/>
              </a:rPr>
              <a:t>be capable </a:t>
            </a:r>
            <a:r>
              <a:rPr sz="1400" spc="-5" dirty="0">
                <a:latin typeface="Verdana"/>
                <a:cs typeface="Verdana"/>
              </a:rPr>
              <a:t>of </a:t>
            </a:r>
            <a:r>
              <a:rPr sz="1400" dirty="0">
                <a:latin typeface="Verdana"/>
                <a:cs typeface="Verdana"/>
              </a:rPr>
              <a:t>developing complex</a:t>
            </a:r>
            <a:r>
              <a:rPr sz="1400" spc="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systems.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16279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u="heavy" spc="-20" dirty="0">
                <a:uFill>
                  <a:solidFill>
                    <a:srgbClr val="999900"/>
                  </a:solidFill>
                </a:uFill>
              </a:rPr>
              <a:t>Contents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938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77340"/>
            <a:ext cx="3527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Data, Information and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System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1811020"/>
            <a:ext cx="127635" cy="883919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1854200"/>
            <a:ext cx="4274820" cy="88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7033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Information </a:t>
            </a:r>
            <a:r>
              <a:rPr sz="1400" dirty="0">
                <a:latin typeface="Verdana"/>
                <a:cs typeface="Verdana"/>
              </a:rPr>
              <a:t>– a critical </a:t>
            </a:r>
            <a:r>
              <a:rPr sz="1400" spc="-5" dirty="0">
                <a:latin typeface="Verdana"/>
                <a:cs typeface="Verdana"/>
              </a:rPr>
              <a:t>resource  Data and Information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Verdana"/>
                <a:cs typeface="Verdana"/>
              </a:rPr>
              <a:t>Types </a:t>
            </a:r>
            <a:r>
              <a:rPr sz="1400" spc="-5" dirty="0">
                <a:latin typeface="Verdana"/>
                <a:cs typeface="Verdana"/>
              </a:rPr>
              <a:t>and Characteristics </a:t>
            </a:r>
            <a:r>
              <a:rPr sz="1400" dirty="0">
                <a:latin typeface="Verdana"/>
                <a:cs typeface="Verdana"/>
              </a:rPr>
              <a:t>of </a:t>
            </a:r>
            <a:r>
              <a:rPr sz="1400" spc="-5" dirty="0">
                <a:latin typeface="Verdana"/>
                <a:cs typeface="Verdana"/>
              </a:rPr>
              <a:t>useful Information  System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72922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2712720"/>
            <a:ext cx="2858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Information System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(IS)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2988309"/>
            <a:ext cx="1918970" cy="453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0"/>
              </a:spcBef>
            </a:pPr>
            <a:r>
              <a:rPr sz="1400" spc="-5" dirty="0">
                <a:latin typeface="Verdana"/>
                <a:cs typeface="Verdana"/>
              </a:rPr>
              <a:t>Components of an IS  </a:t>
            </a:r>
            <a:r>
              <a:rPr sz="1400" dirty="0">
                <a:latin typeface="Verdana"/>
                <a:cs typeface="Verdana"/>
              </a:rPr>
              <a:t>Types </a:t>
            </a:r>
            <a:r>
              <a:rPr sz="1400" spc="-5" dirty="0">
                <a:latin typeface="Verdana"/>
                <a:cs typeface="Verdana"/>
              </a:rPr>
              <a:t>of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39" y="2945130"/>
            <a:ext cx="127635" cy="6692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889" y="3417570"/>
            <a:ext cx="2982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Interrelationship </a:t>
            </a:r>
            <a:r>
              <a:rPr sz="1400" spc="-5" dirty="0">
                <a:latin typeface="Verdana"/>
                <a:cs typeface="Verdana"/>
              </a:rPr>
              <a:t>among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systems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6461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39" y="3632200"/>
            <a:ext cx="40925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Management </a:t>
            </a:r>
            <a:r>
              <a:rPr sz="1600" spc="-5" dirty="0">
                <a:latin typeface="Verdana"/>
                <a:cs typeface="Verdana"/>
              </a:rPr>
              <a:t>Information 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(MIS)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139" y="3834129"/>
            <a:ext cx="127635" cy="883919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3877309"/>
            <a:ext cx="2988310" cy="88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Broader </a:t>
            </a:r>
            <a:r>
              <a:rPr sz="1400" dirty="0">
                <a:latin typeface="Verdana"/>
                <a:cs typeface="Verdana"/>
              </a:rPr>
              <a:t>Definitions </a:t>
            </a:r>
            <a:r>
              <a:rPr sz="1400" spc="-5" dirty="0">
                <a:latin typeface="Verdana"/>
                <a:cs typeface="Verdana"/>
              </a:rPr>
              <a:t>and concepts  Output of MIS</a:t>
            </a:r>
            <a:endParaRPr sz="1400">
              <a:latin typeface="Verdana"/>
              <a:cs typeface="Verdana"/>
            </a:endParaRPr>
          </a:p>
          <a:p>
            <a:pPr marL="12700" marR="1564005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Verdana"/>
                <a:cs typeface="Verdana"/>
              </a:rPr>
              <a:t>Functional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View  </a:t>
            </a:r>
            <a:r>
              <a:rPr sz="1400" spc="-5" dirty="0">
                <a:latin typeface="Verdana"/>
                <a:cs typeface="Verdana"/>
              </a:rPr>
              <a:t>Impact of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MIS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47498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9" y="4734559"/>
            <a:ext cx="35966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7F0000"/>
                </a:solidFill>
                <a:latin typeface="Verdana"/>
                <a:cs typeface="Verdana"/>
              </a:rPr>
              <a:t>MIS Planning and</a:t>
            </a:r>
            <a:r>
              <a:rPr sz="1600" b="1" spc="-9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Verdana"/>
                <a:cs typeface="Verdana"/>
              </a:rPr>
              <a:t>Development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9" y="4937760"/>
            <a:ext cx="127635" cy="109855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889" y="4979670"/>
            <a:ext cx="5135245" cy="1097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524125">
              <a:lnSpc>
                <a:spcPct val="100600"/>
              </a:lnSpc>
              <a:spcBef>
                <a:spcPts val="90"/>
              </a:spcBef>
            </a:pP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Development outlook  Pointers for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design 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Planning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Software Development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Life</a:t>
            </a:r>
            <a:r>
              <a:rPr sz="1400" b="1" spc="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Cycle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Software Development Methodologies:</a:t>
            </a:r>
            <a:r>
              <a:rPr sz="1400" b="1" spc="3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Approaches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</a:t>
            </a:r>
            <a:r>
              <a:rPr spc="-5" dirty="0"/>
              <a:t> </a:t>
            </a:r>
            <a:r>
              <a:rPr spc="-95" dirty="0"/>
              <a:t>Methodology: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20" dirty="0">
                <a:uFill>
                  <a:solidFill>
                    <a:srgbClr val="999900"/>
                  </a:solidFill>
                </a:uFill>
              </a:rPr>
              <a:t>End-User</a:t>
            </a:r>
            <a:r>
              <a:rPr u="heavy" spc="-75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0439" y="1633220"/>
            <a:ext cx="7621905" cy="406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17780" indent="-285750">
              <a:lnSpc>
                <a:spcPct val="100000"/>
              </a:lnSpc>
              <a:spcBef>
                <a:spcPts val="1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Development </a:t>
            </a:r>
            <a:r>
              <a:rPr sz="2400" dirty="0">
                <a:latin typeface="Verdana"/>
                <a:cs typeface="Verdana"/>
              </a:rPr>
              <a:t>by end </a:t>
            </a:r>
            <a:r>
              <a:rPr sz="2400" spc="-5" dirty="0">
                <a:latin typeface="Verdana"/>
                <a:cs typeface="Verdana"/>
              </a:rPr>
              <a:t>users with </a:t>
            </a:r>
            <a:r>
              <a:rPr sz="2400" spc="-10" dirty="0">
                <a:latin typeface="Verdana"/>
                <a:cs typeface="Verdana"/>
              </a:rPr>
              <a:t>little </a:t>
            </a:r>
            <a:r>
              <a:rPr sz="2400" spc="-5" dirty="0">
                <a:latin typeface="Verdana"/>
                <a:cs typeface="Verdana"/>
              </a:rPr>
              <a:t>or </a:t>
            </a:r>
            <a:r>
              <a:rPr sz="2400" spc="5" dirty="0">
                <a:latin typeface="Verdana"/>
                <a:cs typeface="Verdana"/>
              </a:rPr>
              <a:t>no</a:t>
            </a:r>
            <a:r>
              <a:rPr sz="2400" spc="-11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help  formal assistance from technical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specialist</a:t>
            </a:r>
            <a:endParaRPr sz="2400">
              <a:latin typeface="Verdana"/>
              <a:cs typeface="Verdana"/>
            </a:endParaRPr>
          </a:p>
          <a:p>
            <a:pPr marL="311150" marR="867410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10" dirty="0">
                <a:latin typeface="Verdana"/>
                <a:cs typeface="Verdana"/>
              </a:rPr>
              <a:t>Allows </a:t>
            </a:r>
            <a:r>
              <a:rPr sz="2400" spc="-5" dirty="0">
                <a:latin typeface="Verdana"/>
                <a:cs typeface="Verdana"/>
              </a:rPr>
              <a:t>users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specify their own business  needs</a:t>
            </a:r>
            <a:endParaRPr sz="2400">
              <a:latin typeface="Verdana"/>
              <a:cs typeface="Verdana"/>
            </a:endParaRPr>
          </a:p>
          <a:p>
            <a:pPr marL="311150" indent="-285750">
              <a:lnSpc>
                <a:spcPct val="100000"/>
              </a:lnSpc>
              <a:spcBef>
                <a:spcPts val="59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Doesn’t require IT staff so is more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rapid</a:t>
            </a:r>
            <a:endParaRPr sz="2400">
              <a:latin typeface="Verdana"/>
              <a:cs typeface="Verdana"/>
            </a:endParaRPr>
          </a:p>
          <a:p>
            <a:pPr marL="311150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Appropriate mainly for smaller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applications</a:t>
            </a:r>
            <a:endParaRPr sz="2400">
              <a:latin typeface="Verdana"/>
              <a:cs typeface="Verdana"/>
            </a:endParaRPr>
          </a:p>
          <a:p>
            <a:pPr marL="311150" marR="178435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10" dirty="0">
                <a:latin typeface="Verdana"/>
                <a:cs typeface="Verdana"/>
              </a:rPr>
              <a:t>Generally </a:t>
            </a:r>
            <a:r>
              <a:rPr sz="2400" spc="-5" dirty="0">
                <a:latin typeface="Verdana"/>
                <a:cs typeface="Verdana"/>
              </a:rPr>
              <a:t>not well designed, </a:t>
            </a:r>
            <a:r>
              <a:rPr sz="2400" spc="-10" dirty="0">
                <a:latin typeface="Verdana"/>
                <a:cs typeface="Verdana"/>
              </a:rPr>
              <a:t>easily </a:t>
            </a:r>
            <a:r>
              <a:rPr sz="2400" spc="-5" dirty="0">
                <a:latin typeface="Verdana"/>
                <a:cs typeface="Verdana"/>
              </a:rPr>
              <a:t>maintained  or </a:t>
            </a:r>
            <a:r>
              <a:rPr sz="2400" spc="-10" dirty="0">
                <a:latin typeface="Verdana"/>
                <a:cs typeface="Verdana"/>
              </a:rPr>
              <a:t>efficient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software</a:t>
            </a:r>
            <a:endParaRPr sz="2400">
              <a:latin typeface="Verdana"/>
              <a:cs typeface="Verdana"/>
            </a:endParaRPr>
          </a:p>
          <a:p>
            <a:pPr marL="311150" marR="1278255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Creates islands of software in firm,</a:t>
            </a:r>
            <a:r>
              <a:rPr sz="2400" spc="-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and  redundancies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</a:t>
            </a:r>
            <a:r>
              <a:rPr spc="-5" dirty="0"/>
              <a:t> </a:t>
            </a:r>
            <a:r>
              <a:rPr spc="-95" dirty="0"/>
              <a:t>Methodology: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110" dirty="0">
                <a:uFill>
                  <a:solidFill>
                    <a:srgbClr val="999900"/>
                  </a:solidFill>
                </a:uFill>
              </a:rPr>
              <a:t>Acquiring </a:t>
            </a:r>
            <a:r>
              <a:rPr u="heavy" spc="-95" dirty="0">
                <a:uFill>
                  <a:solidFill>
                    <a:srgbClr val="999900"/>
                  </a:solidFill>
                </a:uFill>
              </a:rPr>
              <a:t>Software</a:t>
            </a:r>
            <a:r>
              <a:rPr u="heavy" spc="25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25" dirty="0">
                <a:uFill>
                  <a:solidFill>
                    <a:srgbClr val="999900"/>
                  </a:solidFill>
                </a:uFill>
              </a:rPr>
              <a:t>Packages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544319"/>
            <a:ext cx="7750809" cy="13487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2800" spc="-10" dirty="0">
                <a:latin typeface="Verdana"/>
                <a:cs typeface="Verdana"/>
              </a:rPr>
              <a:t>Commercial </a:t>
            </a:r>
            <a:r>
              <a:rPr sz="2800" spc="-5" dirty="0">
                <a:latin typeface="Verdana"/>
                <a:cs typeface="Verdana"/>
              </a:rPr>
              <a:t>Off the </a:t>
            </a:r>
            <a:r>
              <a:rPr sz="2800" spc="-10" dirty="0">
                <a:latin typeface="Verdana"/>
                <a:cs typeface="Verdana"/>
              </a:rPr>
              <a:t>Shelf </a:t>
            </a:r>
            <a:r>
              <a:rPr sz="2800" spc="-5" dirty="0">
                <a:latin typeface="Verdana"/>
                <a:cs typeface="Verdana"/>
              </a:rPr>
              <a:t>(COTS) </a:t>
            </a:r>
            <a:r>
              <a:rPr sz="2800" spc="-10" dirty="0">
                <a:latin typeface="Verdana"/>
                <a:cs typeface="Verdana"/>
              </a:rPr>
              <a:t>Packages</a:t>
            </a:r>
            <a:endParaRPr sz="2800">
              <a:latin typeface="Verdana"/>
              <a:cs typeface="Verdana"/>
            </a:endParaRPr>
          </a:p>
          <a:p>
            <a:pPr marL="768350" marR="615315" indent="-285750">
              <a:lnSpc>
                <a:spcPct val="100000"/>
              </a:lnSpc>
              <a:spcBef>
                <a:spcPts val="600"/>
              </a:spcBef>
            </a:pPr>
            <a:r>
              <a:rPr sz="2700" spc="-644" baseline="13888" dirty="0">
                <a:solidFill>
                  <a:srgbClr val="999900"/>
                </a:solidFill>
                <a:latin typeface="UnDotum"/>
                <a:cs typeface="UnDotum"/>
              </a:rPr>
              <a:t> </a:t>
            </a:r>
            <a:r>
              <a:rPr sz="2400" spc="-5" dirty="0">
                <a:latin typeface="Verdana"/>
                <a:cs typeface="Verdana"/>
              </a:rPr>
              <a:t>Set of prewritten application software  programs that are </a:t>
            </a:r>
            <a:r>
              <a:rPr sz="2400" spc="-10" dirty="0">
                <a:latin typeface="Verdana"/>
                <a:cs typeface="Verdana"/>
              </a:rPr>
              <a:t>commercially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available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965450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3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8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" y="2942590"/>
            <a:ext cx="7861934" cy="296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0" marR="592455" indent="17145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Verdana"/>
                <a:cs typeface="Verdana"/>
              </a:rPr>
              <a:t>Modification </a:t>
            </a:r>
            <a:r>
              <a:rPr sz="2400" spc="-5" dirty="0">
                <a:latin typeface="Verdana"/>
                <a:cs typeface="Verdana"/>
              </a:rPr>
              <a:t>of software package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meet  organization’s needs may </a:t>
            </a:r>
            <a:r>
              <a:rPr sz="2400" spc="5" dirty="0">
                <a:latin typeface="Verdana"/>
                <a:cs typeface="Verdana"/>
              </a:rPr>
              <a:t>be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required</a:t>
            </a:r>
            <a:endParaRPr sz="240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1000" algn="l"/>
              </a:tabLst>
            </a:pPr>
            <a:r>
              <a:rPr sz="2800" spc="-10" dirty="0">
                <a:latin typeface="Verdana"/>
                <a:cs typeface="Verdana"/>
              </a:rPr>
              <a:t>Customization:</a:t>
            </a:r>
            <a:endParaRPr sz="2800">
              <a:latin typeface="Verdana"/>
              <a:cs typeface="Verdana"/>
            </a:endParaRPr>
          </a:p>
          <a:p>
            <a:pPr marL="781050" lvl="1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10" dirty="0">
                <a:latin typeface="Verdana"/>
                <a:cs typeface="Verdana"/>
              </a:rPr>
              <a:t>“Tailor </a:t>
            </a:r>
            <a:r>
              <a:rPr sz="2400" dirty="0">
                <a:latin typeface="Verdana"/>
                <a:cs typeface="Verdana"/>
              </a:rPr>
              <a:t>and </a:t>
            </a:r>
            <a:r>
              <a:rPr sz="2400" spc="-5" dirty="0">
                <a:latin typeface="Verdana"/>
                <a:cs typeface="Verdana"/>
              </a:rPr>
              <a:t>off the rack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suit”</a:t>
            </a:r>
            <a:endParaRPr sz="2400">
              <a:latin typeface="Verdana"/>
              <a:cs typeface="Verdana"/>
            </a:endParaRPr>
          </a:p>
          <a:p>
            <a:pPr marL="781050" lvl="1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5" dirty="0">
                <a:latin typeface="Verdana"/>
                <a:cs typeface="Verdana"/>
              </a:rPr>
              <a:t>Great </a:t>
            </a:r>
            <a:r>
              <a:rPr sz="2400" spc="-10" dirty="0">
                <a:latin typeface="Verdana"/>
                <a:cs typeface="Verdana"/>
              </a:rPr>
              <a:t>if </a:t>
            </a:r>
            <a:r>
              <a:rPr sz="2400" spc="-5" dirty="0">
                <a:latin typeface="Verdana"/>
                <a:cs typeface="Verdana"/>
              </a:rPr>
              <a:t>you </a:t>
            </a:r>
            <a:r>
              <a:rPr sz="2400" spc="-10" dirty="0">
                <a:latin typeface="Verdana"/>
                <a:cs typeface="Verdana"/>
              </a:rPr>
              <a:t>are </a:t>
            </a:r>
            <a:r>
              <a:rPr sz="2400" dirty="0">
                <a:latin typeface="Verdana"/>
                <a:cs typeface="Verdana"/>
              </a:rPr>
              <a:t>a </a:t>
            </a:r>
            <a:r>
              <a:rPr sz="2400" spc="-10" dirty="0">
                <a:latin typeface="Verdana"/>
                <a:cs typeface="Verdana"/>
              </a:rPr>
              <a:t>close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fit</a:t>
            </a:r>
            <a:endParaRPr sz="2400">
              <a:latin typeface="Verdana"/>
              <a:cs typeface="Verdana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59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5" dirty="0">
                <a:latin typeface="Verdana"/>
                <a:cs typeface="Verdana"/>
              </a:rPr>
              <a:t>Ends up more trouble </a:t>
            </a:r>
            <a:r>
              <a:rPr sz="2400" dirty="0">
                <a:latin typeface="Verdana"/>
                <a:cs typeface="Verdana"/>
              </a:rPr>
              <a:t>than </a:t>
            </a:r>
            <a:r>
              <a:rPr sz="2400" spc="-5" dirty="0">
                <a:latin typeface="Verdana"/>
                <a:cs typeface="Verdana"/>
              </a:rPr>
              <a:t>worth if you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aren’t  </a:t>
            </a:r>
            <a:r>
              <a:rPr sz="2400" spc="-10" dirty="0">
                <a:latin typeface="Verdana"/>
                <a:cs typeface="Verdana"/>
              </a:rPr>
              <a:t>close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fit..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 </a:t>
            </a:r>
            <a:r>
              <a:rPr spc="-85" dirty="0"/>
              <a:t>Methodology</a:t>
            </a:r>
            <a:r>
              <a:rPr spc="85" dirty="0"/>
              <a:t> </a:t>
            </a:r>
            <a:r>
              <a:rPr spc="-240" dirty="0"/>
              <a:t>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Outsourcing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633220"/>
            <a:ext cx="7616190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marR="17780" indent="-3429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Verdana"/>
                <a:cs typeface="Verdana"/>
              </a:rPr>
              <a:t>The purchase of an externally produced </a:t>
            </a:r>
            <a:r>
              <a:rPr sz="2400" i="1" spc="-10" dirty="0">
                <a:latin typeface="Verdana"/>
                <a:cs typeface="Verdana"/>
              </a:rPr>
              <a:t>good </a:t>
            </a:r>
            <a:r>
              <a:rPr sz="2400" i="1" spc="-5" dirty="0">
                <a:latin typeface="Verdana"/>
                <a:cs typeface="Verdana"/>
              </a:rPr>
              <a:t>or  service </a:t>
            </a:r>
            <a:r>
              <a:rPr sz="2400" i="1" dirty="0">
                <a:latin typeface="Verdana"/>
                <a:cs typeface="Verdana"/>
              </a:rPr>
              <a:t>that </a:t>
            </a:r>
            <a:r>
              <a:rPr sz="2400" i="1" spc="-5" dirty="0">
                <a:latin typeface="Verdana"/>
                <a:cs typeface="Verdana"/>
              </a:rPr>
              <a:t>was previously produced</a:t>
            </a:r>
            <a:r>
              <a:rPr sz="2400" i="1" spc="-8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internally</a:t>
            </a:r>
            <a:endParaRPr sz="24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  <a:tabLst>
                <a:tab pos="367665" algn="l"/>
              </a:tabLst>
            </a:pPr>
            <a:r>
              <a:rPr sz="2700" spc="-195" baseline="13888" dirty="0">
                <a:solidFill>
                  <a:srgbClr val="666600"/>
                </a:solidFill>
                <a:latin typeface="UnDotum"/>
                <a:cs typeface="UnDotum"/>
              </a:rPr>
              <a:t>	</a:t>
            </a:r>
            <a:r>
              <a:rPr sz="2400" spc="-5" dirty="0">
                <a:latin typeface="Verdana"/>
                <a:cs typeface="Verdana"/>
              </a:rPr>
              <a:t>Advantages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887979"/>
            <a:ext cx="170815" cy="99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889" y="2806700"/>
            <a:ext cx="3415665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57045">
              <a:lnSpc>
                <a:spcPct val="1208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Economy  </a:t>
            </a:r>
            <a:r>
              <a:rPr sz="2000" dirty="0">
                <a:latin typeface="Verdana"/>
                <a:cs typeface="Verdana"/>
              </a:rPr>
              <a:t>P</a:t>
            </a:r>
            <a:r>
              <a:rPr sz="2000" spc="-5" dirty="0">
                <a:latin typeface="Verdana"/>
                <a:cs typeface="Verdana"/>
              </a:rPr>
              <a:t>re</a:t>
            </a:r>
            <a:r>
              <a:rPr sz="2000" dirty="0">
                <a:latin typeface="Verdana"/>
                <a:cs typeface="Verdana"/>
              </a:rPr>
              <a:t>d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spc="-5" dirty="0">
                <a:latin typeface="Verdana"/>
                <a:cs typeface="Verdana"/>
              </a:rPr>
              <a:t>cta</a:t>
            </a:r>
            <a:r>
              <a:rPr sz="2000" dirty="0">
                <a:latin typeface="Verdana"/>
                <a:cs typeface="Verdana"/>
              </a:rPr>
              <a:t>b</a:t>
            </a:r>
            <a:r>
              <a:rPr sz="2000" spc="-10" dirty="0">
                <a:latin typeface="Verdana"/>
                <a:cs typeface="Verdana"/>
              </a:rPr>
              <a:t>ili</a:t>
            </a:r>
            <a:r>
              <a:rPr sz="2000" spc="-5" dirty="0">
                <a:latin typeface="Verdana"/>
                <a:cs typeface="Verdana"/>
              </a:rPr>
              <a:t>ty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Verdana"/>
                <a:cs typeface="Verdana"/>
              </a:rPr>
              <a:t>Frees </a:t>
            </a:r>
            <a:r>
              <a:rPr sz="2000" dirty="0">
                <a:latin typeface="Verdana"/>
                <a:cs typeface="Verdana"/>
              </a:rPr>
              <a:t>up </a:t>
            </a:r>
            <a:r>
              <a:rPr sz="2000" spc="-5" dirty="0">
                <a:latin typeface="Verdana"/>
                <a:cs typeface="Verdana"/>
              </a:rPr>
              <a:t>human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resources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" y="3986529"/>
            <a:ext cx="26555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700" spc="-195" baseline="12345" dirty="0">
                <a:solidFill>
                  <a:srgbClr val="666600"/>
                </a:solidFill>
                <a:latin typeface="UnDotum"/>
                <a:cs typeface="UnDotum"/>
              </a:rPr>
              <a:t>	</a:t>
            </a:r>
            <a:r>
              <a:rPr sz="2400" spc="-5" dirty="0">
                <a:latin typeface="Verdana"/>
                <a:cs typeface="Verdana"/>
              </a:rPr>
              <a:t>Disadvantages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4434840"/>
            <a:ext cx="170815" cy="99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8889" y="4352290"/>
            <a:ext cx="4696460" cy="1130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Verdana"/>
                <a:cs typeface="Verdana"/>
              </a:rPr>
              <a:t>Loss of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control</a:t>
            </a:r>
            <a:endParaRPr sz="2000">
              <a:latin typeface="Verdana"/>
              <a:cs typeface="Verdana"/>
            </a:endParaRPr>
          </a:p>
          <a:p>
            <a:pPr marL="12700" marR="5080">
              <a:lnSpc>
                <a:spcPct val="120800"/>
              </a:lnSpc>
            </a:pPr>
            <a:r>
              <a:rPr sz="2000" spc="-5" dirty="0">
                <a:latin typeface="Verdana"/>
                <a:cs typeface="Verdana"/>
              </a:rPr>
              <a:t>Vulnerability of strategic information  Dependency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51529" y="3204210"/>
            <a:ext cx="2439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7975" algn="l"/>
              </a:tabLst>
            </a:pPr>
            <a:r>
              <a:rPr sz="3600" spc="-5" dirty="0">
                <a:solidFill>
                  <a:srgbClr val="000000"/>
                </a:solidFill>
                <a:latin typeface="Verdana"/>
                <a:cs typeface="Verdana"/>
              </a:rPr>
              <a:t>Than</a:t>
            </a:r>
            <a:r>
              <a:rPr sz="3600" dirty="0">
                <a:solidFill>
                  <a:srgbClr val="000000"/>
                </a:solidFill>
                <a:latin typeface="Verdana"/>
                <a:cs typeface="Verdana"/>
              </a:rPr>
              <a:t>k	Y</a:t>
            </a:r>
            <a:r>
              <a:rPr sz="3600" spc="-5" dirty="0">
                <a:solidFill>
                  <a:srgbClr val="000000"/>
                </a:solidFill>
                <a:latin typeface="Verdana"/>
                <a:cs typeface="Verdana"/>
              </a:rPr>
              <a:t>ou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  <a:tab pos="7997825" algn="l"/>
              </a:tabLst>
            </a:pPr>
            <a:r>
              <a:rPr sz="4400" u="heavy" spc="-170" dirty="0">
                <a:uFill>
                  <a:solidFill>
                    <a:srgbClr val="999900"/>
                  </a:solidFill>
                </a:uFill>
              </a:rPr>
              <a:t>MIS	</a:t>
            </a:r>
            <a:r>
              <a:rPr sz="4400" u="heavy" spc="-35" dirty="0">
                <a:uFill>
                  <a:solidFill>
                    <a:srgbClr val="999900"/>
                  </a:solidFill>
                </a:uFill>
              </a:rPr>
              <a:t>Development</a:t>
            </a:r>
            <a:r>
              <a:rPr sz="4400" u="heavy" spc="-6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sz="4400" u="heavy" spc="-5" dirty="0">
                <a:uFill>
                  <a:solidFill>
                    <a:srgbClr val="999900"/>
                  </a:solidFill>
                </a:uFill>
              </a:rPr>
              <a:t>Outlook	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98450" y="1974850"/>
            <a:ext cx="8470900" cy="3898900"/>
            <a:chOff x="298450" y="1974850"/>
            <a:chExt cx="8470900" cy="3898900"/>
          </a:xfrm>
        </p:grpSpPr>
        <p:sp>
          <p:nvSpPr>
            <p:cNvPr id="4" name="object 4"/>
            <p:cNvSpPr/>
            <p:nvPr/>
          </p:nvSpPr>
          <p:spPr>
            <a:xfrm>
              <a:off x="304800" y="1981200"/>
              <a:ext cx="8458200" cy="3886200"/>
            </a:xfrm>
            <a:custGeom>
              <a:avLst/>
              <a:gdLst/>
              <a:ahLst/>
              <a:cxnLst/>
              <a:rect l="l" t="t" r="r" b="b"/>
              <a:pathLst>
                <a:path w="8458200" h="3886200">
                  <a:moveTo>
                    <a:pt x="4229100" y="3886200"/>
                  </a:moveTo>
                  <a:lnTo>
                    <a:pt x="0" y="3886200"/>
                  </a:lnTo>
                  <a:lnTo>
                    <a:pt x="0" y="0"/>
                  </a:lnTo>
                  <a:lnTo>
                    <a:pt x="8458200" y="0"/>
                  </a:lnTo>
                  <a:lnTo>
                    <a:pt x="8458200" y="3886200"/>
                  </a:lnTo>
                  <a:lnTo>
                    <a:pt x="4229100" y="388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4800" y="3416300"/>
              <a:ext cx="990600" cy="12700"/>
            </a:xfrm>
            <a:custGeom>
              <a:avLst/>
              <a:gdLst/>
              <a:ahLst/>
              <a:cxnLst/>
              <a:rect l="l" t="t" r="r" b="b"/>
              <a:pathLst>
                <a:path w="990600" h="12700">
                  <a:moveTo>
                    <a:pt x="0" y="12700"/>
                  </a:moveTo>
                  <a:lnTo>
                    <a:pt x="990600" y="127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480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981710" h="5207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6510" y="3416300"/>
              <a:ext cx="0" cy="5080"/>
            </a:xfrm>
            <a:custGeom>
              <a:avLst/>
              <a:gdLst/>
              <a:ahLst/>
              <a:cxnLst/>
              <a:rect l="l" t="t" r="r" b="b"/>
              <a:pathLst>
                <a:path h="5079">
                  <a:moveTo>
                    <a:pt x="0" y="0"/>
                  </a:moveTo>
                  <a:lnTo>
                    <a:pt x="0" y="467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98779" y="2959432"/>
            <a:ext cx="793115" cy="410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po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marL="64769">
              <a:lnSpc>
                <a:spcPts val="1675"/>
              </a:lnSpc>
            </a:pPr>
            <a:r>
              <a:rPr sz="1400" spc="-5" dirty="0">
                <a:latin typeface="Arial"/>
                <a:cs typeface="Arial"/>
              </a:rPr>
              <a:t>Strategy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76237" y="4033837"/>
            <a:ext cx="888365" cy="530225"/>
            <a:chOff x="376237" y="4033837"/>
            <a:chExt cx="888365" cy="530225"/>
          </a:xfrm>
        </p:grpSpPr>
        <p:sp>
          <p:nvSpPr>
            <p:cNvPr id="11" name="object 11"/>
            <p:cNvSpPr/>
            <p:nvPr/>
          </p:nvSpPr>
          <p:spPr>
            <a:xfrm>
              <a:off x="381000" y="4038600"/>
              <a:ext cx="878840" cy="520700"/>
            </a:xfrm>
            <a:custGeom>
              <a:avLst/>
              <a:gdLst/>
              <a:ahLst/>
              <a:cxnLst/>
              <a:rect l="l" t="t" r="r" b="b"/>
              <a:pathLst>
                <a:path w="878840" h="520700">
                  <a:moveTo>
                    <a:pt x="0" y="0"/>
                  </a:moveTo>
                  <a:lnTo>
                    <a:pt x="878840" y="0"/>
                  </a:lnTo>
                  <a:lnTo>
                    <a:pt x="87884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000" y="4038600"/>
              <a:ext cx="878840" cy="520700"/>
            </a:xfrm>
            <a:custGeom>
              <a:avLst/>
              <a:gdLst/>
              <a:ahLst/>
              <a:cxnLst/>
              <a:rect l="l" t="t" r="r" b="b"/>
              <a:pathLst>
                <a:path w="878840" h="520700">
                  <a:moveTo>
                    <a:pt x="0" y="0"/>
                  </a:moveTo>
                  <a:lnTo>
                    <a:pt x="878840" y="0"/>
                  </a:lnTo>
                  <a:lnTo>
                    <a:pt x="87884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878840" h="5207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29590" y="4102432"/>
            <a:ext cx="582295" cy="410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540"/>
              </a:lnSpc>
            </a:pPr>
            <a:r>
              <a:rPr sz="1400" dirty="0">
                <a:latin typeface="Arial"/>
                <a:cs typeface="Arial"/>
              </a:rPr>
              <a:t>Ethics/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Pr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26870" y="3276600"/>
            <a:ext cx="949960" cy="734060"/>
          </a:xfrm>
          <a:prstGeom prst="rect">
            <a:avLst/>
          </a:prstGeom>
          <a:solidFill>
            <a:srgbClr val="CCCC66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400" dirty="0">
                <a:latin typeface="Arial"/>
                <a:cs typeface="Arial"/>
              </a:rPr>
              <a:t>MIS</a:t>
            </a:r>
            <a:endParaRPr sz="1400">
              <a:latin typeface="Arial"/>
              <a:cs typeface="Arial"/>
            </a:endParaRPr>
          </a:p>
          <a:p>
            <a:pPr marL="118110" marR="116839" indent="-43815" algn="ctr">
              <a:lnSpc>
                <a:spcPts val="1670"/>
              </a:lnSpc>
              <a:spcBef>
                <a:spcPts val="60"/>
              </a:spcBef>
            </a:pPr>
            <a:r>
              <a:rPr sz="1400" spc="-5" dirty="0">
                <a:latin typeface="Arial"/>
                <a:cs typeface="Arial"/>
              </a:rPr>
              <a:t>Strategy  and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Plan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5200" y="2971800"/>
            <a:ext cx="1295400" cy="73279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2555" marR="116839" indent="1905" algn="ctr">
              <a:lnSpc>
                <a:spcPct val="99700"/>
              </a:lnSpc>
              <a:spcBef>
                <a:spcPts val="37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Internal  Systems 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elop</a:t>
            </a:r>
            <a:r>
              <a:rPr sz="1400" spc="1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5200" y="4038600"/>
            <a:ext cx="1295400" cy="73279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2555" marR="116839" indent="-49530" algn="ctr">
              <a:lnSpc>
                <a:spcPct val="99700"/>
              </a:lnSpc>
              <a:spcBef>
                <a:spcPts val="375"/>
              </a:spcBef>
            </a:pPr>
            <a:r>
              <a:rPr sz="1400" dirty="0">
                <a:latin typeface="Arial"/>
                <a:cs typeface="Arial"/>
              </a:rPr>
              <a:t>Outsourced  </a:t>
            </a:r>
            <a:r>
              <a:rPr sz="1400" spc="-5" dirty="0">
                <a:latin typeface="Arial"/>
                <a:cs typeface="Arial"/>
              </a:rPr>
              <a:t>Systems  </a:t>
            </a:r>
            <a:r>
              <a:rPr sz="1400" spc="5" dirty="0">
                <a:latin typeface="Arial"/>
                <a:cs typeface="Arial"/>
              </a:rPr>
              <a:t>D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elop</a:t>
            </a:r>
            <a:r>
              <a:rPr sz="1400" spc="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81600" y="3733800"/>
            <a:ext cx="1403350" cy="30734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10400" y="3048000"/>
            <a:ext cx="1219200" cy="73406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72720" marR="167640" indent="-50800" algn="ctr">
              <a:lnSpc>
                <a:spcPct val="99700"/>
              </a:lnSpc>
              <a:spcBef>
                <a:spcPts val="37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Internal 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Systems  O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6600" y="4060190"/>
            <a:ext cx="1143000" cy="73406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09220" marR="104139" algn="ctr">
              <a:lnSpc>
                <a:spcPct val="100000"/>
              </a:lnSpc>
              <a:spcBef>
                <a:spcPts val="370"/>
              </a:spcBef>
            </a:pPr>
            <a:r>
              <a:rPr sz="1400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10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ed  </a:t>
            </a:r>
            <a:r>
              <a:rPr sz="1400" dirty="0">
                <a:latin typeface="Arial"/>
                <a:cs typeface="Arial"/>
              </a:rPr>
              <a:t>Systems  </a:t>
            </a:r>
            <a:r>
              <a:rPr sz="1400" spc="-5" dirty="0"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85127" y="2362200"/>
            <a:ext cx="7730490" cy="2895600"/>
            <a:chOff x="385127" y="2362200"/>
            <a:chExt cx="7730490" cy="2895600"/>
          </a:xfrm>
        </p:grpSpPr>
        <p:sp>
          <p:nvSpPr>
            <p:cNvPr id="21" name="object 21"/>
            <p:cNvSpPr/>
            <p:nvPr/>
          </p:nvSpPr>
          <p:spPr>
            <a:xfrm>
              <a:off x="1295400" y="3200400"/>
              <a:ext cx="260350" cy="326390"/>
            </a:xfrm>
            <a:custGeom>
              <a:avLst/>
              <a:gdLst/>
              <a:ahLst/>
              <a:cxnLst/>
              <a:rect l="l" t="t" r="r" b="b"/>
              <a:pathLst>
                <a:path w="260350" h="326389">
                  <a:moveTo>
                    <a:pt x="0" y="0"/>
                  </a:moveTo>
                  <a:lnTo>
                    <a:pt x="260350" y="326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24000" y="3498850"/>
              <a:ext cx="76200" cy="82550"/>
            </a:xfrm>
            <a:custGeom>
              <a:avLst/>
              <a:gdLst/>
              <a:ahLst/>
              <a:cxnLst/>
              <a:rect l="l" t="t" r="r" b="b"/>
              <a:pathLst>
                <a:path w="76200" h="82550">
                  <a:moveTo>
                    <a:pt x="58419" y="0"/>
                  </a:moveTo>
                  <a:lnTo>
                    <a:pt x="0" y="46989"/>
                  </a:lnTo>
                  <a:lnTo>
                    <a:pt x="76200" y="82550"/>
                  </a:lnTo>
                  <a:lnTo>
                    <a:pt x="584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95400" y="3794760"/>
              <a:ext cx="270510" cy="472440"/>
            </a:xfrm>
            <a:custGeom>
              <a:avLst/>
              <a:gdLst/>
              <a:ahLst/>
              <a:cxnLst/>
              <a:rect l="l" t="t" r="r" b="b"/>
              <a:pathLst>
                <a:path w="270509" h="472439">
                  <a:moveTo>
                    <a:pt x="0" y="472439"/>
                  </a:moveTo>
                  <a:lnTo>
                    <a:pt x="27050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0350" y="3733800"/>
              <a:ext cx="69850" cy="83820"/>
            </a:xfrm>
            <a:custGeom>
              <a:avLst/>
              <a:gdLst/>
              <a:ahLst/>
              <a:cxnLst/>
              <a:rect l="l" t="t" r="r" b="b"/>
              <a:pathLst>
                <a:path w="69850" h="83820">
                  <a:moveTo>
                    <a:pt x="69850" y="0"/>
                  </a:moveTo>
                  <a:lnTo>
                    <a:pt x="0" y="46989"/>
                  </a:lnTo>
                  <a:lnTo>
                    <a:pt x="64769" y="83819"/>
                  </a:lnTo>
                  <a:lnTo>
                    <a:pt x="698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90800" y="3369310"/>
              <a:ext cx="845819" cy="212090"/>
            </a:xfrm>
            <a:custGeom>
              <a:avLst/>
              <a:gdLst/>
              <a:ahLst/>
              <a:cxnLst/>
              <a:rect l="l" t="t" r="r" b="b"/>
              <a:pathLst>
                <a:path w="845820" h="212089">
                  <a:moveTo>
                    <a:pt x="0" y="212089"/>
                  </a:moveTo>
                  <a:lnTo>
                    <a:pt x="845820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22650" y="3333750"/>
              <a:ext cx="82550" cy="73660"/>
            </a:xfrm>
            <a:custGeom>
              <a:avLst/>
              <a:gdLst/>
              <a:ahLst/>
              <a:cxnLst/>
              <a:rect l="l" t="t" r="r" b="b"/>
              <a:pathLst>
                <a:path w="82550" h="73660">
                  <a:moveTo>
                    <a:pt x="0" y="0"/>
                  </a:moveTo>
                  <a:lnTo>
                    <a:pt x="19050" y="73660"/>
                  </a:lnTo>
                  <a:lnTo>
                    <a:pt x="82550" y="19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90800" y="3810000"/>
              <a:ext cx="855980" cy="570230"/>
            </a:xfrm>
            <a:custGeom>
              <a:avLst/>
              <a:gdLst/>
              <a:ahLst/>
              <a:cxnLst/>
              <a:rect l="l" t="t" r="r" b="b"/>
              <a:pathLst>
                <a:path w="855979" h="570229">
                  <a:moveTo>
                    <a:pt x="0" y="0"/>
                  </a:moveTo>
                  <a:lnTo>
                    <a:pt x="855979" y="5702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21379" y="4345939"/>
              <a:ext cx="83820" cy="73660"/>
            </a:xfrm>
            <a:custGeom>
              <a:avLst/>
              <a:gdLst/>
              <a:ahLst/>
              <a:cxnLst/>
              <a:rect l="l" t="t" r="r" b="b"/>
              <a:pathLst>
                <a:path w="83820" h="73660">
                  <a:moveTo>
                    <a:pt x="41910" y="0"/>
                  </a:moveTo>
                  <a:lnTo>
                    <a:pt x="0" y="63500"/>
                  </a:lnTo>
                  <a:lnTo>
                    <a:pt x="83820" y="73660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800599" y="3276600"/>
              <a:ext cx="340360" cy="476250"/>
            </a:xfrm>
            <a:custGeom>
              <a:avLst/>
              <a:gdLst/>
              <a:ahLst/>
              <a:cxnLst/>
              <a:rect l="l" t="t" r="r" b="b"/>
              <a:pathLst>
                <a:path w="340360" h="476250">
                  <a:moveTo>
                    <a:pt x="0" y="0"/>
                  </a:moveTo>
                  <a:lnTo>
                    <a:pt x="340360" y="4762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106669" y="3726180"/>
              <a:ext cx="74930" cy="83820"/>
            </a:xfrm>
            <a:custGeom>
              <a:avLst/>
              <a:gdLst/>
              <a:ahLst/>
              <a:cxnLst/>
              <a:rect l="l" t="t" r="r" b="b"/>
              <a:pathLst>
                <a:path w="74929" h="83820">
                  <a:moveTo>
                    <a:pt x="60959" y="0"/>
                  </a:moveTo>
                  <a:lnTo>
                    <a:pt x="0" y="44450"/>
                  </a:lnTo>
                  <a:lnTo>
                    <a:pt x="74929" y="8382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00599" y="4017010"/>
              <a:ext cx="335280" cy="402590"/>
            </a:xfrm>
            <a:custGeom>
              <a:avLst/>
              <a:gdLst/>
              <a:ahLst/>
              <a:cxnLst/>
              <a:rect l="l" t="t" r="r" b="b"/>
              <a:pathLst>
                <a:path w="335279" h="402589">
                  <a:moveTo>
                    <a:pt x="0" y="402589"/>
                  </a:moveTo>
                  <a:lnTo>
                    <a:pt x="33527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104130" y="3962400"/>
              <a:ext cx="77470" cy="82550"/>
            </a:xfrm>
            <a:custGeom>
              <a:avLst/>
              <a:gdLst/>
              <a:ahLst/>
              <a:cxnLst/>
              <a:rect l="l" t="t" r="r" b="b"/>
              <a:pathLst>
                <a:path w="77470" h="82550">
                  <a:moveTo>
                    <a:pt x="77470" y="0"/>
                  </a:moveTo>
                  <a:lnTo>
                    <a:pt x="0" y="34289"/>
                  </a:lnTo>
                  <a:lnTo>
                    <a:pt x="58420" y="8255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53199" y="3468369"/>
              <a:ext cx="398780" cy="265430"/>
            </a:xfrm>
            <a:custGeom>
              <a:avLst/>
              <a:gdLst/>
              <a:ahLst/>
              <a:cxnLst/>
              <a:rect l="l" t="t" r="r" b="b"/>
              <a:pathLst>
                <a:path w="398779" h="265429">
                  <a:moveTo>
                    <a:pt x="0" y="265429"/>
                  </a:moveTo>
                  <a:lnTo>
                    <a:pt x="39877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926580" y="3429000"/>
              <a:ext cx="83820" cy="73660"/>
            </a:xfrm>
            <a:custGeom>
              <a:avLst/>
              <a:gdLst/>
              <a:ahLst/>
              <a:cxnLst/>
              <a:rect l="l" t="t" r="r" b="b"/>
              <a:pathLst>
                <a:path w="83820" h="73660">
                  <a:moveTo>
                    <a:pt x="83820" y="0"/>
                  </a:moveTo>
                  <a:lnTo>
                    <a:pt x="0" y="10160"/>
                  </a:lnTo>
                  <a:lnTo>
                    <a:pt x="41910" y="7366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53199" y="4038600"/>
              <a:ext cx="476250" cy="340360"/>
            </a:xfrm>
            <a:custGeom>
              <a:avLst/>
              <a:gdLst/>
              <a:ahLst/>
              <a:cxnLst/>
              <a:rect l="l" t="t" r="r" b="b"/>
              <a:pathLst>
                <a:path w="476250" h="340360">
                  <a:moveTo>
                    <a:pt x="0" y="0"/>
                  </a:moveTo>
                  <a:lnTo>
                    <a:pt x="476250" y="3403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002780" y="4344670"/>
              <a:ext cx="83820" cy="74930"/>
            </a:xfrm>
            <a:custGeom>
              <a:avLst/>
              <a:gdLst/>
              <a:ahLst/>
              <a:cxnLst/>
              <a:rect l="l" t="t" r="r" b="b"/>
              <a:pathLst>
                <a:path w="83820" h="74929">
                  <a:moveTo>
                    <a:pt x="44450" y="0"/>
                  </a:moveTo>
                  <a:lnTo>
                    <a:pt x="0" y="62229"/>
                  </a:lnTo>
                  <a:lnTo>
                    <a:pt x="83820" y="74929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590800" y="3886200"/>
              <a:ext cx="654050" cy="1308100"/>
            </a:xfrm>
            <a:custGeom>
              <a:avLst/>
              <a:gdLst/>
              <a:ahLst/>
              <a:cxnLst/>
              <a:rect l="l" t="t" r="r" b="b"/>
              <a:pathLst>
                <a:path w="654050" h="1308100">
                  <a:moveTo>
                    <a:pt x="0" y="0"/>
                  </a:moveTo>
                  <a:lnTo>
                    <a:pt x="654050" y="13081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09290" y="5172710"/>
              <a:ext cx="67310" cy="85090"/>
            </a:xfrm>
            <a:custGeom>
              <a:avLst/>
              <a:gdLst/>
              <a:ahLst/>
              <a:cxnLst/>
              <a:rect l="l" t="t" r="r" b="b"/>
              <a:pathLst>
                <a:path w="67310" h="85089">
                  <a:moveTo>
                    <a:pt x="67310" y="0"/>
                  </a:moveTo>
                  <a:lnTo>
                    <a:pt x="0" y="34289"/>
                  </a:lnTo>
                  <a:lnTo>
                    <a:pt x="67310" y="85089"/>
                  </a:lnTo>
                  <a:lnTo>
                    <a:pt x="673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590800" y="2421889"/>
              <a:ext cx="648970" cy="1083310"/>
            </a:xfrm>
            <a:custGeom>
              <a:avLst/>
              <a:gdLst/>
              <a:ahLst/>
              <a:cxnLst/>
              <a:rect l="l" t="t" r="r" b="b"/>
              <a:pathLst>
                <a:path w="648969" h="1083310">
                  <a:moveTo>
                    <a:pt x="0" y="1083310"/>
                  </a:moveTo>
                  <a:lnTo>
                    <a:pt x="64896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05480" y="2362199"/>
              <a:ext cx="4909820" cy="2513330"/>
            </a:xfrm>
            <a:custGeom>
              <a:avLst/>
              <a:gdLst/>
              <a:ahLst/>
              <a:cxnLst/>
              <a:rect l="l" t="t" r="r" b="b"/>
              <a:pathLst>
                <a:path w="4909820" h="2513329">
                  <a:moveTo>
                    <a:pt x="71120" y="0"/>
                  </a:moveTo>
                  <a:lnTo>
                    <a:pt x="0" y="45720"/>
                  </a:lnTo>
                  <a:lnTo>
                    <a:pt x="64770" y="83820"/>
                  </a:lnTo>
                  <a:lnTo>
                    <a:pt x="71120" y="0"/>
                  </a:lnTo>
                  <a:close/>
                </a:path>
                <a:path w="4909820" h="2513329">
                  <a:moveTo>
                    <a:pt x="642620" y="2513330"/>
                  </a:moveTo>
                  <a:lnTo>
                    <a:pt x="604520" y="2438400"/>
                  </a:lnTo>
                  <a:lnTo>
                    <a:pt x="566420" y="2513330"/>
                  </a:lnTo>
                  <a:lnTo>
                    <a:pt x="642620" y="2513330"/>
                  </a:lnTo>
                  <a:close/>
                </a:path>
                <a:path w="4909820" h="2513329">
                  <a:moveTo>
                    <a:pt x="642620" y="457200"/>
                  </a:moveTo>
                  <a:lnTo>
                    <a:pt x="566420" y="457200"/>
                  </a:lnTo>
                  <a:lnTo>
                    <a:pt x="604520" y="533400"/>
                  </a:lnTo>
                  <a:lnTo>
                    <a:pt x="642620" y="457200"/>
                  </a:lnTo>
                  <a:close/>
                </a:path>
                <a:path w="4909820" h="2513329">
                  <a:moveTo>
                    <a:pt x="1404620" y="2513330"/>
                  </a:moveTo>
                  <a:lnTo>
                    <a:pt x="1366520" y="2438400"/>
                  </a:lnTo>
                  <a:lnTo>
                    <a:pt x="1328420" y="2513330"/>
                  </a:lnTo>
                  <a:lnTo>
                    <a:pt x="1404620" y="2513330"/>
                  </a:lnTo>
                  <a:close/>
                </a:path>
                <a:path w="4909820" h="2513329">
                  <a:moveTo>
                    <a:pt x="1480820" y="457200"/>
                  </a:moveTo>
                  <a:lnTo>
                    <a:pt x="1404620" y="457200"/>
                  </a:lnTo>
                  <a:lnTo>
                    <a:pt x="1442720" y="533400"/>
                  </a:lnTo>
                  <a:lnTo>
                    <a:pt x="1480820" y="457200"/>
                  </a:lnTo>
                  <a:close/>
                </a:path>
                <a:path w="4909820" h="2513329">
                  <a:moveTo>
                    <a:pt x="2242820" y="2513330"/>
                  </a:moveTo>
                  <a:lnTo>
                    <a:pt x="2204720" y="2438400"/>
                  </a:lnTo>
                  <a:lnTo>
                    <a:pt x="2166620" y="2513330"/>
                  </a:lnTo>
                  <a:lnTo>
                    <a:pt x="2242820" y="2513330"/>
                  </a:lnTo>
                  <a:close/>
                </a:path>
                <a:path w="4909820" h="2513329">
                  <a:moveTo>
                    <a:pt x="2319020" y="457200"/>
                  </a:moveTo>
                  <a:lnTo>
                    <a:pt x="2242820" y="457200"/>
                  </a:lnTo>
                  <a:lnTo>
                    <a:pt x="2280920" y="533400"/>
                  </a:lnTo>
                  <a:lnTo>
                    <a:pt x="2319020" y="457200"/>
                  </a:lnTo>
                  <a:close/>
                </a:path>
                <a:path w="4909820" h="2513329">
                  <a:moveTo>
                    <a:pt x="3081020" y="2513330"/>
                  </a:moveTo>
                  <a:lnTo>
                    <a:pt x="3042920" y="2438400"/>
                  </a:lnTo>
                  <a:lnTo>
                    <a:pt x="3004820" y="2513330"/>
                  </a:lnTo>
                  <a:lnTo>
                    <a:pt x="3081020" y="2513330"/>
                  </a:lnTo>
                  <a:close/>
                </a:path>
                <a:path w="4909820" h="2513329">
                  <a:moveTo>
                    <a:pt x="3157220" y="457200"/>
                  </a:moveTo>
                  <a:lnTo>
                    <a:pt x="3081020" y="457200"/>
                  </a:lnTo>
                  <a:lnTo>
                    <a:pt x="3119120" y="533400"/>
                  </a:lnTo>
                  <a:lnTo>
                    <a:pt x="3157220" y="457200"/>
                  </a:lnTo>
                  <a:close/>
                </a:path>
                <a:path w="4909820" h="2513329">
                  <a:moveTo>
                    <a:pt x="3995420" y="2513330"/>
                  </a:moveTo>
                  <a:lnTo>
                    <a:pt x="3957320" y="2438400"/>
                  </a:lnTo>
                  <a:lnTo>
                    <a:pt x="3919220" y="2513330"/>
                  </a:lnTo>
                  <a:lnTo>
                    <a:pt x="3995420" y="2513330"/>
                  </a:lnTo>
                  <a:close/>
                </a:path>
                <a:path w="4909820" h="2513329">
                  <a:moveTo>
                    <a:pt x="3995420" y="457200"/>
                  </a:moveTo>
                  <a:lnTo>
                    <a:pt x="3919220" y="457200"/>
                  </a:lnTo>
                  <a:lnTo>
                    <a:pt x="3957320" y="533400"/>
                  </a:lnTo>
                  <a:lnTo>
                    <a:pt x="3995420" y="457200"/>
                  </a:lnTo>
                  <a:close/>
                </a:path>
                <a:path w="4909820" h="2513329">
                  <a:moveTo>
                    <a:pt x="4909820" y="2513330"/>
                  </a:moveTo>
                  <a:lnTo>
                    <a:pt x="4871720" y="2438400"/>
                  </a:lnTo>
                  <a:lnTo>
                    <a:pt x="4833620" y="2513330"/>
                  </a:lnTo>
                  <a:lnTo>
                    <a:pt x="4909820" y="2513330"/>
                  </a:lnTo>
                  <a:close/>
                </a:path>
                <a:path w="4909820" h="2513329">
                  <a:moveTo>
                    <a:pt x="4909820" y="457200"/>
                  </a:moveTo>
                  <a:lnTo>
                    <a:pt x="4833620" y="457200"/>
                  </a:lnTo>
                  <a:lnTo>
                    <a:pt x="4871720" y="533400"/>
                  </a:lnTo>
                  <a:lnTo>
                    <a:pt x="490982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8989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989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981710" h="520700">
                  <a:moveTo>
                    <a:pt x="0" y="0"/>
                  </a:moveTo>
                  <a:lnTo>
                    <a:pt x="0" y="0"/>
                  </a:lnTo>
                </a:path>
                <a:path w="981710" h="520700">
                  <a:moveTo>
                    <a:pt x="981710" y="520700"/>
                  </a:moveTo>
                  <a:lnTo>
                    <a:pt x="981710" y="5207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3271927" y="4870450"/>
          <a:ext cx="5410200" cy="542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4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Infrastructure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3271927" y="2271167"/>
          <a:ext cx="5410200" cy="548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7339">
                <a:tc gridSpan="7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Security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5" name="object 45"/>
          <p:cNvSpPr txBox="1"/>
          <p:nvPr/>
        </p:nvSpPr>
        <p:spPr>
          <a:xfrm>
            <a:off x="471169" y="2929890"/>
            <a:ext cx="817880" cy="45085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78105" marR="5080" indent="-66040">
              <a:lnSpc>
                <a:spcPts val="1670"/>
              </a:lnSpc>
              <a:spcBef>
                <a:spcPts val="160"/>
              </a:spcBef>
            </a:pP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po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te  </a:t>
            </a:r>
            <a:r>
              <a:rPr sz="1400" spc="-5" dirty="0">
                <a:latin typeface="Arial"/>
                <a:cs typeface="Arial"/>
              </a:rPr>
              <a:t>Strategy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66090" y="4038600"/>
            <a:ext cx="880110" cy="520700"/>
          </a:xfrm>
          <a:custGeom>
            <a:avLst/>
            <a:gdLst/>
            <a:ahLst/>
            <a:cxnLst/>
            <a:rect l="l" t="t" r="r" b="b"/>
            <a:pathLst>
              <a:path w="880110" h="520700">
                <a:moveTo>
                  <a:pt x="0" y="0"/>
                </a:moveTo>
                <a:lnTo>
                  <a:pt x="880110" y="0"/>
                </a:lnTo>
                <a:lnTo>
                  <a:pt x="880110" y="520700"/>
                </a:lnTo>
                <a:lnTo>
                  <a:pt x="0" y="520700"/>
                </a:lnTo>
                <a:lnTo>
                  <a:pt x="0" y="0"/>
                </a:lnTo>
                <a:close/>
              </a:path>
            </a:pathLst>
          </a:custGeom>
          <a:solidFill>
            <a:srgbClr val="CC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66090" y="4038600"/>
            <a:ext cx="880110" cy="5207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49225" marR="140335" indent="21590">
              <a:lnSpc>
                <a:spcPts val="1670"/>
              </a:lnSpc>
              <a:spcBef>
                <a:spcPts val="430"/>
              </a:spcBef>
            </a:pPr>
            <a:r>
              <a:rPr sz="1400" dirty="0">
                <a:latin typeface="Arial"/>
                <a:cs typeface="Arial"/>
              </a:rPr>
              <a:t>Ethics/ 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  <a:tab pos="7997825" algn="l"/>
              </a:tabLst>
            </a:pPr>
            <a:r>
              <a:rPr sz="4400" u="heavy" spc="-170" dirty="0">
                <a:uFill>
                  <a:solidFill>
                    <a:srgbClr val="999900"/>
                  </a:solidFill>
                </a:uFill>
              </a:rPr>
              <a:t>MIS	</a:t>
            </a:r>
            <a:r>
              <a:rPr sz="4400" u="heavy" spc="-90" dirty="0">
                <a:uFill>
                  <a:solidFill>
                    <a:srgbClr val="999900"/>
                  </a:solidFill>
                </a:uFill>
              </a:rPr>
              <a:t>Planning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77340"/>
            <a:ext cx="7888605" cy="3268979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marR="132715" indent="-342900">
              <a:lnSpc>
                <a:spcPts val="1730"/>
              </a:lnSpc>
              <a:spcBef>
                <a:spcPts val="515"/>
              </a:spcBef>
            </a:pP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very important fundamental concept of MIS planning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that the  organization's strategic plan (Business Plan) should </a:t>
            </a:r>
            <a:r>
              <a:rPr sz="1800" spc="-10" dirty="0">
                <a:latin typeface="Verdana"/>
                <a:cs typeface="Verdana"/>
              </a:rPr>
              <a:t>be </a:t>
            </a:r>
            <a:r>
              <a:rPr sz="1800" spc="-5" dirty="0">
                <a:latin typeface="Verdana"/>
                <a:cs typeface="Verdana"/>
              </a:rPr>
              <a:t>the basis 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MIS strategic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plan.</a:t>
            </a:r>
            <a:endParaRPr sz="1800" dirty="0">
              <a:latin typeface="Verdana"/>
              <a:cs typeface="Verdana"/>
            </a:endParaRPr>
          </a:p>
          <a:p>
            <a:pPr marL="355600" marR="46990" indent="-342900">
              <a:lnSpc>
                <a:spcPts val="1730"/>
              </a:lnSpc>
              <a:spcBef>
                <a:spcPts val="440"/>
              </a:spcBef>
            </a:pPr>
            <a:r>
              <a:rPr sz="1800" spc="-5" dirty="0">
                <a:latin typeface="Verdana"/>
                <a:cs typeface="Verdana"/>
              </a:rPr>
              <a:t>Alignment of MIS </a:t>
            </a:r>
            <a:r>
              <a:rPr sz="1800" spc="-10" dirty="0">
                <a:latin typeface="Verdana"/>
                <a:cs typeface="Verdana"/>
              </a:rPr>
              <a:t>strategy </a:t>
            </a:r>
            <a:r>
              <a:rPr sz="1800" dirty="0">
                <a:latin typeface="Verdana"/>
                <a:cs typeface="Verdana"/>
              </a:rPr>
              <a:t>with </a:t>
            </a:r>
            <a:r>
              <a:rPr sz="1800" spc="-5" dirty="0">
                <a:latin typeface="Verdana"/>
                <a:cs typeface="Verdana"/>
              </a:rPr>
              <a:t>organizational strategy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one of the  central problems of MIS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planning.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Verdana"/>
              <a:cs typeface="Verdana"/>
            </a:endParaRPr>
          </a:p>
          <a:p>
            <a:pPr marL="355600" marR="884555" indent="-342900">
              <a:lnSpc>
                <a:spcPct val="79700"/>
              </a:lnSpc>
            </a:pP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b="1" spc="-5" dirty="0">
                <a:latin typeface="Verdana"/>
                <a:cs typeface="Verdana"/>
              </a:rPr>
              <a:t>Information Master </a:t>
            </a:r>
            <a:r>
              <a:rPr sz="1600" b="1" spc="-10" dirty="0">
                <a:latin typeface="Verdana"/>
                <a:cs typeface="Verdana"/>
              </a:rPr>
              <a:t>Plan </a:t>
            </a:r>
            <a:r>
              <a:rPr sz="1600" spc="-10" dirty="0">
                <a:latin typeface="Verdana"/>
                <a:cs typeface="Verdana"/>
              </a:rPr>
              <a:t>establishes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b="1" spc="-5" dirty="0">
                <a:latin typeface="Verdana"/>
                <a:cs typeface="Verdana"/>
              </a:rPr>
              <a:t>framework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detailed  information system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planning.</a:t>
            </a:r>
            <a:endParaRPr sz="1600" dirty="0">
              <a:latin typeface="Verdana"/>
              <a:cs typeface="Verdana"/>
            </a:endParaRPr>
          </a:p>
          <a:p>
            <a:pPr marL="355600" marR="207645" indent="-342900">
              <a:lnSpc>
                <a:spcPts val="1540"/>
              </a:lnSpc>
              <a:spcBef>
                <a:spcPts val="380"/>
              </a:spcBef>
              <a:tabLst>
                <a:tab pos="4387215" algn="l"/>
              </a:tabLst>
            </a:pPr>
            <a:r>
              <a:rPr sz="1600" spc="-5" dirty="0">
                <a:latin typeface="Verdana"/>
                <a:cs typeface="Verdana"/>
              </a:rPr>
              <a:t>Information </a:t>
            </a:r>
            <a:r>
              <a:rPr sz="1600" spc="-10" dirty="0">
                <a:latin typeface="Verdana"/>
                <a:cs typeface="Verdana"/>
              </a:rPr>
              <a:t>Master Plan typically</a:t>
            </a:r>
            <a:r>
              <a:rPr sz="1600" spc="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has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5" dirty="0" smtClean="0">
                <a:latin typeface="Verdana"/>
                <a:cs typeface="Verdana"/>
              </a:rPr>
              <a:t>one</a:t>
            </a:r>
            <a:r>
              <a:rPr lang="en-US" sz="1600" spc="-5" dirty="0" smtClean="0">
                <a:latin typeface="Verdana"/>
                <a:cs typeface="Verdana"/>
              </a:rPr>
              <a:t> </a:t>
            </a:r>
            <a:r>
              <a:rPr sz="1600" b="1" spc="-5" dirty="0" smtClean="0">
                <a:latin typeface="Verdana"/>
                <a:cs typeface="Verdana"/>
              </a:rPr>
              <a:t>long-range </a:t>
            </a:r>
            <a:r>
              <a:rPr sz="1600" b="1" spc="-5" dirty="0">
                <a:latin typeface="Verdana"/>
                <a:cs typeface="Verdana"/>
              </a:rPr>
              <a:t>plan </a:t>
            </a:r>
            <a:r>
              <a:rPr sz="1600" b="1" dirty="0">
                <a:latin typeface="Verdana"/>
                <a:cs typeface="Verdana"/>
              </a:rPr>
              <a:t>for </a:t>
            </a:r>
            <a:r>
              <a:rPr sz="1600" b="1" spc="-10" dirty="0">
                <a:latin typeface="Verdana"/>
                <a:cs typeface="Verdana"/>
              </a:rPr>
              <a:t>three </a:t>
            </a:r>
            <a:r>
              <a:rPr sz="1600" b="1" spc="-5" dirty="0">
                <a:latin typeface="Verdana"/>
                <a:cs typeface="Verdana"/>
              </a:rPr>
              <a:t>to five  years (or more) </a:t>
            </a:r>
            <a:r>
              <a:rPr sz="1600" b="1" spc="-10" dirty="0">
                <a:latin typeface="Verdana"/>
                <a:cs typeface="Verdana"/>
              </a:rPr>
              <a:t>and </a:t>
            </a:r>
            <a:r>
              <a:rPr sz="1600" b="1" spc="-5" dirty="0">
                <a:latin typeface="Verdana"/>
                <a:cs typeface="Verdana"/>
              </a:rPr>
              <a:t>one </a:t>
            </a:r>
            <a:r>
              <a:rPr sz="1600" b="1" dirty="0">
                <a:latin typeface="Verdana"/>
                <a:cs typeface="Verdana"/>
              </a:rPr>
              <a:t>a </a:t>
            </a:r>
            <a:r>
              <a:rPr sz="1600" b="1" spc="-10" dirty="0">
                <a:latin typeface="Verdana"/>
                <a:cs typeface="Verdana"/>
              </a:rPr>
              <a:t>short-range </a:t>
            </a:r>
            <a:r>
              <a:rPr sz="1600" b="1" spc="-5" dirty="0">
                <a:latin typeface="Verdana"/>
                <a:cs typeface="Verdana"/>
              </a:rPr>
              <a:t>plan for one</a:t>
            </a:r>
            <a:r>
              <a:rPr sz="1600" b="1" spc="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year.</a:t>
            </a:r>
            <a:endParaRPr sz="1600" b="1" dirty="0">
              <a:latin typeface="Verdana"/>
              <a:cs typeface="Verdana"/>
            </a:endParaRPr>
          </a:p>
          <a:p>
            <a:pPr marL="355600" marR="5080" indent="-342900">
              <a:lnSpc>
                <a:spcPct val="79700"/>
              </a:lnSpc>
              <a:spcBef>
                <a:spcPts val="409"/>
              </a:spcBef>
            </a:pPr>
            <a:r>
              <a:rPr sz="1600" spc="-5" dirty="0">
                <a:latin typeface="Verdana"/>
                <a:cs typeface="Verdana"/>
              </a:rPr>
              <a:t>The long-range portion provides general </a:t>
            </a:r>
            <a:r>
              <a:rPr sz="1600" spc="-10" dirty="0">
                <a:latin typeface="Verdana"/>
                <a:cs typeface="Verdana"/>
              </a:rPr>
              <a:t>guidelines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direction and </a:t>
            </a:r>
            <a:r>
              <a:rPr sz="1600" spc="-5" dirty="0">
                <a:latin typeface="Verdana"/>
                <a:cs typeface="Verdana"/>
              </a:rPr>
              <a:t>short-  range portion provides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basis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specific accountability </a:t>
            </a:r>
            <a:r>
              <a:rPr sz="1600" spc="-5" dirty="0">
                <a:latin typeface="Verdana"/>
                <a:cs typeface="Verdana"/>
              </a:rPr>
              <a:t>as to operational  and </a:t>
            </a:r>
            <a:r>
              <a:rPr sz="1600" spc="-10" dirty="0">
                <a:latin typeface="Verdana"/>
                <a:cs typeface="Verdana"/>
              </a:rPr>
              <a:t>financial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performance.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dirty="0">
                <a:latin typeface="Verdana"/>
                <a:cs typeface="Verdana"/>
              </a:rPr>
              <a:t>In </a:t>
            </a:r>
            <a:r>
              <a:rPr sz="1600" spc="-10" dirty="0">
                <a:latin typeface="Verdana"/>
                <a:cs typeface="Verdana"/>
              </a:rPr>
              <a:t>general, </a:t>
            </a:r>
            <a:r>
              <a:rPr sz="1600" spc="-5" dirty="0">
                <a:latin typeface="Verdana"/>
                <a:cs typeface="Verdana"/>
              </a:rPr>
              <a:t>plan contains four major </a:t>
            </a:r>
            <a:r>
              <a:rPr sz="1600" spc="-10" dirty="0">
                <a:latin typeface="Verdana"/>
                <a:cs typeface="Verdana"/>
              </a:rPr>
              <a:t>sections: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0" y="502031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635" y="4991099"/>
            <a:ext cx="8850921" cy="996554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600" spc="-5" dirty="0">
                <a:latin typeface="Verdana"/>
                <a:cs typeface="Verdana"/>
              </a:rPr>
              <a:t>Information system </a:t>
            </a:r>
            <a:r>
              <a:rPr sz="1600" dirty="0">
                <a:latin typeface="Verdana"/>
                <a:cs typeface="Verdana"/>
              </a:rPr>
              <a:t>goals, </a:t>
            </a:r>
            <a:r>
              <a:rPr sz="1600" spc="-5" dirty="0">
                <a:latin typeface="Verdana"/>
                <a:cs typeface="Verdana"/>
              </a:rPr>
              <a:t>objectives and architecture (assessment </a:t>
            </a:r>
            <a:r>
              <a:rPr sz="1600" dirty="0" smtClean="0">
                <a:latin typeface="Verdana"/>
                <a:cs typeface="Verdana"/>
              </a:rPr>
              <a:t>of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</a:p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600" spc="-5" dirty="0" smtClean="0">
                <a:latin typeface="Verdana"/>
                <a:cs typeface="Verdana"/>
              </a:rPr>
              <a:t>organizational</a:t>
            </a:r>
            <a:r>
              <a:rPr sz="1600" spc="5" dirty="0" smtClean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context);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Verdana"/>
                <a:cs typeface="Verdana"/>
              </a:rPr>
              <a:t>Inventory </a:t>
            </a:r>
            <a:r>
              <a:rPr sz="1600" dirty="0">
                <a:latin typeface="Verdana"/>
                <a:cs typeface="Verdana"/>
              </a:rPr>
              <a:t>of </a:t>
            </a:r>
            <a:r>
              <a:rPr sz="1600" spc="-5" dirty="0">
                <a:latin typeface="Verdana"/>
                <a:cs typeface="Verdana"/>
              </a:rPr>
              <a:t>current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capabilities;</a:t>
            </a:r>
          </a:p>
          <a:p>
            <a:pPr marL="12700" marR="2352675">
              <a:lnSpc>
                <a:spcPct val="100600"/>
              </a:lnSpc>
            </a:pPr>
            <a:r>
              <a:rPr sz="1600" spc="-5" dirty="0">
                <a:latin typeface="Verdana"/>
                <a:cs typeface="Verdana"/>
              </a:rPr>
              <a:t>Forecast of </a:t>
            </a:r>
            <a:r>
              <a:rPr sz="1600" dirty="0">
                <a:latin typeface="Verdana"/>
                <a:cs typeface="Verdana"/>
              </a:rPr>
              <a:t>development </a:t>
            </a:r>
            <a:r>
              <a:rPr sz="1600" spc="-5" dirty="0">
                <a:latin typeface="Verdana"/>
                <a:cs typeface="Verdana"/>
              </a:rPr>
              <a:t>affecting the </a:t>
            </a:r>
            <a:r>
              <a:rPr sz="1600" dirty="0" smtClean="0">
                <a:latin typeface="Verdana"/>
                <a:cs typeface="Verdana"/>
              </a:rPr>
              <a:t>plan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00" y="5350510"/>
            <a:ext cx="127635" cy="6692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135" dirty="0"/>
              <a:t>Systems </a:t>
            </a:r>
            <a:r>
              <a:rPr spc="-35" dirty="0"/>
              <a:t>Development </a:t>
            </a:r>
            <a:r>
              <a:rPr spc="-135" dirty="0"/>
              <a:t>Life </a:t>
            </a:r>
            <a:r>
              <a:rPr spc="-180" dirty="0"/>
              <a:t>Cycle  </a:t>
            </a:r>
            <a:r>
              <a:rPr u="heavy" spc="-125" dirty="0">
                <a:uFill>
                  <a:solidFill>
                    <a:srgbClr val="999900"/>
                  </a:solidFill>
                </a:uFill>
              </a:rPr>
              <a:t>(SDLC)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339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marR="5080" indent="-5334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Activities that go into production of an MIS to an organizational  problem or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opportunity: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542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2239009"/>
            <a:ext cx="7462520" cy="442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7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Project definition </a:t>
            </a:r>
            <a:r>
              <a:rPr sz="1800" spc="-5" dirty="0">
                <a:latin typeface="Verdana"/>
                <a:cs typeface="Verdana"/>
              </a:rPr>
              <a:t>Determines whether or not the organization  has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problem and whether or not the problem can be solved by  launching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system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project.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440"/>
              </a:spcBef>
            </a:pPr>
            <a:r>
              <a:rPr sz="1800" b="1" spc="-5" dirty="0">
                <a:latin typeface="Verdana"/>
                <a:cs typeface="Verdana"/>
              </a:rPr>
              <a:t>Systems study </a:t>
            </a:r>
            <a:r>
              <a:rPr sz="1800" spc="-5" dirty="0">
                <a:latin typeface="Verdana"/>
                <a:cs typeface="Verdana"/>
              </a:rPr>
              <a:t>Analyzes the problems of existing systems,  defines the objectives to </a:t>
            </a:r>
            <a:r>
              <a:rPr sz="1800" spc="-10" dirty="0">
                <a:latin typeface="Verdana"/>
                <a:cs typeface="Verdana"/>
              </a:rPr>
              <a:t>be </a:t>
            </a:r>
            <a:r>
              <a:rPr sz="1800" spc="-5" dirty="0">
                <a:latin typeface="Verdana"/>
                <a:cs typeface="Verdana"/>
              </a:rPr>
              <a:t>attained by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solution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evaluates  various solution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alternatives.</a:t>
            </a:r>
            <a:endParaRPr sz="1800">
              <a:latin typeface="Verdana"/>
              <a:cs typeface="Verdana"/>
            </a:endParaRPr>
          </a:p>
          <a:p>
            <a:pPr marL="12700" marR="893444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Design </a:t>
            </a:r>
            <a:r>
              <a:rPr sz="1800" spc="-5" dirty="0">
                <a:latin typeface="Verdana"/>
                <a:cs typeface="Verdana"/>
              </a:rPr>
              <a:t>Logical and physical design specifications for </a:t>
            </a:r>
            <a:r>
              <a:rPr sz="1800" spc="-10" dirty="0">
                <a:latin typeface="Verdana"/>
                <a:cs typeface="Verdana"/>
              </a:rPr>
              <a:t>the  </a:t>
            </a:r>
            <a:r>
              <a:rPr sz="1800" spc="-5" dirty="0">
                <a:latin typeface="Verdana"/>
                <a:cs typeface="Verdana"/>
              </a:rPr>
              <a:t>systems solution are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produced.</a:t>
            </a:r>
            <a:endParaRPr sz="1800">
              <a:latin typeface="Verdana"/>
              <a:cs typeface="Verdana"/>
            </a:endParaRPr>
          </a:p>
          <a:p>
            <a:pPr marL="12700" marR="132080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Programming </a:t>
            </a:r>
            <a:r>
              <a:rPr sz="1800" spc="-5" dirty="0">
                <a:latin typeface="Verdana"/>
                <a:cs typeface="Verdana"/>
              </a:rPr>
              <a:t>Specifications </a:t>
            </a:r>
            <a:r>
              <a:rPr sz="1800" dirty="0">
                <a:latin typeface="Verdana"/>
                <a:cs typeface="Verdana"/>
              </a:rPr>
              <a:t>from </a:t>
            </a:r>
            <a:r>
              <a:rPr sz="1800" i="1" spc="-5" dirty="0">
                <a:latin typeface="Verdana"/>
                <a:cs typeface="Verdana"/>
              </a:rPr>
              <a:t>design stage </a:t>
            </a:r>
            <a:r>
              <a:rPr sz="1800" spc="-5" dirty="0">
                <a:latin typeface="Verdana"/>
                <a:cs typeface="Verdana"/>
              </a:rPr>
              <a:t>translated into  program code.</a:t>
            </a:r>
            <a:endParaRPr sz="1800">
              <a:latin typeface="Verdana"/>
              <a:cs typeface="Verdana"/>
            </a:endParaRPr>
          </a:p>
          <a:p>
            <a:pPr marL="12700" marR="756285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Installation </a:t>
            </a:r>
            <a:r>
              <a:rPr sz="1800" spc="-5" dirty="0">
                <a:latin typeface="Verdana"/>
                <a:cs typeface="Verdana"/>
              </a:rPr>
              <a:t>The final </a:t>
            </a:r>
            <a:r>
              <a:rPr sz="1800" spc="-10" dirty="0">
                <a:latin typeface="Verdana"/>
                <a:cs typeface="Verdana"/>
              </a:rPr>
              <a:t>steps </a:t>
            </a:r>
            <a:r>
              <a:rPr sz="1800" spc="-5" dirty="0">
                <a:latin typeface="Verdana"/>
                <a:cs typeface="Verdana"/>
              </a:rPr>
              <a:t>required to </a:t>
            </a:r>
            <a:r>
              <a:rPr sz="1800" spc="-10" dirty="0">
                <a:latin typeface="Verdana"/>
                <a:cs typeface="Verdana"/>
              </a:rPr>
              <a:t>put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system into  operation or production: testing, training and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conversion.</a:t>
            </a:r>
            <a:endParaRPr sz="1800">
              <a:latin typeface="Verdana"/>
              <a:cs typeface="Verdana"/>
            </a:endParaRPr>
          </a:p>
          <a:p>
            <a:pPr marL="12700" marR="111125">
              <a:lnSpc>
                <a:spcPct val="100000"/>
              </a:lnSpc>
              <a:spcBef>
                <a:spcPts val="440"/>
              </a:spcBef>
            </a:pPr>
            <a:r>
              <a:rPr sz="1800" b="1" spc="-5" dirty="0">
                <a:latin typeface="Verdana"/>
                <a:cs typeface="Verdana"/>
              </a:rPr>
              <a:t>Post-implementation </a:t>
            </a:r>
            <a:r>
              <a:rPr sz="1800" spc="-5" dirty="0">
                <a:latin typeface="Verdana"/>
                <a:cs typeface="Verdana"/>
              </a:rPr>
              <a:t>System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used and evaluated </a:t>
            </a:r>
            <a:r>
              <a:rPr sz="1800" dirty="0">
                <a:latin typeface="Verdana"/>
                <a:cs typeface="Verdana"/>
              </a:rPr>
              <a:t>while </a:t>
            </a:r>
            <a:r>
              <a:rPr sz="1800" spc="5" dirty="0">
                <a:latin typeface="Verdana"/>
                <a:cs typeface="Verdana"/>
              </a:rPr>
              <a:t>in  </a:t>
            </a:r>
            <a:r>
              <a:rPr sz="1800" spc="-5" dirty="0">
                <a:latin typeface="Verdana"/>
                <a:cs typeface="Verdana"/>
              </a:rPr>
              <a:t>production and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modified to make improvements or meet new  requirements.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13435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01447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62025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2260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83057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u="heavy" spc="-110" dirty="0">
                <a:uFill>
                  <a:solidFill>
                    <a:srgbClr val="999900"/>
                  </a:solidFill>
                </a:uFill>
              </a:rPr>
              <a:t>SDLC	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243722" y="1921457"/>
            <a:ext cx="4200366" cy="4215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276859"/>
            <a:ext cx="7514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2910" algn="l"/>
              </a:tabLst>
            </a:pPr>
            <a:r>
              <a:rPr sz="4400" spc="-50" dirty="0"/>
              <a:t>Project	</a:t>
            </a:r>
            <a:r>
              <a:rPr sz="4400" spc="-70" dirty="0"/>
              <a:t>definition </a:t>
            </a:r>
            <a:r>
              <a:rPr sz="4400" spc="-215" dirty="0"/>
              <a:t>&amp; </a:t>
            </a:r>
            <a:r>
              <a:rPr sz="4400" spc="-150" dirty="0"/>
              <a:t>Systems</a:t>
            </a:r>
            <a:r>
              <a:rPr sz="4400" spc="254" dirty="0"/>
              <a:t> </a:t>
            </a:r>
            <a:r>
              <a:rPr sz="4400" spc="-95" dirty="0"/>
              <a:t>study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83690"/>
            <a:ext cx="730504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spc="-5" dirty="0">
                <a:latin typeface="Verdana"/>
                <a:cs typeface="Verdana"/>
              </a:rPr>
              <a:t>Systems </a:t>
            </a:r>
            <a:r>
              <a:rPr sz="1600" b="1" i="1" spc="-10" dirty="0">
                <a:latin typeface="Verdana"/>
                <a:cs typeface="Verdana"/>
              </a:rPr>
              <a:t>Analysis</a:t>
            </a:r>
            <a:r>
              <a:rPr sz="1600" b="1" i="1" spc="-20" dirty="0">
                <a:latin typeface="Verdana"/>
                <a:cs typeface="Verdana"/>
              </a:rPr>
              <a:t> </a:t>
            </a:r>
            <a:r>
              <a:rPr sz="1600" b="1" i="1" spc="-5" dirty="0">
                <a:latin typeface="Verdana"/>
                <a:cs typeface="Verdana"/>
              </a:rPr>
              <a:t>(study)</a:t>
            </a:r>
            <a:endParaRPr sz="1600">
              <a:latin typeface="Verdana"/>
              <a:cs typeface="Verdana"/>
            </a:endParaRPr>
          </a:p>
          <a:p>
            <a:pPr marL="355600" marR="5080" indent="-34290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The analysis of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problem </a:t>
            </a:r>
            <a:r>
              <a:rPr sz="1600" spc="-10" dirty="0">
                <a:latin typeface="Verdana"/>
                <a:cs typeface="Verdana"/>
              </a:rPr>
              <a:t>that the organization will </a:t>
            </a:r>
            <a:r>
              <a:rPr sz="1600" spc="-5" dirty="0">
                <a:latin typeface="Verdana"/>
                <a:cs typeface="Verdana"/>
              </a:rPr>
              <a:t>try to solve with an  </a:t>
            </a:r>
            <a:r>
              <a:rPr sz="1600" spc="-10" dirty="0">
                <a:latin typeface="Verdana"/>
                <a:cs typeface="Verdana"/>
              </a:rPr>
              <a:t>information system; </a:t>
            </a:r>
            <a:r>
              <a:rPr sz="1600" spc="-5" dirty="0">
                <a:latin typeface="Verdana"/>
                <a:cs typeface="Verdana"/>
              </a:rPr>
              <a:t>describes </a:t>
            </a:r>
            <a:r>
              <a:rPr sz="1600" spc="-10" dirty="0">
                <a:latin typeface="Verdana"/>
                <a:cs typeface="Verdana"/>
              </a:rPr>
              <a:t>what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system should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do.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4777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2462529"/>
            <a:ext cx="7578090" cy="31940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9"/>
              </a:spcBef>
            </a:pPr>
            <a:r>
              <a:rPr sz="1600" b="1" spc="-10" dirty="0">
                <a:latin typeface="Verdana"/>
                <a:cs typeface="Verdana"/>
              </a:rPr>
              <a:t>Feasibility </a:t>
            </a:r>
            <a:r>
              <a:rPr sz="1600" b="1" spc="-5" dirty="0">
                <a:latin typeface="Verdana"/>
                <a:cs typeface="Verdana"/>
              </a:rPr>
              <a:t>study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way to determine whether the solution </a:t>
            </a:r>
            <a:r>
              <a:rPr sz="1600" spc="-5" dirty="0">
                <a:latin typeface="Verdana"/>
                <a:cs typeface="Verdana"/>
              </a:rPr>
              <a:t>is </a:t>
            </a:r>
            <a:r>
              <a:rPr sz="1600" spc="-10" dirty="0">
                <a:latin typeface="Verdana"/>
                <a:cs typeface="Verdana"/>
              </a:rPr>
              <a:t>achievable,  given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organization's </a:t>
            </a:r>
            <a:r>
              <a:rPr sz="1600" spc="-5" dirty="0">
                <a:latin typeface="Verdana"/>
                <a:cs typeface="Verdana"/>
              </a:rPr>
              <a:t>resources and </a:t>
            </a:r>
            <a:r>
              <a:rPr sz="1600" spc="-10" dirty="0">
                <a:latin typeface="Verdana"/>
                <a:cs typeface="Verdana"/>
              </a:rPr>
              <a:t>constraints.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Verdana"/>
              <a:cs typeface="Verdana"/>
            </a:endParaRPr>
          </a:p>
          <a:p>
            <a:pPr marL="12700" marR="99695">
              <a:lnSpc>
                <a:spcPts val="1540"/>
              </a:lnSpc>
            </a:pPr>
            <a:r>
              <a:rPr sz="1600" b="1" spc="-10" dirty="0">
                <a:latin typeface="Verdana"/>
                <a:cs typeface="Verdana"/>
              </a:rPr>
              <a:t>Technical feasibility </a:t>
            </a:r>
            <a:r>
              <a:rPr sz="1600" spc="-10" dirty="0">
                <a:latin typeface="Verdana"/>
                <a:cs typeface="Verdana"/>
              </a:rPr>
              <a:t>Determines whether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</a:t>
            </a:r>
            <a:r>
              <a:rPr sz="1600" spc="-10" dirty="0">
                <a:latin typeface="Verdana"/>
                <a:cs typeface="Verdana"/>
              </a:rPr>
              <a:t>solution can </a:t>
            </a:r>
            <a:r>
              <a:rPr sz="1600" dirty="0">
                <a:latin typeface="Verdana"/>
                <a:cs typeface="Verdana"/>
              </a:rPr>
              <a:t>be  </a:t>
            </a:r>
            <a:r>
              <a:rPr sz="1600" spc="-10" dirty="0">
                <a:latin typeface="Verdana"/>
                <a:cs typeface="Verdana"/>
              </a:rPr>
              <a:t>implemented </a:t>
            </a:r>
            <a:r>
              <a:rPr sz="1600" spc="-5" dirty="0">
                <a:latin typeface="Verdana"/>
                <a:cs typeface="Verdana"/>
              </a:rPr>
              <a:t>with </a:t>
            </a:r>
            <a:r>
              <a:rPr sz="1600" spc="-10" dirty="0">
                <a:latin typeface="Verdana"/>
                <a:cs typeface="Verdana"/>
              </a:rPr>
              <a:t>available </a:t>
            </a:r>
            <a:r>
              <a:rPr sz="1600" spc="-5" dirty="0">
                <a:latin typeface="Verdana"/>
                <a:cs typeface="Verdana"/>
              </a:rPr>
              <a:t>hardware, software, </a:t>
            </a:r>
            <a:r>
              <a:rPr sz="1600" spc="-10" dirty="0">
                <a:latin typeface="Verdana"/>
                <a:cs typeface="Verdana"/>
              </a:rPr>
              <a:t>and technical</a:t>
            </a:r>
            <a:r>
              <a:rPr sz="1600" spc="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resources.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600">
              <a:latin typeface="Verdana"/>
              <a:cs typeface="Verdana"/>
            </a:endParaRPr>
          </a:p>
          <a:p>
            <a:pPr marL="12700" marR="405765">
              <a:lnSpc>
                <a:spcPct val="79700"/>
              </a:lnSpc>
            </a:pPr>
            <a:r>
              <a:rPr sz="1600" b="1" spc="-10" dirty="0">
                <a:latin typeface="Verdana"/>
                <a:cs typeface="Verdana"/>
              </a:rPr>
              <a:t>Economic feasibility </a:t>
            </a:r>
            <a:r>
              <a:rPr sz="1600" spc="-10" dirty="0">
                <a:latin typeface="Verdana"/>
                <a:cs typeface="Verdana"/>
              </a:rPr>
              <a:t>Determines whether the benefits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 </a:t>
            </a:r>
            <a:r>
              <a:rPr sz="1600" spc="-10" dirty="0">
                <a:latin typeface="Verdana"/>
                <a:cs typeface="Verdana"/>
              </a:rPr>
              <a:t>solution outweigh the costs.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Verdana"/>
              <a:cs typeface="Verdana"/>
            </a:endParaRPr>
          </a:p>
          <a:p>
            <a:pPr marL="12700" marR="302895">
              <a:lnSpc>
                <a:spcPct val="79700"/>
              </a:lnSpc>
            </a:pPr>
            <a:r>
              <a:rPr sz="1600" b="1" spc="-5" dirty="0">
                <a:latin typeface="Verdana"/>
                <a:cs typeface="Verdana"/>
              </a:rPr>
              <a:t>Operational </a:t>
            </a:r>
            <a:r>
              <a:rPr sz="1600" b="1" spc="-10" dirty="0">
                <a:latin typeface="Verdana"/>
                <a:cs typeface="Verdana"/>
              </a:rPr>
              <a:t>feasibility </a:t>
            </a:r>
            <a:r>
              <a:rPr sz="1600" spc="-10" dirty="0">
                <a:latin typeface="Verdana"/>
                <a:cs typeface="Verdana"/>
              </a:rPr>
              <a:t>Determines whether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</a:t>
            </a:r>
            <a:r>
              <a:rPr sz="1600" spc="-10" dirty="0">
                <a:latin typeface="Verdana"/>
                <a:cs typeface="Verdana"/>
              </a:rPr>
              <a:t>solution </a:t>
            </a:r>
            <a:r>
              <a:rPr sz="1600" spc="-5" dirty="0">
                <a:latin typeface="Verdana"/>
                <a:cs typeface="Verdana"/>
              </a:rPr>
              <a:t>is  </a:t>
            </a:r>
            <a:r>
              <a:rPr sz="1600" spc="-10" dirty="0">
                <a:latin typeface="Verdana"/>
                <a:cs typeface="Verdana"/>
              </a:rPr>
              <a:t>desirable within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existing managerial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organizational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framework.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Verdana"/>
              <a:cs typeface="Verdana"/>
            </a:endParaRPr>
          </a:p>
          <a:p>
            <a:pPr marL="12700" marR="486409">
              <a:lnSpc>
                <a:spcPct val="79700"/>
              </a:lnSpc>
            </a:pPr>
            <a:r>
              <a:rPr sz="1600" b="1" spc="-5" dirty="0">
                <a:latin typeface="Verdana"/>
                <a:cs typeface="Verdana"/>
              </a:rPr>
              <a:t>Information requirements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detailed statement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information  </a:t>
            </a:r>
            <a:r>
              <a:rPr sz="1600" spc="-5" dirty="0">
                <a:latin typeface="Verdana"/>
                <a:cs typeface="Verdana"/>
              </a:rPr>
              <a:t>needs </a:t>
            </a:r>
            <a:r>
              <a:rPr sz="1600" spc="-1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new system must satisfy; </a:t>
            </a:r>
            <a:r>
              <a:rPr sz="1600" spc="-10" dirty="0">
                <a:latin typeface="Verdana"/>
                <a:cs typeface="Verdana"/>
              </a:rPr>
              <a:t>identifies who </a:t>
            </a:r>
            <a:r>
              <a:rPr sz="1600" spc="-5" dirty="0">
                <a:latin typeface="Verdana"/>
                <a:cs typeface="Verdana"/>
              </a:rPr>
              <a:t>needs what  </a:t>
            </a:r>
            <a:r>
              <a:rPr sz="1600" spc="-10" dirty="0">
                <a:latin typeface="Verdana"/>
                <a:cs typeface="Verdana"/>
              </a:rPr>
              <a:t>information,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when, </a:t>
            </a:r>
            <a:r>
              <a:rPr sz="1600" spc="-5" dirty="0">
                <a:latin typeface="Verdana"/>
                <a:cs typeface="Verdana"/>
              </a:rPr>
              <a:t>where and how </a:t>
            </a:r>
            <a:r>
              <a:rPr sz="1600" spc="-10" dirty="0">
                <a:latin typeface="Verdana"/>
                <a:cs typeface="Verdana"/>
              </a:rPr>
              <a:t>the information </a:t>
            </a:r>
            <a:r>
              <a:rPr sz="1600" spc="-5" dirty="0">
                <a:latin typeface="Verdana"/>
                <a:cs typeface="Verdana"/>
              </a:rPr>
              <a:t>is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needed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1115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7452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3789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50139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33782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6585" algn="l"/>
              </a:tabLst>
            </a:pPr>
            <a:r>
              <a:rPr sz="4400" spc="-355" dirty="0"/>
              <a:t>Sy</a:t>
            </a:r>
            <a:r>
              <a:rPr sz="4400" spc="-110" dirty="0"/>
              <a:t>s</a:t>
            </a:r>
            <a:r>
              <a:rPr sz="4400" spc="-30" dirty="0"/>
              <a:t>t</a:t>
            </a:r>
            <a:r>
              <a:rPr sz="4400" spc="-40" dirty="0"/>
              <a:t>e</a:t>
            </a:r>
            <a:r>
              <a:rPr sz="4400" spc="-100" dirty="0"/>
              <a:t>m</a:t>
            </a:r>
            <a:r>
              <a:rPr sz="4400" spc="-50" dirty="0"/>
              <a:t>s</a:t>
            </a:r>
            <a:r>
              <a:rPr sz="4400" dirty="0"/>
              <a:t>	</a:t>
            </a:r>
            <a:r>
              <a:rPr sz="4400" spc="210" dirty="0"/>
              <a:t>D</a:t>
            </a:r>
            <a:r>
              <a:rPr sz="4400" spc="-125" dirty="0"/>
              <a:t>e</a:t>
            </a:r>
            <a:r>
              <a:rPr sz="4400" spc="-135" dirty="0"/>
              <a:t>sign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83690"/>
            <a:ext cx="7720330" cy="241681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469900" marR="8255" indent="-457200">
              <a:lnSpc>
                <a:spcPct val="79700"/>
              </a:lnSpc>
              <a:spcBef>
                <a:spcPts val="489"/>
              </a:spcBef>
            </a:pPr>
            <a:r>
              <a:rPr sz="1600" spc="-5" dirty="0">
                <a:latin typeface="Verdana"/>
                <a:cs typeface="Verdana"/>
              </a:rPr>
              <a:t>Phase of </a:t>
            </a:r>
            <a:r>
              <a:rPr sz="1600" spc="-10" dirty="0">
                <a:latin typeface="Verdana"/>
                <a:cs typeface="Verdana"/>
              </a:rPr>
              <a:t>detailing </a:t>
            </a:r>
            <a:r>
              <a:rPr sz="1600" spc="-5" dirty="0">
                <a:latin typeface="Verdana"/>
                <a:cs typeface="Verdana"/>
              </a:rPr>
              <a:t>how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system </a:t>
            </a:r>
            <a:r>
              <a:rPr sz="1600" spc="-5" dirty="0">
                <a:latin typeface="Verdana"/>
                <a:cs typeface="Verdana"/>
              </a:rPr>
              <a:t>will </a:t>
            </a:r>
            <a:r>
              <a:rPr sz="1600" spc="-10" dirty="0">
                <a:latin typeface="Verdana"/>
                <a:cs typeface="Verdana"/>
              </a:rPr>
              <a:t>meet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information requirements  determined </a:t>
            </a:r>
            <a:r>
              <a:rPr sz="1600" spc="-5" dirty="0">
                <a:latin typeface="Verdana"/>
                <a:cs typeface="Verdana"/>
              </a:rPr>
              <a:t>by the </a:t>
            </a:r>
            <a:r>
              <a:rPr sz="1600" spc="-10" dirty="0">
                <a:latin typeface="Verdana"/>
                <a:cs typeface="Verdana"/>
              </a:rPr>
              <a:t>systems </a:t>
            </a:r>
            <a:r>
              <a:rPr sz="1600" spc="-5" dirty="0">
                <a:latin typeface="Verdana"/>
                <a:cs typeface="Verdana"/>
              </a:rPr>
              <a:t>analysis. </a:t>
            </a:r>
            <a:r>
              <a:rPr sz="1600" spc="-10" dirty="0">
                <a:latin typeface="Verdana"/>
                <a:cs typeface="Verdana"/>
              </a:rPr>
              <a:t>This </a:t>
            </a:r>
            <a:r>
              <a:rPr sz="1600" spc="-5" dirty="0">
                <a:latin typeface="Verdana"/>
                <a:cs typeface="Verdana"/>
              </a:rPr>
              <a:t>phase is broken </a:t>
            </a:r>
            <a:r>
              <a:rPr sz="1600" spc="-10" dirty="0">
                <a:latin typeface="Verdana"/>
                <a:cs typeface="Verdana"/>
              </a:rPr>
              <a:t>into </a:t>
            </a:r>
            <a:r>
              <a:rPr sz="1600" spc="-5" dirty="0">
                <a:latin typeface="Verdana"/>
                <a:cs typeface="Verdana"/>
              </a:rPr>
              <a:t>two sub  phases:</a:t>
            </a:r>
            <a:endParaRPr sz="1600">
              <a:latin typeface="Verdana"/>
              <a:cs typeface="Verdana"/>
            </a:endParaRPr>
          </a:p>
          <a:p>
            <a:pPr marL="469900" marR="5080" indent="-457200">
              <a:lnSpc>
                <a:spcPct val="79700"/>
              </a:lnSpc>
              <a:spcBef>
                <a:spcPts val="400"/>
              </a:spcBef>
              <a:buClr>
                <a:srgbClr val="666600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Verdana"/>
                <a:cs typeface="Verdana"/>
              </a:rPr>
              <a:t>Logical design </a:t>
            </a:r>
            <a:r>
              <a:rPr sz="1600" spc="-5" dirty="0">
                <a:latin typeface="Verdana"/>
                <a:cs typeface="Verdana"/>
              </a:rPr>
              <a:t>1st phase, lays out </a:t>
            </a:r>
            <a:r>
              <a:rPr sz="1600" spc="-10" dirty="0">
                <a:latin typeface="Verdana"/>
                <a:cs typeface="Verdana"/>
              </a:rPr>
              <a:t>the components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information  </a:t>
            </a:r>
            <a:r>
              <a:rPr sz="1600" spc="-5" dirty="0">
                <a:latin typeface="Verdana"/>
                <a:cs typeface="Verdana"/>
              </a:rPr>
              <a:t>system and </a:t>
            </a:r>
            <a:r>
              <a:rPr sz="1600" spc="-10" dirty="0">
                <a:latin typeface="Verdana"/>
                <a:cs typeface="Verdana"/>
              </a:rPr>
              <a:t>their relationship </a:t>
            </a:r>
            <a:r>
              <a:rPr sz="1600" spc="-5" dirty="0">
                <a:latin typeface="Verdana"/>
                <a:cs typeface="Verdana"/>
              </a:rPr>
              <a:t>to each </a:t>
            </a:r>
            <a:r>
              <a:rPr sz="1600" spc="-10" dirty="0">
                <a:latin typeface="Verdana"/>
                <a:cs typeface="Verdana"/>
              </a:rPr>
              <a:t>other </a:t>
            </a:r>
            <a:r>
              <a:rPr sz="1600" spc="-5" dirty="0">
                <a:latin typeface="Verdana"/>
                <a:cs typeface="Verdana"/>
              </a:rPr>
              <a:t>as </a:t>
            </a:r>
            <a:r>
              <a:rPr sz="1600" spc="-10" dirty="0">
                <a:latin typeface="Verdana"/>
                <a:cs typeface="Verdana"/>
              </a:rPr>
              <a:t>they </a:t>
            </a:r>
            <a:r>
              <a:rPr sz="1600" spc="-5" dirty="0">
                <a:latin typeface="Verdana"/>
                <a:cs typeface="Verdana"/>
              </a:rPr>
              <a:t>would appear to  users.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66600"/>
              </a:buClr>
              <a:buFont typeface="Verdana"/>
              <a:buAutoNum type="arabicPeriod"/>
            </a:pPr>
            <a:endParaRPr sz="1550">
              <a:latin typeface="Verdana"/>
              <a:cs typeface="Verdana"/>
            </a:endParaRPr>
          </a:p>
          <a:p>
            <a:pPr marL="469900" marR="320040" indent="-457200">
              <a:lnSpc>
                <a:spcPts val="1540"/>
              </a:lnSpc>
              <a:buClr>
                <a:srgbClr val="666600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Verdana"/>
                <a:cs typeface="Verdana"/>
              </a:rPr>
              <a:t>Physical design </a:t>
            </a:r>
            <a:r>
              <a:rPr sz="1600" spc="-5" dirty="0">
                <a:latin typeface="Verdana"/>
                <a:cs typeface="Verdana"/>
              </a:rPr>
              <a:t>2nd phase,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process of </a:t>
            </a:r>
            <a:r>
              <a:rPr sz="1600" spc="-10" dirty="0">
                <a:latin typeface="Verdana"/>
                <a:cs typeface="Verdana"/>
              </a:rPr>
              <a:t>translating the </a:t>
            </a:r>
            <a:r>
              <a:rPr sz="1600" spc="-5" dirty="0">
                <a:latin typeface="Verdana"/>
                <a:cs typeface="Verdana"/>
              </a:rPr>
              <a:t>abstract  logical </a:t>
            </a:r>
            <a:r>
              <a:rPr sz="1600" spc="-10" dirty="0">
                <a:latin typeface="Verdana"/>
                <a:cs typeface="Verdana"/>
              </a:rPr>
              <a:t>model into </a:t>
            </a:r>
            <a:r>
              <a:rPr sz="1600" spc="-5" dirty="0">
                <a:latin typeface="Verdana"/>
                <a:cs typeface="Verdana"/>
              </a:rPr>
              <a:t>the specific </a:t>
            </a:r>
            <a:r>
              <a:rPr sz="1600" spc="-10" dirty="0">
                <a:latin typeface="Verdana"/>
                <a:cs typeface="Verdana"/>
              </a:rPr>
              <a:t>technical </a:t>
            </a:r>
            <a:r>
              <a:rPr sz="1600" spc="-5" dirty="0">
                <a:latin typeface="Verdana"/>
                <a:cs typeface="Verdana"/>
              </a:rPr>
              <a:t>design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new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system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Verdana"/>
                <a:cs typeface="Verdana"/>
              </a:rPr>
              <a:t>Tools and </a:t>
            </a:r>
            <a:r>
              <a:rPr sz="1600" b="1" spc="-10" dirty="0">
                <a:latin typeface="Verdana"/>
                <a:cs typeface="Verdana"/>
              </a:rPr>
              <a:t>Techniques </a:t>
            </a:r>
            <a:r>
              <a:rPr sz="1600" b="1" spc="-5" dirty="0">
                <a:latin typeface="Verdana"/>
                <a:cs typeface="Verdana"/>
              </a:rPr>
              <a:t>used for</a:t>
            </a:r>
            <a:r>
              <a:rPr sz="1600" b="1" spc="-55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designing: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976370"/>
            <a:ext cx="1605915" cy="759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600" spc="-5" dirty="0">
                <a:latin typeface="Verdana"/>
                <a:cs typeface="Verdana"/>
              </a:rPr>
              <a:t>Flow Chart  </a:t>
            </a:r>
            <a:r>
              <a:rPr sz="1600" spc="-10" dirty="0">
                <a:latin typeface="Verdana"/>
                <a:cs typeface="Verdana"/>
              </a:rPr>
              <a:t>Data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Dictionary  Decision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Table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140" y="3976370"/>
            <a:ext cx="2747010" cy="759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600" spc="-10" dirty="0">
                <a:latin typeface="Verdana"/>
                <a:cs typeface="Verdana"/>
              </a:rPr>
              <a:t>Dataflow Diagrams (DFDs)  Structured English  Decision</a:t>
            </a:r>
            <a:r>
              <a:rPr sz="1600" spc="-5" dirty="0">
                <a:latin typeface="Verdana"/>
                <a:cs typeface="Verdana"/>
              </a:rPr>
              <a:t> Tree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956809"/>
            <a:ext cx="7529830" cy="4635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469900" marR="5080" indent="-457200">
              <a:lnSpc>
                <a:spcPct val="79700"/>
              </a:lnSpc>
              <a:spcBef>
                <a:spcPts val="489"/>
              </a:spcBef>
              <a:tabLst>
                <a:tab pos="5102860" algn="l"/>
              </a:tabLst>
            </a:pPr>
            <a:r>
              <a:rPr sz="1600" b="1" spc="-10" dirty="0">
                <a:latin typeface="Verdana"/>
                <a:cs typeface="Verdana"/>
              </a:rPr>
              <a:t>Design specifications include: </a:t>
            </a:r>
            <a:r>
              <a:rPr sz="1600" spc="-10" dirty="0">
                <a:latin typeface="Verdana"/>
                <a:cs typeface="Verdana"/>
              </a:rPr>
              <a:t>Output, </a:t>
            </a:r>
            <a:r>
              <a:rPr sz="1600" spc="-5" dirty="0">
                <a:latin typeface="Verdana"/>
                <a:cs typeface="Verdana"/>
              </a:rPr>
              <a:t>Input, </a:t>
            </a:r>
            <a:r>
              <a:rPr sz="1600" spc="-10" dirty="0">
                <a:latin typeface="Verdana"/>
                <a:cs typeface="Verdana"/>
              </a:rPr>
              <a:t>User </a:t>
            </a:r>
            <a:r>
              <a:rPr sz="1600" spc="-5" dirty="0">
                <a:latin typeface="Verdana"/>
                <a:cs typeface="Verdana"/>
              </a:rPr>
              <a:t>interface, </a:t>
            </a:r>
            <a:r>
              <a:rPr sz="1600" spc="-10" dirty="0">
                <a:latin typeface="Verdana"/>
                <a:cs typeface="Verdana"/>
              </a:rPr>
              <a:t>Database  </a:t>
            </a:r>
            <a:r>
              <a:rPr sz="1600" spc="-5" dirty="0">
                <a:latin typeface="Verdana"/>
                <a:cs typeface="Verdana"/>
              </a:rPr>
              <a:t>design, Manual procedures</a:t>
            </a:r>
            <a:r>
              <a:rPr sz="1600" dirty="0">
                <a:latin typeface="Verdana"/>
                <a:cs typeface="Verdana"/>
              </a:rPr>
              <a:t> , </a:t>
            </a:r>
            <a:r>
              <a:rPr sz="1600" spc="-10" dirty="0">
                <a:latin typeface="Verdana"/>
                <a:cs typeface="Verdana"/>
              </a:rPr>
              <a:t>Documentation	etc..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9050"/>
            <a:ext cx="8011159" cy="136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spc="-35" dirty="0"/>
              <a:t>Construction </a:t>
            </a:r>
            <a:r>
              <a:rPr sz="4400" spc="-85" dirty="0"/>
              <a:t>(Programming </a:t>
            </a:r>
            <a:r>
              <a:rPr sz="4400" spc="-215" dirty="0"/>
              <a:t>&amp;  </a:t>
            </a:r>
            <a:r>
              <a:rPr sz="4400" u="heavy" spc="-95" dirty="0">
                <a:uFill>
                  <a:solidFill>
                    <a:srgbClr val="999900"/>
                  </a:solidFill>
                </a:uFill>
              </a:rPr>
              <a:t>Testing)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989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83690"/>
            <a:ext cx="15754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Verdana"/>
                <a:cs typeface="Verdana"/>
              </a:rPr>
              <a:t>P</a:t>
            </a:r>
            <a:r>
              <a:rPr sz="1600" b="1" spc="-5" dirty="0">
                <a:latin typeface="Verdana"/>
                <a:cs typeface="Verdana"/>
              </a:rPr>
              <a:t>r</a:t>
            </a:r>
            <a:r>
              <a:rPr sz="1600" b="1" dirty="0">
                <a:latin typeface="Verdana"/>
                <a:cs typeface="Verdana"/>
              </a:rPr>
              <a:t>o</a:t>
            </a:r>
            <a:r>
              <a:rPr sz="1600" b="1" spc="-10" dirty="0">
                <a:latin typeface="Verdana"/>
                <a:cs typeface="Verdana"/>
              </a:rPr>
              <a:t>g</a:t>
            </a:r>
            <a:r>
              <a:rPr sz="1600" b="1" spc="-5" dirty="0">
                <a:latin typeface="Verdana"/>
                <a:cs typeface="Verdana"/>
              </a:rPr>
              <a:t>r</a:t>
            </a:r>
            <a:r>
              <a:rPr sz="1600" b="1" dirty="0">
                <a:latin typeface="Verdana"/>
                <a:cs typeface="Verdana"/>
              </a:rPr>
              <a:t>a</a:t>
            </a:r>
            <a:r>
              <a:rPr sz="1600" b="1" spc="-5" dirty="0">
                <a:latin typeface="Verdana"/>
                <a:cs typeface="Verdana"/>
              </a:rPr>
              <a:t>m</a:t>
            </a:r>
            <a:r>
              <a:rPr sz="1600" b="1" spc="5" dirty="0">
                <a:latin typeface="Verdana"/>
                <a:cs typeface="Verdana"/>
              </a:rPr>
              <a:t>m</a:t>
            </a:r>
            <a:r>
              <a:rPr sz="1600" b="1" spc="-10" dirty="0">
                <a:latin typeface="Verdana"/>
                <a:cs typeface="Verdana"/>
              </a:rPr>
              <a:t>i</a:t>
            </a:r>
            <a:r>
              <a:rPr sz="1600" b="1" spc="-5" dirty="0">
                <a:latin typeface="Verdana"/>
                <a:cs typeface="Verdana"/>
              </a:rPr>
              <a:t>ng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828800"/>
            <a:ext cx="7400290" cy="4635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</a:pPr>
            <a:r>
              <a:rPr sz="1600" spc="-5" dirty="0">
                <a:latin typeface="Verdana"/>
                <a:cs typeface="Verdana"/>
              </a:rPr>
              <a:t>The process of </a:t>
            </a:r>
            <a:r>
              <a:rPr sz="1600" spc="-10" dirty="0">
                <a:latin typeface="Verdana"/>
                <a:cs typeface="Verdana"/>
              </a:rPr>
              <a:t>translating the system specifications </a:t>
            </a:r>
            <a:r>
              <a:rPr sz="1600" spc="-5" dirty="0">
                <a:latin typeface="Verdana"/>
                <a:cs typeface="Verdana"/>
              </a:rPr>
              <a:t>prepared during </a:t>
            </a:r>
            <a:r>
              <a:rPr sz="1600" spc="-10" dirty="0">
                <a:latin typeface="Verdana"/>
                <a:cs typeface="Verdana"/>
              </a:rPr>
              <a:t>the  </a:t>
            </a:r>
            <a:r>
              <a:rPr sz="1600" spc="-5" dirty="0">
                <a:latin typeface="Verdana"/>
                <a:cs typeface="Verdana"/>
              </a:rPr>
              <a:t>design stage </a:t>
            </a:r>
            <a:r>
              <a:rPr sz="1600" spc="-10" dirty="0">
                <a:latin typeface="Verdana"/>
                <a:cs typeface="Verdana"/>
              </a:rPr>
              <a:t>into </a:t>
            </a:r>
            <a:r>
              <a:rPr sz="1600" spc="-5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2834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268220"/>
            <a:ext cx="764413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100"/>
              </a:spcBef>
            </a:pPr>
            <a:r>
              <a:rPr sz="1600" b="1" spc="-5" dirty="0">
                <a:latin typeface="Verdana"/>
                <a:cs typeface="Verdana"/>
              </a:rPr>
              <a:t>Test plan</a:t>
            </a:r>
            <a:endParaRPr sz="1600">
              <a:latin typeface="Verdana"/>
              <a:cs typeface="Verdana"/>
            </a:endParaRPr>
          </a:p>
          <a:p>
            <a:pPr marL="12700" marR="189865">
              <a:lnSpc>
                <a:spcPct val="79700"/>
              </a:lnSpc>
              <a:spcBef>
                <a:spcPts val="195"/>
              </a:spcBef>
            </a:pPr>
            <a:r>
              <a:rPr sz="1600" spc="-5" dirty="0">
                <a:latin typeface="Verdana"/>
                <a:cs typeface="Verdana"/>
              </a:rPr>
              <a:t>Prepared by </a:t>
            </a:r>
            <a:r>
              <a:rPr sz="1600" spc="-10" dirty="0">
                <a:latin typeface="Verdana"/>
                <a:cs typeface="Verdana"/>
              </a:rPr>
              <a:t>the development team </a:t>
            </a:r>
            <a:r>
              <a:rPr sz="1600" spc="-5" dirty="0">
                <a:latin typeface="Verdana"/>
                <a:cs typeface="Verdana"/>
              </a:rPr>
              <a:t>in </a:t>
            </a:r>
            <a:r>
              <a:rPr sz="1600" spc="-10" dirty="0">
                <a:latin typeface="Verdana"/>
                <a:cs typeface="Verdana"/>
              </a:rPr>
              <a:t>conjunction with the users; </a:t>
            </a:r>
            <a:r>
              <a:rPr sz="1600" spc="-5" dirty="0">
                <a:latin typeface="Verdana"/>
                <a:cs typeface="Verdana"/>
              </a:rPr>
              <a:t>it  </a:t>
            </a:r>
            <a:r>
              <a:rPr sz="1600" spc="-10" dirty="0">
                <a:latin typeface="Verdana"/>
                <a:cs typeface="Verdana"/>
              </a:rPr>
              <a:t>includes </a:t>
            </a:r>
            <a:r>
              <a:rPr sz="1600" spc="-5" dirty="0">
                <a:latin typeface="Verdana"/>
                <a:cs typeface="Verdana"/>
              </a:rPr>
              <a:t>all of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preparations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series of </a:t>
            </a:r>
            <a:r>
              <a:rPr sz="1600" spc="-10" dirty="0">
                <a:latin typeface="Verdana"/>
                <a:cs typeface="Verdana"/>
              </a:rPr>
              <a:t>tests to </a:t>
            </a:r>
            <a:r>
              <a:rPr sz="1600" spc="-5" dirty="0">
                <a:latin typeface="Verdana"/>
                <a:cs typeface="Verdana"/>
              </a:rPr>
              <a:t>be performed on  </a:t>
            </a:r>
            <a:r>
              <a:rPr sz="1600" spc="-10" dirty="0">
                <a:latin typeface="Verdana"/>
                <a:cs typeface="Verdana"/>
              </a:rPr>
              <a:t>the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30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200"/>
              </a:spcBef>
            </a:pPr>
            <a:r>
              <a:rPr sz="1600" spc="-5" dirty="0">
                <a:latin typeface="Verdana"/>
                <a:cs typeface="Verdana"/>
              </a:rPr>
              <a:t>The exhaustive and thorough process </a:t>
            </a:r>
            <a:r>
              <a:rPr sz="1600" spc="-10" dirty="0">
                <a:latin typeface="Verdana"/>
                <a:cs typeface="Verdana"/>
              </a:rPr>
              <a:t>that determines whether the </a:t>
            </a:r>
            <a:r>
              <a:rPr sz="1600" spc="-5" dirty="0">
                <a:latin typeface="Verdana"/>
                <a:cs typeface="Verdana"/>
              </a:rPr>
              <a:t>system  produces </a:t>
            </a:r>
            <a:r>
              <a:rPr sz="1600" spc="-10" dirty="0">
                <a:latin typeface="Verdana"/>
                <a:cs typeface="Verdana"/>
              </a:rPr>
              <a:t>the desired </a:t>
            </a:r>
            <a:r>
              <a:rPr sz="1600" spc="-5" dirty="0">
                <a:latin typeface="Verdana"/>
                <a:cs typeface="Verdana"/>
              </a:rPr>
              <a:t>results under known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conditions.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1115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374269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8889" y="3729990"/>
            <a:ext cx="7296150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15"/>
              </a:lnSpc>
              <a:spcBef>
                <a:spcPts val="100"/>
              </a:spcBef>
            </a:pPr>
            <a:r>
              <a:rPr sz="1400" b="1" spc="-5" dirty="0">
                <a:latin typeface="Verdana"/>
                <a:cs typeface="Verdana"/>
              </a:rPr>
              <a:t>Unit testing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79800"/>
              </a:lnSpc>
              <a:spcBef>
                <a:spcPts val="175"/>
              </a:spcBef>
            </a:pPr>
            <a:r>
              <a:rPr sz="1400" spc="-5" dirty="0">
                <a:latin typeface="Verdana"/>
                <a:cs typeface="Verdana"/>
              </a:rPr>
              <a:t>The process of testing each </a:t>
            </a:r>
            <a:r>
              <a:rPr sz="1400" dirty="0">
                <a:latin typeface="Verdana"/>
                <a:cs typeface="Verdana"/>
              </a:rPr>
              <a:t>program </a:t>
            </a:r>
            <a:r>
              <a:rPr sz="1400" spc="-5" dirty="0">
                <a:latin typeface="Verdana"/>
                <a:cs typeface="Verdana"/>
              </a:rPr>
              <a:t>separately </a:t>
            </a:r>
            <a:r>
              <a:rPr sz="1400" spc="5" dirty="0">
                <a:latin typeface="Verdana"/>
                <a:cs typeface="Verdana"/>
              </a:rPr>
              <a:t>in </a:t>
            </a:r>
            <a:r>
              <a:rPr sz="1400" spc="-5" dirty="0">
                <a:latin typeface="Verdana"/>
                <a:cs typeface="Verdana"/>
              </a:rPr>
              <a:t>the system. </a:t>
            </a:r>
            <a:r>
              <a:rPr sz="1400" dirty="0">
                <a:latin typeface="Verdana"/>
                <a:cs typeface="Verdana"/>
              </a:rPr>
              <a:t>Sometimes called  </a:t>
            </a:r>
            <a:r>
              <a:rPr sz="1400" spc="-5" dirty="0">
                <a:latin typeface="Verdana"/>
                <a:cs typeface="Verdana"/>
              </a:rPr>
              <a:t>program</a:t>
            </a:r>
            <a:r>
              <a:rPr sz="1400" dirty="0">
                <a:latin typeface="Verdana"/>
                <a:cs typeface="Verdana"/>
              </a:rPr>
              <a:t> testing.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  <a:spcBef>
                <a:spcPts val="10"/>
              </a:spcBef>
            </a:pPr>
            <a:r>
              <a:rPr sz="1400" b="1" spc="-5" dirty="0">
                <a:latin typeface="Verdana"/>
                <a:cs typeface="Verdana"/>
              </a:rPr>
              <a:t>System</a:t>
            </a:r>
            <a:r>
              <a:rPr sz="1400" b="1" spc="-60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marL="12700" marR="898525">
              <a:lnSpc>
                <a:spcPct val="79800"/>
              </a:lnSpc>
              <a:spcBef>
                <a:spcPts val="165"/>
              </a:spcBef>
            </a:pPr>
            <a:r>
              <a:rPr sz="1400" spc="-5" dirty="0">
                <a:latin typeface="Verdana"/>
                <a:cs typeface="Verdana"/>
              </a:rPr>
              <a:t>Tests the functioning </a:t>
            </a:r>
            <a:r>
              <a:rPr sz="1400" dirty="0">
                <a:latin typeface="Verdana"/>
                <a:cs typeface="Verdana"/>
              </a:rPr>
              <a:t>of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information </a:t>
            </a:r>
            <a:r>
              <a:rPr sz="1400" spc="-5" dirty="0">
                <a:latin typeface="Verdana"/>
                <a:cs typeface="Verdana"/>
              </a:rPr>
              <a:t>systems as </a:t>
            </a:r>
            <a:r>
              <a:rPr sz="1400" dirty="0">
                <a:latin typeface="Verdana"/>
                <a:cs typeface="Verdana"/>
              </a:rPr>
              <a:t>a whole in </a:t>
            </a:r>
            <a:r>
              <a:rPr sz="1400" spc="-5" dirty="0">
                <a:latin typeface="Verdana"/>
                <a:cs typeface="Verdana"/>
              </a:rPr>
              <a:t>order </a:t>
            </a:r>
            <a:r>
              <a:rPr sz="1400" dirty="0">
                <a:latin typeface="Verdana"/>
                <a:cs typeface="Verdana"/>
              </a:rPr>
              <a:t>to  determine </a:t>
            </a:r>
            <a:r>
              <a:rPr sz="1400" spc="5" dirty="0">
                <a:latin typeface="Verdana"/>
                <a:cs typeface="Verdana"/>
              </a:rPr>
              <a:t>if </a:t>
            </a:r>
            <a:r>
              <a:rPr sz="1400" dirty="0">
                <a:latin typeface="Verdana"/>
                <a:cs typeface="Verdana"/>
              </a:rPr>
              <a:t>discrete modules will </a:t>
            </a:r>
            <a:r>
              <a:rPr sz="1400" spc="-5" dirty="0">
                <a:latin typeface="Verdana"/>
                <a:cs typeface="Verdana"/>
              </a:rPr>
              <a:t>function together as</a:t>
            </a:r>
            <a:r>
              <a:rPr sz="1400" spc="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planned.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  <a:spcBef>
                <a:spcPts val="10"/>
              </a:spcBef>
            </a:pPr>
            <a:r>
              <a:rPr sz="1400" b="1" spc="-5" dirty="0">
                <a:latin typeface="Verdana"/>
                <a:cs typeface="Verdana"/>
              </a:rPr>
              <a:t>Acceptance</a:t>
            </a:r>
            <a:r>
              <a:rPr sz="1400" b="1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</a:pPr>
            <a:r>
              <a:rPr sz="1400" dirty="0">
                <a:latin typeface="Verdana"/>
                <a:cs typeface="Verdana"/>
              </a:rPr>
              <a:t>Provides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final certification </a:t>
            </a:r>
            <a:r>
              <a:rPr sz="1400" spc="-5" dirty="0">
                <a:latin typeface="Verdana"/>
                <a:cs typeface="Verdana"/>
              </a:rPr>
              <a:t>that the system </a:t>
            </a:r>
            <a:r>
              <a:rPr sz="1400" spc="5" dirty="0">
                <a:latin typeface="Verdana"/>
                <a:cs typeface="Verdana"/>
              </a:rPr>
              <a:t>is </a:t>
            </a:r>
            <a:r>
              <a:rPr sz="1400" dirty="0">
                <a:latin typeface="Verdana"/>
                <a:cs typeface="Verdana"/>
              </a:rPr>
              <a:t>ready </a:t>
            </a:r>
            <a:r>
              <a:rPr sz="1400" spc="-5" dirty="0">
                <a:latin typeface="Verdana"/>
                <a:cs typeface="Verdana"/>
              </a:rPr>
              <a:t>to </a:t>
            </a:r>
            <a:r>
              <a:rPr sz="1400" dirty="0">
                <a:latin typeface="Verdana"/>
                <a:cs typeface="Verdana"/>
              </a:rPr>
              <a:t>be </a:t>
            </a:r>
            <a:r>
              <a:rPr sz="1400" spc="-5" dirty="0">
                <a:latin typeface="Verdana"/>
                <a:cs typeface="Verdana"/>
              </a:rPr>
              <a:t>used </a:t>
            </a:r>
            <a:r>
              <a:rPr sz="1400" spc="5" dirty="0">
                <a:latin typeface="Verdana"/>
                <a:cs typeface="Verdana"/>
              </a:rPr>
              <a:t>in</a:t>
            </a:r>
            <a:r>
              <a:rPr sz="1400" dirty="0">
                <a:latin typeface="Verdana"/>
                <a:cs typeface="Verdana"/>
              </a:rPr>
              <a:t> 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4297679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39" y="485267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39" y="5181600"/>
            <a:ext cx="7505700" cy="87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production </a:t>
            </a:r>
            <a:r>
              <a:rPr sz="1400" dirty="0">
                <a:latin typeface="Verdana"/>
                <a:cs typeface="Verdana"/>
              </a:rPr>
              <a:t>setting.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Documentation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195"/>
              </a:spcBef>
            </a:pPr>
            <a:r>
              <a:rPr sz="1600" spc="-10" dirty="0">
                <a:latin typeface="Verdana"/>
                <a:cs typeface="Verdana"/>
              </a:rPr>
              <a:t>Descriptions </a:t>
            </a:r>
            <a:r>
              <a:rPr sz="1600" spc="-5" dirty="0">
                <a:latin typeface="Verdana"/>
                <a:cs typeface="Verdana"/>
              </a:rPr>
              <a:t>of how an information system works from both </a:t>
            </a:r>
            <a:r>
              <a:rPr sz="1600" spc="-10" dirty="0">
                <a:latin typeface="Verdana"/>
                <a:cs typeface="Verdana"/>
              </a:rPr>
              <a:t>the technical 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the end-user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standpoint.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54114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1795</Words>
  <Application>Microsoft Office PowerPoint</Application>
  <PresentationFormat>On-screen Show (4:3)</PresentationFormat>
  <Paragraphs>301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Planning &amp; Development (MIS)</vt:lpstr>
      <vt:lpstr>Contents </vt:lpstr>
      <vt:lpstr>MIS Development Outlook </vt:lpstr>
      <vt:lpstr>MIS Planning </vt:lpstr>
      <vt:lpstr>Systems Development Life Cycle  (SDLC) </vt:lpstr>
      <vt:lpstr>SDLC </vt:lpstr>
      <vt:lpstr>Project definition &amp; Systems study</vt:lpstr>
      <vt:lpstr>Systems Design</vt:lpstr>
      <vt:lpstr>Construction (Programming &amp;  Testing) </vt:lpstr>
      <vt:lpstr>Installation</vt:lpstr>
      <vt:lpstr>Post-implementation</vt:lpstr>
      <vt:lpstr>Software Development  Methodology: Approaches </vt:lpstr>
      <vt:lpstr>Development Approach – Waterfall  Model </vt:lpstr>
      <vt:lpstr>Development Approach – Waterfall  Model </vt:lpstr>
      <vt:lpstr>Development Approach – Incremental  Model</vt:lpstr>
      <vt:lpstr>Development Approach – Incremental  Model </vt:lpstr>
      <vt:lpstr>Development Approach - Spiral Model</vt:lpstr>
      <vt:lpstr>Development Approach – Spiral Model</vt:lpstr>
      <vt:lpstr>Development Approach : Prototyping </vt:lpstr>
      <vt:lpstr>Alternative Methodology: End-User Development </vt:lpstr>
      <vt:lpstr>Alternative Methodology: Acquiring Software Packages </vt:lpstr>
      <vt:lpstr>Alternative Methodology : Outsourcing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&amp; Development (MIS)</dc:title>
  <cp:lastModifiedBy>SOFTAGE</cp:lastModifiedBy>
  <cp:revision>3</cp:revision>
  <dcterms:created xsi:type="dcterms:W3CDTF">2020-04-27T09:24:17Z</dcterms:created>
  <dcterms:modified xsi:type="dcterms:W3CDTF">2020-05-03T15:20:36Z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2013-12-20T00:00:00Z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2020-04-27T00:00:00Z</vt:filetime>
  </property>
</Properties>
</file>