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60" r:id="rId4"/>
    <p:sldId id="258" r:id="rId5"/>
    <p:sldId id="259" r:id="rId6"/>
    <p:sldId id="267" r:id="rId7"/>
    <p:sldId id="268" r:id="rId8"/>
    <p:sldId id="304" r:id="rId9"/>
    <p:sldId id="269" r:id="rId10"/>
    <p:sldId id="303" r:id="rId11"/>
    <p:sldId id="270" r:id="rId12"/>
    <p:sldId id="271" r:id="rId13"/>
    <p:sldId id="301" r:id="rId14"/>
    <p:sldId id="302" r:id="rId15"/>
    <p:sldId id="261" r:id="rId16"/>
    <p:sldId id="262" r:id="rId17"/>
    <p:sldId id="266" r:id="rId18"/>
    <p:sldId id="273" r:id="rId19"/>
    <p:sldId id="274" r:id="rId20"/>
    <p:sldId id="275" r:id="rId21"/>
    <p:sldId id="276" r:id="rId22"/>
    <p:sldId id="278" r:id="rId23"/>
    <p:sldId id="277" r:id="rId24"/>
    <p:sldId id="279" r:id="rId25"/>
    <p:sldId id="280" r:id="rId26"/>
    <p:sldId id="281" r:id="rId27"/>
    <p:sldId id="282" r:id="rId28"/>
    <p:sldId id="283" r:id="rId29"/>
    <p:sldId id="284" r:id="rId30"/>
    <p:sldId id="285" r:id="rId31"/>
    <p:sldId id="263" r:id="rId32"/>
    <p:sldId id="264" r:id="rId33"/>
    <p:sldId id="265" r:id="rId34"/>
    <p:sldId id="272" r:id="rId35"/>
    <p:sldId id="286" r:id="rId36"/>
    <p:sldId id="287" r:id="rId37"/>
    <p:sldId id="288" r:id="rId38"/>
    <p:sldId id="289" r:id="rId39"/>
    <p:sldId id="290" r:id="rId40"/>
    <p:sldId id="291" r:id="rId41"/>
    <p:sldId id="293" r:id="rId42"/>
    <p:sldId id="295" r:id="rId43"/>
    <p:sldId id="300" r:id="rId44"/>
    <p:sldId id="296" r:id="rId45"/>
    <p:sldId id="298" r:id="rId46"/>
    <p:sldId id="299" r:id="rId47"/>
    <p:sldId id="29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441" autoAdjust="0"/>
    <p:restoredTop sz="94660"/>
  </p:normalViewPr>
  <p:slideViewPr>
    <p:cSldViewPr snapToGrid="0">
      <p:cViewPr varScale="1">
        <p:scale>
          <a:sx n="86" d="100"/>
          <a:sy n="86" d="100"/>
        </p:scale>
        <p:origin x="-918"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978B07-F01E-4BD7-A4EF-678ED6D06F54}" type="datetimeFigureOut">
              <a:rPr lang="en-US" smtClean="0"/>
              <a:pPr/>
              <a:t>4/21/2017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7D033-5C0E-4824-A9EC-199F35780E1D}" type="slidenum">
              <a:rPr lang="en-US" smtClean="0"/>
              <a:pPr/>
              <a:t>‹#›</a:t>
            </a:fld>
            <a:endParaRPr lang="en-US"/>
          </a:p>
        </p:txBody>
      </p:sp>
    </p:spTree>
    <p:extLst>
      <p:ext uri="{BB962C8B-B14F-4D97-AF65-F5344CB8AC3E}">
        <p14:creationId xmlns="" xmlns:p14="http://schemas.microsoft.com/office/powerpoint/2010/main" val="1464032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7D033-5C0E-4824-A9EC-199F35780E1D}" type="slidenum">
              <a:rPr lang="en-US" smtClean="0"/>
              <a:pPr/>
              <a:t>9</a:t>
            </a:fld>
            <a:endParaRPr lang="en-US"/>
          </a:p>
        </p:txBody>
      </p:sp>
    </p:spTree>
    <p:extLst>
      <p:ext uri="{BB962C8B-B14F-4D97-AF65-F5344CB8AC3E}">
        <p14:creationId xmlns="" xmlns:p14="http://schemas.microsoft.com/office/powerpoint/2010/main" val="2361577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F7FD7B-EE94-428F-A457-540171D10FC0}" type="datetimeFigureOut">
              <a:rPr lang="en-US" smtClean="0"/>
              <a:pPr/>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BFD36-65A5-48AD-A714-26165AAB5E42}" type="slidenum">
              <a:rPr lang="en-US" smtClean="0"/>
              <a:pPr/>
              <a:t>‹#›</a:t>
            </a:fld>
            <a:endParaRPr lang="en-US"/>
          </a:p>
        </p:txBody>
      </p:sp>
    </p:spTree>
    <p:extLst>
      <p:ext uri="{BB962C8B-B14F-4D97-AF65-F5344CB8AC3E}">
        <p14:creationId xmlns="" xmlns:p14="http://schemas.microsoft.com/office/powerpoint/2010/main" val="156668001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7FD7B-EE94-428F-A457-540171D10FC0}" type="datetimeFigureOut">
              <a:rPr lang="en-US" smtClean="0"/>
              <a:pPr/>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BFD36-65A5-48AD-A714-26165AAB5E42}" type="slidenum">
              <a:rPr lang="en-US" smtClean="0"/>
              <a:pPr/>
              <a:t>‹#›</a:t>
            </a:fld>
            <a:endParaRPr lang="en-US"/>
          </a:p>
        </p:txBody>
      </p:sp>
    </p:spTree>
    <p:extLst>
      <p:ext uri="{BB962C8B-B14F-4D97-AF65-F5344CB8AC3E}">
        <p14:creationId xmlns="" xmlns:p14="http://schemas.microsoft.com/office/powerpoint/2010/main" val="102988482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7FD7B-EE94-428F-A457-540171D10FC0}" type="datetimeFigureOut">
              <a:rPr lang="en-US" smtClean="0"/>
              <a:pPr/>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BFD36-65A5-48AD-A714-26165AAB5E42}" type="slidenum">
              <a:rPr lang="en-US" smtClean="0"/>
              <a:pPr/>
              <a:t>‹#›</a:t>
            </a:fld>
            <a:endParaRPr lang="en-US"/>
          </a:p>
        </p:txBody>
      </p:sp>
    </p:spTree>
    <p:extLst>
      <p:ext uri="{BB962C8B-B14F-4D97-AF65-F5344CB8AC3E}">
        <p14:creationId xmlns="" xmlns:p14="http://schemas.microsoft.com/office/powerpoint/2010/main" val="8843508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7FD7B-EE94-428F-A457-540171D10FC0}" type="datetimeFigureOut">
              <a:rPr lang="en-US" smtClean="0"/>
              <a:pPr/>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BFD36-65A5-48AD-A714-26165AAB5E42}" type="slidenum">
              <a:rPr lang="en-US" smtClean="0"/>
              <a:pPr/>
              <a:t>‹#›</a:t>
            </a:fld>
            <a:endParaRPr lang="en-US"/>
          </a:p>
        </p:txBody>
      </p:sp>
    </p:spTree>
    <p:extLst>
      <p:ext uri="{BB962C8B-B14F-4D97-AF65-F5344CB8AC3E}">
        <p14:creationId xmlns="" xmlns:p14="http://schemas.microsoft.com/office/powerpoint/2010/main" val="164835419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F7FD7B-EE94-428F-A457-540171D10FC0}" type="datetimeFigureOut">
              <a:rPr lang="en-US" smtClean="0"/>
              <a:pPr/>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BFD36-65A5-48AD-A714-26165AAB5E42}" type="slidenum">
              <a:rPr lang="en-US" smtClean="0"/>
              <a:pPr/>
              <a:t>‹#›</a:t>
            </a:fld>
            <a:endParaRPr lang="en-US"/>
          </a:p>
        </p:txBody>
      </p:sp>
    </p:spTree>
    <p:extLst>
      <p:ext uri="{BB962C8B-B14F-4D97-AF65-F5344CB8AC3E}">
        <p14:creationId xmlns="" xmlns:p14="http://schemas.microsoft.com/office/powerpoint/2010/main" val="234503936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F7FD7B-EE94-428F-A457-540171D10FC0}" type="datetimeFigureOut">
              <a:rPr lang="en-US" smtClean="0"/>
              <a:pPr/>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BFD36-65A5-48AD-A714-26165AAB5E42}" type="slidenum">
              <a:rPr lang="en-US" smtClean="0"/>
              <a:pPr/>
              <a:t>‹#›</a:t>
            </a:fld>
            <a:endParaRPr lang="en-US"/>
          </a:p>
        </p:txBody>
      </p:sp>
    </p:spTree>
    <p:extLst>
      <p:ext uri="{BB962C8B-B14F-4D97-AF65-F5344CB8AC3E}">
        <p14:creationId xmlns="" xmlns:p14="http://schemas.microsoft.com/office/powerpoint/2010/main" val="250824271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F7FD7B-EE94-428F-A457-540171D10FC0}" type="datetimeFigureOut">
              <a:rPr lang="en-US" smtClean="0"/>
              <a:pPr/>
              <a:t>4/21/2017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DBFD36-65A5-48AD-A714-26165AAB5E42}" type="slidenum">
              <a:rPr lang="en-US" smtClean="0"/>
              <a:pPr/>
              <a:t>‹#›</a:t>
            </a:fld>
            <a:endParaRPr lang="en-US"/>
          </a:p>
        </p:txBody>
      </p:sp>
    </p:spTree>
    <p:extLst>
      <p:ext uri="{BB962C8B-B14F-4D97-AF65-F5344CB8AC3E}">
        <p14:creationId xmlns="" xmlns:p14="http://schemas.microsoft.com/office/powerpoint/2010/main" val="360594813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F7FD7B-EE94-428F-A457-540171D10FC0}" type="datetimeFigureOut">
              <a:rPr lang="en-US" smtClean="0"/>
              <a:pPr/>
              <a:t>4/21/2017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DBFD36-65A5-48AD-A714-26165AAB5E42}" type="slidenum">
              <a:rPr lang="en-US" smtClean="0"/>
              <a:pPr/>
              <a:t>‹#›</a:t>
            </a:fld>
            <a:endParaRPr lang="en-US"/>
          </a:p>
        </p:txBody>
      </p:sp>
    </p:spTree>
    <p:extLst>
      <p:ext uri="{BB962C8B-B14F-4D97-AF65-F5344CB8AC3E}">
        <p14:creationId xmlns="" xmlns:p14="http://schemas.microsoft.com/office/powerpoint/2010/main" val="363804199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7FD7B-EE94-428F-A457-540171D10FC0}" type="datetimeFigureOut">
              <a:rPr lang="en-US" smtClean="0"/>
              <a:pPr/>
              <a:t>4/21/2017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DBFD36-65A5-48AD-A714-26165AAB5E42}" type="slidenum">
              <a:rPr lang="en-US" smtClean="0"/>
              <a:pPr/>
              <a:t>‹#›</a:t>
            </a:fld>
            <a:endParaRPr lang="en-US"/>
          </a:p>
        </p:txBody>
      </p:sp>
    </p:spTree>
    <p:extLst>
      <p:ext uri="{BB962C8B-B14F-4D97-AF65-F5344CB8AC3E}">
        <p14:creationId xmlns="" xmlns:p14="http://schemas.microsoft.com/office/powerpoint/2010/main" val="34882226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7FD7B-EE94-428F-A457-540171D10FC0}" type="datetimeFigureOut">
              <a:rPr lang="en-US" smtClean="0"/>
              <a:pPr/>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BFD36-65A5-48AD-A714-26165AAB5E42}" type="slidenum">
              <a:rPr lang="en-US" smtClean="0"/>
              <a:pPr/>
              <a:t>‹#›</a:t>
            </a:fld>
            <a:endParaRPr lang="en-US"/>
          </a:p>
        </p:txBody>
      </p:sp>
    </p:spTree>
    <p:extLst>
      <p:ext uri="{BB962C8B-B14F-4D97-AF65-F5344CB8AC3E}">
        <p14:creationId xmlns="" xmlns:p14="http://schemas.microsoft.com/office/powerpoint/2010/main" val="31865054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7FD7B-EE94-428F-A457-540171D10FC0}" type="datetimeFigureOut">
              <a:rPr lang="en-US" smtClean="0"/>
              <a:pPr/>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BFD36-65A5-48AD-A714-26165AAB5E42}" type="slidenum">
              <a:rPr lang="en-US" smtClean="0"/>
              <a:pPr/>
              <a:t>‹#›</a:t>
            </a:fld>
            <a:endParaRPr lang="en-US"/>
          </a:p>
        </p:txBody>
      </p:sp>
    </p:spTree>
    <p:extLst>
      <p:ext uri="{BB962C8B-B14F-4D97-AF65-F5344CB8AC3E}">
        <p14:creationId xmlns="" xmlns:p14="http://schemas.microsoft.com/office/powerpoint/2010/main" val="147530019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7FD7B-EE94-428F-A457-540171D10FC0}" type="datetimeFigureOut">
              <a:rPr lang="en-US" smtClean="0"/>
              <a:pPr/>
              <a:t>4/21/2017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BFD36-65A5-48AD-A714-26165AAB5E42}" type="slidenum">
              <a:rPr lang="en-US" smtClean="0"/>
              <a:pPr/>
              <a:t>‹#›</a:t>
            </a:fld>
            <a:endParaRPr lang="en-US"/>
          </a:p>
        </p:txBody>
      </p:sp>
    </p:spTree>
    <p:extLst>
      <p:ext uri="{BB962C8B-B14F-4D97-AF65-F5344CB8AC3E}">
        <p14:creationId xmlns="" xmlns:p14="http://schemas.microsoft.com/office/powerpoint/2010/main" val="945494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22" y="0"/>
            <a:ext cx="11764371" cy="2045529"/>
          </a:xfrm>
        </p:spPr>
        <p:txBody>
          <a:bodyPr>
            <a:noAutofit/>
          </a:bodyPr>
          <a:lstStyle/>
          <a:p>
            <a:pPr algn="ctr"/>
            <a:r>
              <a:rPr lang="en-US" sz="5400" b="1" u="sng" dirty="0" smtClean="0">
                <a:latin typeface="Aharoni" panose="02010803020104030203" pitchFamily="2" charset="-79"/>
                <a:cs typeface="Aharoni" panose="02010803020104030203" pitchFamily="2" charset="-79"/>
              </a:rPr>
              <a:t>SOCIAL AND COMMUNITY FORESTRY</a:t>
            </a:r>
            <a:endParaRPr lang="en-US" sz="5400" b="1" u="sng" dirty="0">
              <a:latin typeface="Aharoni" panose="02010803020104030203" pitchFamily="2" charset="-79"/>
              <a:cs typeface="Aharoni" panose="02010803020104030203" pitchFamily="2" charset="-79"/>
            </a:endParaRPr>
          </a:p>
        </p:txBody>
      </p:sp>
      <p:sp>
        <p:nvSpPr>
          <p:cNvPr id="3" name="TextBox 2"/>
          <p:cNvSpPr txBox="1"/>
          <p:nvPr/>
        </p:nvSpPr>
        <p:spPr>
          <a:xfrm>
            <a:off x="245660" y="2045529"/>
            <a:ext cx="11068333" cy="3785652"/>
          </a:xfrm>
          <a:prstGeom prst="rect">
            <a:avLst/>
          </a:prstGeom>
          <a:noFill/>
        </p:spPr>
        <p:txBody>
          <a:bodyPr wrap="square" rtlCol="0">
            <a:spAutoFit/>
          </a:bodyPr>
          <a:lstStyle/>
          <a:p>
            <a:r>
              <a:rPr lang="en-US" sz="2400" b="1" dirty="0" smtClean="0">
                <a:latin typeface="Aharoni" panose="02010803020104030203" pitchFamily="2" charset="-79"/>
                <a:cs typeface="Aharoni" panose="02010803020104030203" pitchFamily="2" charset="-79"/>
              </a:rPr>
              <a:t>CODE : </a:t>
            </a:r>
            <a:r>
              <a:rPr lang="en-US" sz="2400" b="1" dirty="0" smtClean="0">
                <a:cs typeface="Aharoni" panose="02010803020104030203" pitchFamily="2" charset="-79"/>
              </a:rPr>
              <a:t>2509</a:t>
            </a:r>
          </a:p>
          <a:p>
            <a:endParaRPr lang="en-US" sz="2400" b="1" dirty="0">
              <a:cs typeface="Aharoni" panose="02010803020104030203" pitchFamily="2" charset="-79"/>
            </a:endParaRPr>
          </a:p>
          <a:p>
            <a:endParaRPr lang="en-US" sz="2400" b="1" dirty="0" smtClean="0">
              <a:cs typeface="Aharoni" panose="02010803020104030203" pitchFamily="2" charset="-79"/>
            </a:endParaRPr>
          </a:p>
          <a:p>
            <a:endParaRPr lang="en-US" sz="2400" b="1" dirty="0">
              <a:cs typeface="Aharoni" panose="02010803020104030203" pitchFamily="2" charset="-79"/>
            </a:endParaRPr>
          </a:p>
          <a:p>
            <a:endParaRPr lang="en-US" sz="2400" b="1" dirty="0" smtClean="0">
              <a:cs typeface="Aharoni" panose="02010803020104030203" pitchFamily="2" charset="-79"/>
            </a:endParaRPr>
          </a:p>
          <a:p>
            <a:r>
              <a:rPr lang="en-US" sz="4000" dirty="0" smtClean="0"/>
              <a:t>Social </a:t>
            </a:r>
            <a:r>
              <a:rPr lang="en-US" sz="4000" dirty="0"/>
              <a:t>forestry is </a:t>
            </a:r>
            <a:r>
              <a:rPr lang="en-US" sz="4000" dirty="0" smtClean="0"/>
              <a:t>the forestry</a:t>
            </a:r>
          </a:p>
          <a:p>
            <a:r>
              <a:rPr lang="en-US" sz="4000" dirty="0" smtClean="0"/>
              <a:t>by </a:t>
            </a:r>
            <a:r>
              <a:rPr lang="en-US" sz="4000" dirty="0"/>
              <a:t>the </a:t>
            </a:r>
            <a:r>
              <a:rPr lang="en-US" sz="4000" dirty="0" smtClean="0"/>
              <a:t>people and for</a:t>
            </a:r>
          </a:p>
          <a:p>
            <a:r>
              <a:rPr lang="en-US" sz="4000" dirty="0" smtClean="0"/>
              <a:t>the </a:t>
            </a:r>
            <a:r>
              <a:rPr lang="en-US" sz="4000" dirty="0"/>
              <a:t>people</a:t>
            </a:r>
            <a:endParaRPr lang="en-US" sz="4000" b="1" dirty="0">
              <a:latin typeface="Aharoni" panose="02010803020104030203" pitchFamily="2" charset="-79"/>
              <a:cs typeface="Aharoni" panose="02010803020104030203" pitchFamily="2" charset="-79"/>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271529" y="2483893"/>
            <a:ext cx="5642963" cy="4232223"/>
          </a:xfrm>
          <a:prstGeom prst="rect">
            <a:avLst/>
          </a:prstGeom>
        </p:spPr>
      </p:pic>
    </p:spTree>
    <p:extLst>
      <p:ext uri="{BB962C8B-B14F-4D97-AF65-F5344CB8AC3E}">
        <p14:creationId xmlns="" xmlns:p14="http://schemas.microsoft.com/office/powerpoint/2010/main" val="411342815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u="sng" dirty="0">
                <a:latin typeface="Aharoni" panose="02010803020104030203" pitchFamily="2" charset="-79"/>
                <a:cs typeface="Aharoni" panose="02010803020104030203" pitchFamily="2" charset="-79"/>
              </a:rPr>
              <a:t>DEFINITIONS</a:t>
            </a:r>
            <a:endParaRPr lang="en-US" sz="4800" dirty="0"/>
          </a:p>
        </p:txBody>
      </p:sp>
      <p:sp>
        <p:nvSpPr>
          <p:cNvPr id="3" name="Content Placeholder 2"/>
          <p:cNvSpPr>
            <a:spLocks noGrp="1"/>
          </p:cNvSpPr>
          <p:nvPr>
            <p:ph idx="1"/>
          </p:nvPr>
        </p:nvSpPr>
        <p:spPr>
          <a:xfrm>
            <a:off x="504967" y="1825624"/>
            <a:ext cx="10848833" cy="5032375"/>
          </a:xfrm>
        </p:spPr>
        <p:txBody>
          <a:bodyPr>
            <a:noAutofit/>
          </a:bodyPr>
          <a:lstStyle/>
          <a:p>
            <a:r>
              <a:rPr lang="en-US" b="1" dirty="0">
                <a:latin typeface="+mj-lt"/>
              </a:rPr>
              <a:t>Initially defined </a:t>
            </a:r>
            <a:r>
              <a:rPr lang="en-US" b="1" smtClean="0">
                <a:latin typeface="+mj-lt"/>
              </a:rPr>
              <a:t>by FAO as</a:t>
            </a:r>
            <a:r>
              <a:rPr lang="en-US" b="1" dirty="0">
                <a:latin typeface="+mj-lt"/>
              </a:rPr>
              <a:t>:</a:t>
            </a:r>
          </a:p>
          <a:p>
            <a:pPr marL="0" indent="0">
              <a:buNone/>
            </a:pPr>
            <a:r>
              <a:rPr lang="en-US" b="1" dirty="0">
                <a:latin typeface="+mj-lt"/>
              </a:rPr>
              <a:t>“Any situation which intimately involves local people in a forestry activity. It embraces a spectrum of situations ranging from woodlots in areas which are short of wood and other forest products for local needs, through the growing of trees at the farm level to provide cash crops and the processing of forest products at the household, artisan or small industry level to generate income, to the activities of forest dwelling communities”.</a:t>
            </a:r>
          </a:p>
          <a:p>
            <a:r>
              <a:rPr lang="en-US" b="1" dirty="0">
                <a:latin typeface="+mj-lt"/>
              </a:rPr>
              <a:t>Community forestry is an evolving branch of forestry whereby the local community plays a significant role in forest management and land use decision making by themselves in the facilitating support of government as well as change agents</a:t>
            </a:r>
          </a:p>
        </p:txBody>
      </p:sp>
    </p:spTree>
    <p:extLst>
      <p:ext uri="{BB962C8B-B14F-4D97-AF65-F5344CB8AC3E}">
        <p14:creationId xmlns="" xmlns:p14="http://schemas.microsoft.com/office/powerpoint/2010/main" val="19699964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u="sng" dirty="0">
                <a:latin typeface="Aharoni" panose="02010803020104030203" pitchFamily="2" charset="-79"/>
                <a:cs typeface="Aharoni" panose="02010803020104030203" pitchFamily="2" charset="-79"/>
              </a:rPr>
              <a:t>Extension Forestry</a:t>
            </a:r>
            <a:endParaRPr lang="en-US" sz="6000"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a:bodyPr>
          <a:lstStyle/>
          <a:p>
            <a:r>
              <a:rPr lang="en-US" b="1" dirty="0">
                <a:latin typeface="+mj-lt"/>
              </a:rPr>
              <a:t>Extension forestry is the practice of forestry in areas devoid of tree growth and other vegetation and situated in places away from the conventional </a:t>
            </a:r>
            <a:r>
              <a:rPr lang="en-US" b="1" dirty="0" smtClean="0">
                <a:latin typeface="+mj-lt"/>
              </a:rPr>
              <a:t>forest </a:t>
            </a:r>
            <a:r>
              <a:rPr lang="en-US" b="1" dirty="0">
                <a:latin typeface="+mj-lt"/>
              </a:rPr>
              <a:t>areas with the object of increasing the area under tree </a:t>
            </a:r>
            <a:r>
              <a:rPr lang="en-US" b="1" dirty="0" smtClean="0">
                <a:latin typeface="+mj-lt"/>
              </a:rPr>
              <a:t>growth</a:t>
            </a:r>
          </a:p>
          <a:p>
            <a:r>
              <a:rPr lang="en-US" b="1" dirty="0">
                <a:latin typeface="+mj-lt"/>
              </a:rPr>
              <a:t>Extension </a:t>
            </a:r>
            <a:r>
              <a:rPr lang="en-US" b="1" dirty="0" smtClean="0">
                <a:latin typeface="+mj-lt"/>
              </a:rPr>
              <a:t>Forestry</a:t>
            </a:r>
            <a:r>
              <a:rPr lang="en-US" b="1" dirty="0">
                <a:latin typeface="+mj-lt"/>
              </a:rPr>
              <a:t> </a:t>
            </a:r>
            <a:r>
              <a:rPr lang="en-US" b="1" dirty="0" smtClean="0">
                <a:latin typeface="+mj-lt"/>
              </a:rPr>
              <a:t> is a </a:t>
            </a:r>
            <a:r>
              <a:rPr lang="en-US" b="1" dirty="0">
                <a:latin typeface="+mj-lt"/>
              </a:rPr>
              <a:t>mission </a:t>
            </a:r>
            <a:r>
              <a:rPr lang="en-US" b="1" dirty="0" smtClean="0">
                <a:latin typeface="+mj-lt"/>
              </a:rPr>
              <a:t>to </a:t>
            </a:r>
            <a:r>
              <a:rPr lang="en-US" b="1" dirty="0">
                <a:latin typeface="+mj-lt"/>
              </a:rPr>
              <a:t>enable </a:t>
            </a:r>
            <a:r>
              <a:rPr lang="en-US" b="1" dirty="0" smtClean="0">
                <a:latin typeface="+mj-lt"/>
              </a:rPr>
              <a:t>farmers to </a:t>
            </a:r>
            <a:r>
              <a:rPr lang="en-US" b="1" dirty="0">
                <a:latin typeface="+mj-lt"/>
              </a:rPr>
              <a:t>make informed decisions concerning the management, enhancement, and enjoyment of their forest and other natural resources through sound, research-based information and education.</a:t>
            </a: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460849" y="4765627"/>
            <a:ext cx="5174010" cy="1921775"/>
          </a:xfrm>
          <a:prstGeom prst="rect">
            <a:avLst/>
          </a:prstGeom>
          <a:ln>
            <a:noFill/>
          </a:ln>
          <a:effectLst>
            <a:softEdge rad="112500"/>
          </a:effectLst>
        </p:spPr>
      </p:pic>
    </p:spTree>
    <p:extLst>
      <p:ext uri="{BB962C8B-B14F-4D97-AF65-F5344CB8AC3E}">
        <p14:creationId xmlns="" xmlns:p14="http://schemas.microsoft.com/office/powerpoint/2010/main" val="73706623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u="sng" dirty="0" smtClean="0">
                <a:latin typeface="Aharoni" panose="02010803020104030203" pitchFamily="2" charset="-79"/>
                <a:cs typeface="Aharoni" panose="02010803020104030203" pitchFamily="2" charset="-79"/>
              </a:rPr>
              <a:t>Agroforestry</a:t>
            </a:r>
            <a:endParaRPr lang="en-US" sz="6000"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r>
              <a:rPr lang="en-US" dirty="0" smtClean="0"/>
              <a:t>Recognized by the scientist </a:t>
            </a:r>
          </a:p>
          <a:p>
            <a:pPr marL="0" indent="0">
              <a:buNone/>
            </a:pPr>
            <a:r>
              <a:rPr lang="en-US" dirty="0" smtClean="0"/>
              <a:t>through the creation of ICRAF </a:t>
            </a:r>
            <a:endParaRPr lang="en-US" dirty="0"/>
          </a:p>
          <a:p>
            <a:pPr marL="0" indent="0">
              <a:buNone/>
            </a:pPr>
            <a:r>
              <a:rPr lang="en-US" dirty="0" smtClean="0"/>
              <a:t>in 1774</a:t>
            </a:r>
          </a:p>
          <a:p>
            <a:endParaRPr lang="en-US"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245290" y="2061785"/>
            <a:ext cx="6946710" cy="4796215"/>
          </a:xfrm>
          <a:prstGeom prst="rect">
            <a:avLst/>
          </a:prstGeom>
        </p:spPr>
      </p:pic>
    </p:spTree>
    <p:extLst>
      <p:ext uri="{BB962C8B-B14F-4D97-AF65-F5344CB8AC3E}">
        <p14:creationId xmlns="" xmlns:p14="http://schemas.microsoft.com/office/powerpoint/2010/main" val="362652292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u="sng" dirty="0">
                <a:latin typeface="Aharoni" panose="02010803020104030203" pitchFamily="2" charset="-79"/>
                <a:cs typeface="Aharoni" panose="02010803020104030203" pitchFamily="2" charset="-79"/>
              </a:rPr>
              <a:t>DEFINITIONS</a:t>
            </a:r>
            <a:endParaRPr lang="en-US" sz="6000" dirty="0"/>
          </a:p>
        </p:txBody>
      </p:sp>
      <p:sp>
        <p:nvSpPr>
          <p:cNvPr id="3" name="Content Placeholder 2"/>
          <p:cNvSpPr>
            <a:spLocks noGrp="1"/>
          </p:cNvSpPr>
          <p:nvPr>
            <p:ph idx="1"/>
          </p:nvPr>
        </p:nvSpPr>
        <p:spPr/>
        <p:txBody>
          <a:bodyPr/>
          <a:lstStyle/>
          <a:p>
            <a:r>
              <a:rPr lang="en-US" dirty="0"/>
              <a:t>A collective name for land use systems and practices in which woody perennials are deliberately integrated with crops and/or animals on the same land management unit. (ICRAF</a:t>
            </a:r>
            <a:r>
              <a:rPr lang="en-US" dirty="0" smtClean="0"/>
              <a:t>)</a:t>
            </a:r>
          </a:p>
          <a:p>
            <a:endParaRPr lang="en-US" dirty="0"/>
          </a:p>
          <a:p>
            <a:r>
              <a:rPr lang="en-US" dirty="0"/>
              <a:t>Agroforestry should be considered as a dynamic, ecologically based, natural resource management system that, through the integration of trees in farm and rangeland, diversifies and sustain smallholder production for increased social, economic and environmental benefits. (Leakey; 1996)</a:t>
            </a:r>
          </a:p>
          <a:p>
            <a:endParaRPr lang="en-US" dirty="0"/>
          </a:p>
        </p:txBody>
      </p:sp>
    </p:spTree>
    <p:extLst>
      <p:ext uri="{BB962C8B-B14F-4D97-AF65-F5344CB8AC3E}">
        <p14:creationId xmlns="" xmlns:p14="http://schemas.microsoft.com/office/powerpoint/2010/main" val="288865053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u="sng" dirty="0">
                <a:latin typeface="Aharoni" panose="02010803020104030203" pitchFamily="2" charset="-79"/>
                <a:cs typeface="Aharoni" panose="02010803020104030203" pitchFamily="2" charset="-79"/>
              </a:rPr>
              <a:t>DEFINITIONS</a:t>
            </a:r>
            <a:endParaRPr lang="en-US" sz="6000" dirty="0"/>
          </a:p>
        </p:txBody>
      </p:sp>
      <p:sp>
        <p:nvSpPr>
          <p:cNvPr id="3" name="Content Placeholder 2"/>
          <p:cNvSpPr>
            <a:spLocks noGrp="1"/>
          </p:cNvSpPr>
          <p:nvPr>
            <p:ph idx="1"/>
          </p:nvPr>
        </p:nvSpPr>
        <p:spPr/>
        <p:txBody>
          <a:bodyPr/>
          <a:lstStyle/>
          <a:p>
            <a:r>
              <a:rPr lang="en-US" dirty="0" smtClean="0"/>
              <a:t>Agroforestry are diverse technical practices that have following in common:</a:t>
            </a:r>
          </a:p>
          <a:p>
            <a:pPr marL="571500" indent="-571500">
              <a:buFont typeface="+mj-lt"/>
              <a:buAutoNum type="romanLcPeriod"/>
            </a:pPr>
            <a:r>
              <a:rPr lang="en-US" dirty="0" smtClean="0"/>
              <a:t>There are at least two different plants in biological interaction</a:t>
            </a:r>
          </a:p>
          <a:p>
            <a:pPr marL="571500" indent="-571500">
              <a:buFont typeface="+mj-lt"/>
              <a:buAutoNum type="romanLcPeriod"/>
            </a:pPr>
            <a:r>
              <a:rPr lang="en-US" dirty="0" smtClean="0"/>
              <a:t>One of these two plants is perennial</a:t>
            </a:r>
          </a:p>
          <a:p>
            <a:pPr marL="571500" indent="-571500">
              <a:buFont typeface="+mj-lt"/>
              <a:buAutoNum type="romanLcPeriod"/>
            </a:pPr>
            <a:r>
              <a:rPr lang="en-US" dirty="0" smtClean="0"/>
              <a:t>One of these two plants is forage, a food crop or a tree crop</a:t>
            </a:r>
          </a:p>
          <a:p>
            <a:pPr marL="0" indent="0">
              <a:buNone/>
            </a:pPr>
            <a:r>
              <a:rPr lang="en-US" dirty="0" smtClean="0"/>
              <a:t>(Somariba E. 1992)</a:t>
            </a:r>
          </a:p>
        </p:txBody>
      </p:sp>
    </p:spTree>
    <p:extLst>
      <p:ext uri="{BB962C8B-B14F-4D97-AF65-F5344CB8AC3E}">
        <p14:creationId xmlns="" xmlns:p14="http://schemas.microsoft.com/office/powerpoint/2010/main" val="148620478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294" y="542545"/>
            <a:ext cx="10515600" cy="1325563"/>
          </a:xfrm>
        </p:spPr>
        <p:txBody>
          <a:bodyPr>
            <a:normAutofit/>
          </a:bodyPr>
          <a:lstStyle/>
          <a:p>
            <a:pPr algn="ctr"/>
            <a:r>
              <a:rPr lang="en-US" sz="6000" b="1" u="sng" dirty="0" smtClean="0">
                <a:latin typeface="Aharoni" panose="02010803020104030203" pitchFamily="2" charset="-79"/>
                <a:cs typeface="Aharoni" panose="02010803020104030203" pitchFamily="2" charset="-79"/>
              </a:rPr>
              <a:t>AIMS OF SOCIAL FORESTRY</a:t>
            </a:r>
            <a:endParaRPr lang="en-US" sz="6000" b="1"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682388" y="2238232"/>
            <a:ext cx="10671412" cy="4020617"/>
          </a:xfrm>
        </p:spPr>
        <p:txBody>
          <a:bodyPr>
            <a:normAutofit/>
          </a:bodyPr>
          <a:lstStyle/>
          <a:p>
            <a:pPr marL="0" indent="0">
              <a:buNone/>
            </a:pPr>
            <a:endParaRPr lang="en-US" dirty="0" smtClean="0"/>
          </a:p>
          <a:p>
            <a:pPr marL="0" indent="0">
              <a:buNone/>
            </a:pPr>
            <a:r>
              <a:rPr lang="en-US" b="1" dirty="0" smtClean="0">
                <a:latin typeface="+mj-lt"/>
              </a:rPr>
              <a:t>Three major aims of Social Forestry stated</a:t>
            </a:r>
          </a:p>
          <a:p>
            <a:pPr marL="0" indent="0">
              <a:buNone/>
            </a:pPr>
            <a:r>
              <a:rPr lang="en-US" b="1" dirty="0" smtClean="0">
                <a:latin typeface="+mj-lt"/>
              </a:rPr>
              <a:t>by FAO (1978):</a:t>
            </a:r>
            <a:endParaRPr lang="en-US" b="1" dirty="0">
              <a:latin typeface="+mj-lt"/>
            </a:endParaRPr>
          </a:p>
          <a:p>
            <a:pPr marL="0" indent="0">
              <a:buNone/>
            </a:pPr>
            <a:endParaRPr lang="en-US" b="1" dirty="0" smtClean="0">
              <a:latin typeface="+mj-lt"/>
            </a:endParaRPr>
          </a:p>
          <a:p>
            <a:pPr>
              <a:buFont typeface="Wingdings" panose="05000000000000000000" pitchFamily="2" charset="2"/>
              <a:buChar char="ü"/>
            </a:pPr>
            <a:r>
              <a:rPr lang="en-US" b="1" dirty="0" smtClean="0">
                <a:latin typeface="+mj-lt"/>
              </a:rPr>
              <a:t>Provision of fuel and other goods</a:t>
            </a:r>
          </a:p>
          <a:p>
            <a:pPr>
              <a:buFont typeface="Wingdings" panose="05000000000000000000" pitchFamily="2" charset="2"/>
              <a:buChar char="ü"/>
            </a:pPr>
            <a:r>
              <a:rPr lang="en-US" b="1" dirty="0" smtClean="0">
                <a:latin typeface="+mj-lt"/>
              </a:rPr>
              <a:t>Provision of food and the environment stability</a:t>
            </a:r>
          </a:p>
          <a:p>
            <a:pPr>
              <a:buFont typeface="Wingdings" panose="05000000000000000000" pitchFamily="2" charset="2"/>
              <a:buChar char="ü"/>
            </a:pPr>
            <a:r>
              <a:rPr lang="en-US" b="1" dirty="0" smtClean="0">
                <a:latin typeface="+mj-lt"/>
              </a:rPr>
              <a:t>Generation of income and employment</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933294" y="2471595"/>
            <a:ext cx="3697442" cy="3896436"/>
          </a:xfrm>
          <a:prstGeom prst="rect">
            <a:avLst/>
          </a:prstGeom>
        </p:spPr>
      </p:pic>
    </p:spTree>
    <p:extLst>
      <p:ext uri="{BB962C8B-B14F-4D97-AF65-F5344CB8AC3E}">
        <p14:creationId xmlns="" xmlns:p14="http://schemas.microsoft.com/office/powerpoint/2010/main" val="152679864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u="sng" dirty="0" smtClean="0">
                <a:latin typeface="Aharoni" panose="02010803020104030203" pitchFamily="2" charset="-79"/>
                <a:cs typeface="Aharoni" panose="02010803020104030203" pitchFamily="2" charset="-79"/>
              </a:rPr>
              <a:t>SCOPE OF SOCIAL FORESTRY</a:t>
            </a:r>
            <a:endParaRPr lang="en-US" sz="4800"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532263" y="1473958"/>
            <a:ext cx="11150221" cy="5090615"/>
          </a:xfrm>
        </p:spPr>
        <p:txBody>
          <a:bodyPr>
            <a:normAutofit fontScale="92500" lnSpcReduction="10000"/>
          </a:bodyPr>
          <a:lstStyle/>
          <a:p>
            <a:pPr marL="0" indent="0">
              <a:buNone/>
            </a:pPr>
            <a:r>
              <a:rPr lang="en-US" sz="4500" b="1" dirty="0">
                <a:latin typeface="+mj-lt"/>
              </a:rPr>
              <a:t>People’s participation in, and decentralization and devolution of forest management   </a:t>
            </a:r>
            <a:endParaRPr lang="en-US" sz="4500" b="1" dirty="0" smtClean="0">
              <a:latin typeface="+mj-lt"/>
            </a:endParaRPr>
          </a:p>
          <a:p>
            <a:pPr marL="0" indent="0">
              <a:buNone/>
            </a:pPr>
            <a:endParaRPr lang="en-US" sz="4500" b="1" dirty="0">
              <a:latin typeface="+mj-lt"/>
            </a:endParaRPr>
          </a:p>
          <a:p>
            <a:pPr>
              <a:buFont typeface="Wingdings" panose="05000000000000000000" pitchFamily="2" charset="2"/>
              <a:buChar char="§"/>
            </a:pPr>
            <a:r>
              <a:rPr lang="en-US" sz="3200" b="1" dirty="0" smtClean="0">
                <a:latin typeface="+mj-lt"/>
              </a:rPr>
              <a:t>focus </a:t>
            </a:r>
            <a:r>
              <a:rPr lang="en-US" sz="3200" b="1" dirty="0">
                <a:latin typeface="+mj-lt"/>
              </a:rPr>
              <a:t>on integrated resource </a:t>
            </a:r>
            <a:r>
              <a:rPr lang="en-US" sz="3200" b="1" dirty="0" smtClean="0">
                <a:latin typeface="+mj-lt"/>
              </a:rPr>
              <a:t>management</a:t>
            </a:r>
          </a:p>
          <a:p>
            <a:pPr>
              <a:buFont typeface="Wingdings" panose="05000000000000000000" pitchFamily="2" charset="2"/>
              <a:buChar char="§"/>
            </a:pPr>
            <a:r>
              <a:rPr lang="en-US" sz="3200" b="1" dirty="0" smtClean="0">
                <a:latin typeface="+mj-lt"/>
              </a:rPr>
              <a:t>Generates interest </a:t>
            </a:r>
            <a:r>
              <a:rPr lang="en-US" sz="3200" b="1" dirty="0">
                <a:latin typeface="+mj-lt"/>
              </a:rPr>
              <a:t>in alternate approaches to the existing forest management </a:t>
            </a:r>
            <a:endParaRPr lang="en-US" sz="3200" b="1" dirty="0" smtClean="0">
              <a:latin typeface="+mj-lt"/>
            </a:endParaRPr>
          </a:p>
          <a:p>
            <a:pPr>
              <a:buFont typeface="Wingdings" panose="05000000000000000000" pitchFamily="2" charset="2"/>
              <a:buChar char="§"/>
            </a:pPr>
            <a:r>
              <a:rPr lang="en-US" sz="3200" b="1" dirty="0" smtClean="0">
                <a:latin typeface="+mj-lt"/>
              </a:rPr>
              <a:t>Impacts </a:t>
            </a:r>
            <a:r>
              <a:rPr lang="en-US" sz="3200" b="1" dirty="0">
                <a:latin typeface="+mj-lt"/>
              </a:rPr>
              <a:t>the functioning and performance of forestry </a:t>
            </a:r>
            <a:r>
              <a:rPr lang="en-US" sz="3200" b="1" dirty="0" smtClean="0">
                <a:latin typeface="+mj-lt"/>
              </a:rPr>
              <a:t>institutions</a:t>
            </a:r>
          </a:p>
          <a:p>
            <a:pPr>
              <a:buFont typeface="Wingdings" panose="05000000000000000000" pitchFamily="2" charset="2"/>
              <a:buChar char="§"/>
            </a:pPr>
            <a:r>
              <a:rPr lang="en-US" sz="3200" b="1" dirty="0" smtClean="0">
                <a:latin typeface="+mj-lt"/>
              </a:rPr>
              <a:t>Emerges staff </a:t>
            </a:r>
            <a:r>
              <a:rPr lang="en-US" sz="3200" b="1" dirty="0">
                <a:latin typeface="+mj-lt"/>
              </a:rPr>
              <a:t>skills in </a:t>
            </a:r>
            <a:r>
              <a:rPr lang="en-US" sz="3200" b="1" dirty="0" smtClean="0">
                <a:latin typeface="+mj-lt"/>
              </a:rPr>
              <a:t>local people</a:t>
            </a:r>
            <a:endParaRPr lang="en-US" sz="3200" b="1" dirty="0">
              <a:latin typeface="+mj-lt"/>
            </a:endParaRPr>
          </a:p>
        </p:txBody>
      </p:sp>
    </p:spTree>
    <p:extLst>
      <p:ext uri="{BB962C8B-B14F-4D97-AF65-F5344CB8AC3E}">
        <p14:creationId xmlns="" xmlns:p14="http://schemas.microsoft.com/office/powerpoint/2010/main" val="230597069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latin typeface="Aharoni" panose="02010803020104030203" pitchFamily="2" charset="-79"/>
                <a:cs typeface="Aharoni" panose="02010803020104030203" pitchFamily="2" charset="-79"/>
              </a:rPr>
              <a:t>The History of Social Forestry in Pakistan </a:t>
            </a:r>
          </a:p>
        </p:txBody>
      </p:sp>
      <p:sp>
        <p:nvSpPr>
          <p:cNvPr id="3" name="Content Placeholder 2"/>
          <p:cNvSpPr>
            <a:spLocks noGrp="1"/>
          </p:cNvSpPr>
          <p:nvPr>
            <p:ph idx="1"/>
          </p:nvPr>
        </p:nvSpPr>
        <p:spPr>
          <a:xfrm>
            <a:off x="838200" y="1825624"/>
            <a:ext cx="10515600" cy="4438697"/>
          </a:xfrm>
        </p:spPr>
        <p:txBody>
          <a:bodyPr>
            <a:normAutofit lnSpcReduction="10000"/>
          </a:bodyPr>
          <a:lstStyle/>
          <a:p>
            <a:endParaRPr lang="en-US" b="1" dirty="0" smtClean="0">
              <a:latin typeface="+mj-lt"/>
            </a:endParaRPr>
          </a:p>
          <a:p>
            <a:r>
              <a:rPr lang="en-US" b="1" dirty="0" smtClean="0">
                <a:latin typeface="+mj-lt"/>
              </a:rPr>
              <a:t>Govt. </a:t>
            </a:r>
            <a:r>
              <a:rPr lang="en-US" b="1" dirty="0">
                <a:latin typeface="+mj-lt"/>
              </a:rPr>
              <a:t>s</a:t>
            </a:r>
            <a:r>
              <a:rPr lang="en-US" b="1" dirty="0" smtClean="0">
                <a:latin typeface="+mj-lt"/>
              </a:rPr>
              <a:t>uccessfully </a:t>
            </a:r>
            <a:r>
              <a:rPr lang="en-US" b="1" dirty="0">
                <a:latin typeface="+mj-lt"/>
              </a:rPr>
              <a:t>launched many developmental social forestry projects </a:t>
            </a:r>
            <a:r>
              <a:rPr lang="en-US" b="1" dirty="0" smtClean="0">
                <a:latin typeface="+mj-lt"/>
              </a:rPr>
              <a:t>in </a:t>
            </a:r>
            <a:r>
              <a:rPr lang="en-US" b="1" dirty="0">
                <a:latin typeface="+mj-lt"/>
              </a:rPr>
              <a:t>1975 (Punjab Forest Department </a:t>
            </a:r>
            <a:r>
              <a:rPr lang="en-US" b="1" dirty="0" smtClean="0">
                <a:latin typeface="+mj-lt"/>
              </a:rPr>
              <a:t>2005)</a:t>
            </a:r>
          </a:p>
          <a:p>
            <a:r>
              <a:rPr lang="en-US" b="1" dirty="0">
                <a:latin typeface="+mj-lt"/>
              </a:rPr>
              <a:t> The history of plantations in </a:t>
            </a:r>
            <a:r>
              <a:rPr lang="en-US" b="1" dirty="0" smtClean="0">
                <a:latin typeface="+mj-lt"/>
              </a:rPr>
              <a:t>Pakistan (1860s) </a:t>
            </a:r>
            <a:r>
              <a:rPr lang="en-US" b="1" dirty="0">
                <a:latin typeface="+mj-lt"/>
              </a:rPr>
              <a:t>is linked with the need for more fuel wood </a:t>
            </a:r>
            <a:endParaRPr lang="en-US" b="1" dirty="0" smtClean="0">
              <a:latin typeface="+mj-lt"/>
            </a:endParaRPr>
          </a:p>
          <a:p>
            <a:r>
              <a:rPr lang="en-US" b="1" dirty="0">
                <a:latin typeface="+mj-lt"/>
              </a:rPr>
              <a:t>Accelerated growth experiments on hybrid Poplar, </a:t>
            </a:r>
            <a:r>
              <a:rPr lang="en-US" b="1" i="1" dirty="0">
                <a:latin typeface="+mj-lt"/>
              </a:rPr>
              <a:t>Eucalyptus camaldulensis </a:t>
            </a:r>
            <a:r>
              <a:rPr lang="en-US" b="1" dirty="0">
                <a:latin typeface="+mj-lt"/>
              </a:rPr>
              <a:t>and </a:t>
            </a:r>
            <a:r>
              <a:rPr lang="en-US" b="1" i="1" dirty="0" smtClean="0">
                <a:latin typeface="+mj-lt"/>
              </a:rPr>
              <a:t>E. tereticornis </a:t>
            </a:r>
            <a:r>
              <a:rPr lang="en-US" b="1" dirty="0" smtClean="0">
                <a:latin typeface="+mj-lt"/>
              </a:rPr>
              <a:t>to establish </a:t>
            </a:r>
            <a:r>
              <a:rPr lang="en-US" b="1" dirty="0">
                <a:latin typeface="+mj-lt"/>
              </a:rPr>
              <a:t>the </a:t>
            </a:r>
            <a:r>
              <a:rPr lang="en-US" b="1" dirty="0" smtClean="0">
                <a:latin typeface="+mj-lt"/>
              </a:rPr>
              <a:t>comparative </a:t>
            </a:r>
            <a:r>
              <a:rPr lang="en-US" b="1" dirty="0">
                <a:latin typeface="+mj-lt"/>
              </a:rPr>
              <a:t>merit of the two </a:t>
            </a:r>
            <a:r>
              <a:rPr lang="en-US" b="1" dirty="0" smtClean="0">
                <a:latin typeface="+mj-lt"/>
              </a:rPr>
              <a:t>genera (1972)</a:t>
            </a:r>
          </a:p>
          <a:p>
            <a:r>
              <a:rPr lang="en-US" b="1" dirty="0">
                <a:latin typeface="+mj-lt"/>
              </a:rPr>
              <a:t> The superior traits of Eucalyptus made it the predominant planting species of Malakand Agency and other parts of the </a:t>
            </a:r>
            <a:r>
              <a:rPr lang="en-US" b="1" dirty="0" smtClean="0">
                <a:latin typeface="+mj-lt"/>
              </a:rPr>
              <a:t>country</a:t>
            </a:r>
            <a:endParaRPr lang="en-US" b="1" dirty="0">
              <a:latin typeface="+mj-lt"/>
            </a:endParaRPr>
          </a:p>
        </p:txBody>
      </p:sp>
    </p:spTree>
    <p:extLst>
      <p:ext uri="{BB962C8B-B14F-4D97-AF65-F5344CB8AC3E}">
        <p14:creationId xmlns="" xmlns:p14="http://schemas.microsoft.com/office/powerpoint/2010/main" val="299493102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357" y="13648"/>
            <a:ext cx="9989022" cy="1978925"/>
          </a:xfrm>
        </p:spPr>
        <p:txBody>
          <a:bodyPr/>
          <a:lstStyle/>
          <a:p>
            <a:pPr algn="ctr"/>
            <a:r>
              <a:rPr lang="en-US" u="sng" dirty="0" smtClean="0">
                <a:latin typeface="Aharoni" panose="02010803020104030203" pitchFamily="2" charset="-79"/>
                <a:cs typeface="Aharoni" panose="02010803020104030203" pitchFamily="2" charset="-79"/>
              </a:rPr>
              <a:t>HISTORY OF SOCIAL FORESTRY IN PAKISTAN</a:t>
            </a:r>
            <a:endParaRPr lang="en-US" u="sng" dirty="0">
              <a:latin typeface="Aharoni" panose="02010803020104030203" pitchFamily="2" charset="-79"/>
              <a:cs typeface="Aharoni" panose="02010803020104030203" pitchFamily="2" charset="-79"/>
            </a:endParaRPr>
          </a:p>
        </p:txBody>
      </p:sp>
      <p:sp>
        <p:nvSpPr>
          <p:cNvPr id="3" name="TextBox 2"/>
          <p:cNvSpPr txBox="1"/>
          <p:nvPr/>
        </p:nvSpPr>
        <p:spPr>
          <a:xfrm>
            <a:off x="777922" y="1992573"/>
            <a:ext cx="10405893" cy="4339650"/>
          </a:xfrm>
          <a:prstGeom prst="rect">
            <a:avLst/>
          </a:prstGeom>
          <a:noFill/>
        </p:spPr>
        <p:txBody>
          <a:bodyPr wrap="square" rtlCol="0">
            <a:spAutoFit/>
          </a:bodyPr>
          <a:lstStyle/>
          <a:p>
            <a:r>
              <a:rPr lang="en-US" sz="2400" dirty="0"/>
              <a:t> </a:t>
            </a:r>
            <a:r>
              <a:rPr lang="en-US" sz="2800" b="1" dirty="0" smtClean="0">
                <a:latin typeface="+mj-lt"/>
              </a:rPr>
              <a:t>CRITICAL REVIEW</a:t>
            </a:r>
          </a:p>
          <a:p>
            <a:pPr marL="285750" indent="-285750">
              <a:buFont typeface="Wingdings" panose="05000000000000000000" pitchFamily="2" charset="2"/>
              <a:buChar char="ü"/>
            </a:pPr>
            <a:r>
              <a:rPr lang="en-US" sz="2400" b="1" dirty="0" smtClean="0">
                <a:latin typeface="+mj-lt"/>
              </a:rPr>
              <a:t>1970s </a:t>
            </a:r>
            <a:r>
              <a:rPr lang="en-US" sz="2400" b="1" dirty="0">
                <a:latin typeface="+mj-lt"/>
              </a:rPr>
              <a:t>to </a:t>
            </a:r>
            <a:r>
              <a:rPr lang="en-US" sz="2400" b="1" dirty="0" smtClean="0">
                <a:latin typeface="+mj-lt"/>
              </a:rPr>
              <a:t>1980</a:t>
            </a:r>
          </a:p>
          <a:p>
            <a:pPr marL="285750" indent="-285750">
              <a:buFont typeface="Wingdings" panose="05000000000000000000" pitchFamily="2" charset="2"/>
              <a:buChar char="ü"/>
            </a:pPr>
            <a:r>
              <a:rPr lang="en-US" sz="2400" b="1" dirty="0" smtClean="0">
                <a:latin typeface="+mj-lt"/>
              </a:rPr>
              <a:t>Establishment </a:t>
            </a:r>
            <a:r>
              <a:rPr lang="en-US" sz="2400" b="1" dirty="0">
                <a:latin typeface="+mj-lt"/>
              </a:rPr>
              <a:t>of </a:t>
            </a:r>
            <a:r>
              <a:rPr lang="en-US" sz="2400" b="1" dirty="0" smtClean="0">
                <a:latin typeface="+mj-lt"/>
              </a:rPr>
              <a:t>plantations</a:t>
            </a:r>
          </a:p>
          <a:p>
            <a:pPr marL="285750" indent="-285750">
              <a:buFont typeface="Wingdings" panose="05000000000000000000" pitchFamily="2" charset="2"/>
              <a:buChar char="ü"/>
            </a:pPr>
            <a:r>
              <a:rPr lang="en-US" sz="2400" b="1" dirty="0">
                <a:latin typeface="+mj-lt"/>
              </a:rPr>
              <a:t>D</a:t>
            </a:r>
            <a:r>
              <a:rPr lang="en-US" sz="2400" b="1" dirty="0" smtClean="0">
                <a:latin typeface="+mj-lt"/>
              </a:rPr>
              <a:t>id </a:t>
            </a:r>
            <a:r>
              <a:rPr lang="en-US" sz="2400" b="1" dirty="0">
                <a:latin typeface="+mj-lt"/>
              </a:rPr>
              <a:t>not address holistic natural forest management</a:t>
            </a:r>
            <a:r>
              <a:rPr lang="en-US" sz="2400" b="1" dirty="0" smtClean="0">
                <a:latin typeface="+mj-lt"/>
              </a:rPr>
              <a:t>.</a:t>
            </a:r>
          </a:p>
          <a:p>
            <a:r>
              <a:rPr lang="en-US" sz="2800" b="1" dirty="0" smtClean="0">
                <a:latin typeface="+mj-lt"/>
              </a:rPr>
              <a:t>EARLY NINETIES</a:t>
            </a:r>
          </a:p>
          <a:p>
            <a:pPr marL="285750" indent="-285750">
              <a:buFont typeface="Wingdings" panose="05000000000000000000" pitchFamily="2" charset="2"/>
              <a:buChar char="ü"/>
            </a:pPr>
            <a:r>
              <a:rPr lang="en-US" sz="2400" b="1" dirty="0">
                <a:latin typeface="+mj-lt"/>
              </a:rPr>
              <a:t>F</a:t>
            </a:r>
            <a:r>
              <a:rPr lang="en-US" sz="2400" b="1" dirty="0" smtClean="0">
                <a:latin typeface="+mj-lt"/>
              </a:rPr>
              <a:t>ocus </a:t>
            </a:r>
            <a:r>
              <a:rPr lang="en-US" sz="2400" b="1" dirty="0">
                <a:latin typeface="+mj-lt"/>
              </a:rPr>
              <a:t>changed to “social forestry” </a:t>
            </a:r>
          </a:p>
          <a:p>
            <a:pPr marL="285750" indent="-285750">
              <a:buFont typeface="Wingdings" panose="05000000000000000000" pitchFamily="2" charset="2"/>
              <a:buChar char="ü"/>
            </a:pPr>
            <a:r>
              <a:rPr lang="en-US" sz="2400" b="1" dirty="0">
                <a:latin typeface="+mj-lt"/>
              </a:rPr>
              <a:t>I</a:t>
            </a:r>
            <a:r>
              <a:rPr lang="en-US" sz="2400" b="1" dirty="0" smtClean="0">
                <a:latin typeface="+mj-lt"/>
              </a:rPr>
              <a:t>n </a:t>
            </a:r>
            <a:r>
              <a:rPr lang="en-US" sz="2400" b="1" dirty="0">
                <a:latin typeface="+mj-lt"/>
              </a:rPr>
              <a:t>recent </a:t>
            </a:r>
            <a:r>
              <a:rPr lang="en-US" sz="2400" b="1" dirty="0" smtClean="0">
                <a:latin typeface="+mj-lt"/>
              </a:rPr>
              <a:t>years, shifted </a:t>
            </a:r>
            <a:r>
              <a:rPr lang="en-US" sz="2400" b="1" dirty="0">
                <a:latin typeface="+mj-lt"/>
              </a:rPr>
              <a:t>to institutional strengthening and reforms, both policy and </a:t>
            </a:r>
            <a:r>
              <a:rPr lang="en-US" sz="2400" b="1" dirty="0" smtClean="0">
                <a:latin typeface="+mj-lt"/>
              </a:rPr>
              <a:t>structure</a:t>
            </a:r>
            <a:endParaRPr lang="en-US" sz="2400" b="1" dirty="0">
              <a:latin typeface="+mj-lt"/>
            </a:endParaRPr>
          </a:p>
          <a:p>
            <a:pPr marL="285750" indent="-285750">
              <a:buFont typeface="Wingdings" panose="05000000000000000000" pitchFamily="2" charset="2"/>
              <a:buChar char="ü"/>
            </a:pPr>
            <a:endParaRPr lang="en-US" b="1" dirty="0" smtClean="0">
              <a:latin typeface="+mj-lt"/>
            </a:endParaRPr>
          </a:p>
          <a:p>
            <a:pPr marL="285750" indent="-285750">
              <a:buFont typeface="Wingdings" panose="05000000000000000000" pitchFamily="2" charset="2"/>
              <a:buChar char="ü"/>
            </a:pPr>
            <a:endParaRPr lang="en-US" b="1" dirty="0" smtClean="0">
              <a:latin typeface="+mj-lt"/>
            </a:endParaRPr>
          </a:p>
          <a:p>
            <a:pPr marL="285750" indent="-285750">
              <a:buFont typeface="Wingdings" panose="05000000000000000000" pitchFamily="2" charset="2"/>
              <a:buChar char="v"/>
            </a:pPr>
            <a:r>
              <a:rPr lang="en-US" sz="2000" b="1" dirty="0" smtClean="0">
                <a:latin typeface="+mj-lt"/>
              </a:rPr>
              <a:t>Unfortunately</a:t>
            </a:r>
            <a:r>
              <a:rPr lang="en-US" sz="2000" b="1" dirty="0">
                <a:latin typeface="+mj-lt"/>
              </a:rPr>
              <a:t>, the overall investment in forest related projects has been drastically reduced and bi-lateral arrangements have almost dried up (EC and UNDP 2002). </a:t>
            </a:r>
          </a:p>
        </p:txBody>
      </p:sp>
    </p:spTree>
    <p:extLst>
      <p:ext uri="{BB962C8B-B14F-4D97-AF65-F5344CB8AC3E}">
        <p14:creationId xmlns="" xmlns:p14="http://schemas.microsoft.com/office/powerpoint/2010/main" val="356486523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45" y="122831"/>
            <a:ext cx="10712355" cy="1567858"/>
          </a:xfrm>
        </p:spPr>
        <p:txBody>
          <a:bodyPr>
            <a:normAutofit fontScale="90000"/>
          </a:bodyPr>
          <a:lstStyle/>
          <a:p>
            <a:pPr algn="ctr"/>
            <a:r>
              <a:rPr lang="en-US" b="1" u="sng" dirty="0"/>
              <a:t>Overview of donor funded forestry related initiatives in Pakistan  (1975 to 2006) </a:t>
            </a:r>
            <a:br>
              <a:rPr lang="en-US" b="1" u="sng" dirty="0"/>
            </a:br>
            <a:r>
              <a:rPr lang="en-US" b="1" u="sng" dirty="0"/>
              <a:t>Source: EC and UNDP 2002 </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309887370"/>
              </p:ext>
            </p:extLst>
          </p:nvPr>
        </p:nvGraphicFramePr>
        <p:xfrm>
          <a:off x="838200" y="1825625"/>
          <a:ext cx="10515600" cy="4348480"/>
        </p:xfrm>
        <a:graphic>
          <a:graphicData uri="http://schemas.openxmlformats.org/drawingml/2006/table">
            <a:tbl>
              <a:tblPr firstRow="1" bandRow="1">
                <a:tableStyleId>{F5AB1C69-6EDB-4FF4-983F-18BD219EF322}</a:tableStyleId>
              </a:tblPr>
              <a:tblGrid>
                <a:gridCol w="804815"/>
                <a:gridCol w="1299213"/>
                <a:gridCol w="1380982"/>
                <a:gridCol w="1900169"/>
                <a:gridCol w="5130421"/>
              </a:tblGrid>
              <a:tr h="370840">
                <a:tc>
                  <a:txBody>
                    <a:bodyPr/>
                    <a:lstStyle/>
                    <a:p>
                      <a:pPr algn="ctr"/>
                      <a:r>
                        <a:rPr lang="en-US" dirty="0" smtClean="0"/>
                        <a:t>NO.</a:t>
                      </a:r>
                      <a:endParaRPr lang="en-US" dirty="0"/>
                    </a:p>
                  </a:txBody>
                  <a:tcPr/>
                </a:tc>
                <a:tc>
                  <a:txBody>
                    <a:bodyPr/>
                    <a:lstStyle/>
                    <a:p>
                      <a:pPr algn="ctr"/>
                      <a:r>
                        <a:rPr lang="en-US" dirty="0" smtClean="0"/>
                        <a:t>DONOR</a:t>
                      </a:r>
                      <a:endParaRPr lang="en-US" dirty="0"/>
                    </a:p>
                  </a:txBody>
                  <a:tcPr/>
                </a:tc>
                <a:tc>
                  <a:txBody>
                    <a:bodyPr/>
                    <a:lstStyle/>
                    <a:p>
                      <a:pPr algn="ctr"/>
                      <a:r>
                        <a:rPr lang="en-US" dirty="0" smtClean="0"/>
                        <a:t>PERIOD</a:t>
                      </a:r>
                      <a:endParaRPr lang="en-US" dirty="0"/>
                    </a:p>
                  </a:txBody>
                  <a:tcPr/>
                </a:tc>
                <a:tc>
                  <a:txBody>
                    <a:bodyPr/>
                    <a:lstStyle/>
                    <a:p>
                      <a:pPr algn="ctr"/>
                      <a:r>
                        <a:rPr lang="en-US" dirty="0" smtClean="0"/>
                        <a:t>INVESTMENT</a:t>
                      </a:r>
                    </a:p>
                    <a:p>
                      <a:pPr algn="ctr"/>
                      <a:r>
                        <a:rPr lang="en-US" dirty="0" smtClean="0"/>
                        <a:t>(million $) </a:t>
                      </a:r>
                      <a:endParaRPr lang="en-US" dirty="0"/>
                    </a:p>
                  </a:txBody>
                  <a:tcPr/>
                </a:tc>
                <a:tc>
                  <a:txBody>
                    <a:bodyPr/>
                    <a:lstStyle/>
                    <a:p>
                      <a:pPr algn="ctr"/>
                      <a:r>
                        <a:rPr lang="en-US" dirty="0" smtClean="0"/>
                        <a:t>FOCUS</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USAID</a:t>
                      </a:r>
                      <a:endParaRPr lang="en-US" dirty="0"/>
                    </a:p>
                  </a:txBody>
                  <a:tcPr/>
                </a:tc>
                <a:tc>
                  <a:txBody>
                    <a:bodyPr/>
                    <a:lstStyle/>
                    <a:p>
                      <a:pPr algn="ctr"/>
                      <a:r>
                        <a:rPr lang="en-US" dirty="0" smtClean="0"/>
                        <a:t>1982-1995</a:t>
                      </a:r>
                      <a:endParaRPr lang="en-US" dirty="0"/>
                    </a:p>
                  </a:txBody>
                  <a:tcPr/>
                </a:tc>
                <a:tc>
                  <a:txBody>
                    <a:bodyPr/>
                    <a:lstStyle/>
                    <a:p>
                      <a:pPr algn="ctr"/>
                      <a:r>
                        <a:rPr lang="en-US" dirty="0" smtClean="0"/>
                        <a:t>50</a:t>
                      </a:r>
                      <a:endParaRPr lang="en-US" dirty="0"/>
                    </a:p>
                  </a:txBody>
                  <a:tcPr/>
                </a:tc>
                <a:tc>
                  <a:txBody>
                    <a:bodyPr/>
                    <a:lstStyle/>
                    <a:p>
                      <a:r>
                        <a:rPr lang="en-US" dirty="0" smtClean="0"/>
                        <a:t>Plantation/Farm Forestry </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WFP</a:t>
                      </a:r>
                      <a:endParaRPr lang="en-US" dirty="0"/>
                    </a:p>
                  </a:txBody>
                  <a:tcPr/>
                </a:tc>
                <a:tc>
                  <a:txBody>
                    <a:bodyPr/>
                    <a:lstStyle/>
                    <a:p>
                      <a:pPr algn="ctr"/>
                      <a:r>
                        <a:rPr lang="en-US" dirty="0" smtClean="0"/>
                        <a:t>1975-2001 </a:t>
                      </a:r>
                      <a:endParaRPr lang="en-US" dirty="0"/>
                    </a:p>
                  </a:txBody>
                  <a:tcPr/>
                </a:tc>
                <a:tc>
                  <a:txBody>
                    <a:bodyPr/>
                    <a:lstStyle/>
                    <a:p>
                      <a:pPr algn="ctr"/>
                      <a:r>
                        <a:rPr lang="en-US" dirty="0" smtClean="0"/>
                        <a:t>150</a:t>
                      </a:r>
                      <a:endParaRPr lang="en-US" dirty="0"/>
                    </a:p>
                  </a:txBody>
                  <a:tcPr/>
                </a:tc>
                <a:tc>
                  <a:txBody>
                    <a:bodyPr/>
                    <a:lstStyle/>
                    <a:p>
                      <a:r>
                        <a:rPr lang="en-US" dirty="0" smtClean="0"/>
                        <a:t>Watershed Management </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UNHCR</a:t>
                      </a:r>
                      <a:endParaRPr lang="en-US" dirty="0"/>
                    </a:p>
                  </a:txBody>
                  <a:tcPr/>
                </a:tc>
                <a:tc>
                  <a:txBody>
                    <a:bodyPr/>
                    <a:lstStyle/>
                    <a:p>
                      <a:pPr algn="ctr"/>
                      <a:r>
                        <a:rPr lang="en-US" dirty="0" smtClean="0"/>
                        <a:t>1987-1995 </a:t>
                      </a:r>
                      <a:endParaRPr lang="en-US" dirty="0"/>
                    </a:p>
                  </a:txBody>
                  <a:tcPr/>
                </a:tc>
                <a:tc>
                  <a:txBody>
                    <a:bodyPr/>
                    <a:lstStyle/>
                    <a:p>
                      <a:pPr algn="ctr"/>
                      <a:r>
                        <a:rPr lang="en-US" dirty="0" smtClean="0"/>
                        <a:t>40</a:t>
                      </a:r>
                      <a:endParaRPr lang="en-US" dirty="0"/>
                    </a:p>
                  </a:txBody>
                  <a:tcPr/>
                </a:tc>
                <a:tc>
                  <a:txBody>
                    <a:bodyPr/>
                    <a:lstStyle/>
                    <a:p>
                      <a:r>
                        <a:rPr lang="en-US" dirty="0" smtClean="0"/>
                        <a:t>Plantation/Income Generation </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FAO</a:t>
                      </a:r>
                      <a:endParaRPr lang="en-US" dirty="0"/>
                    </a:p>
                  </a:txBody>
                  <a:tcPr/>
                </a:tc>
                <a:tc>
                  <a:txBody>
                    <a:bodyPr/>
                    <a:lstStyle/>
                    <a:p>
                      <a:pPr algn="ctr"/>
                      <a:r>
                        <a:rPr lang="en-US" dirty="0" smtClean="0"/>
                        <a:t>1985-1998 </a:t>
                      </a:r>
                      <a:endParaRPr lang="en-US" dirty="0"/>
                    </a:p>
                  </a:txBody>
                  <a:tcPr/>
                </a:tc>
                <a:tc>
                  <a:txBody>
                    <a:bodyPr/>
                    <a:lstStyle/>
                    <a:p>
                      <a:pPr algn="ctr"/>
                      <a:r>
                        <a:rPr lang="en-US" dirty="0" smtClean="0"/>
                        <a:t>15</a:t>
                      </a:r>
                      <a:endParaRPr lang="en-US" dirty="0"/>
                    </a:p>
                  </a:txBody>
                  <a:tcPr/>
                </a:tc>
                <a:tc>
                  <a:txBody>
                    <a:bodyPr/>
                    <a:lstStyle/>
                    <a:p>
                      <a:r>
                        <a:rPr lang="en-US" dirty="0" smtClean="0"/>
                        <a:t>Watershed Management </a:t>
                      </a: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GTZ</a:t>
                      </a:r>
                      <a:endParaRPr lang="en-US" dirty="0"/>
                    </a:p>
                  </a:txBody>
                  <a:tcPr/>
                </a:tc>
                <a:tc>
                  <a:txBody>
                    <a:bodyPr/>
                    <a:lstStyle/>
                    <a:p>
                      <a:pPr algn="ctr"/>
                      <a:r>
                        <a:rPr lang="en-US" dirty="0" smtClean="0"/>
                        <a:t>1981-2000 </a:t>
                      </a:r>
                      <a:endParaRPr lang="en-US" dirty="0"/>
                    </a:p>
                  </a:txBody>
                  <a:tcPr/>
                </a:tc>
                <a:tc>
                  <a:txBody>
                    <a:bodyPr/>
                    <a:lstStyle/>
                    <a:p>
                      <a:pPr algn="ctr"/>
                      <a:r>
                        <a:rPr lang="en-US" dirty="0" smtClean="0"/>
                        <a:t>25</a:t>
                      </a:r>
                      <a:endParaRPr lang="en-US" dirty="0"/>
                    </a:p>
                  </a:txBody>
                  <a:tcPr/>
                </a:tc>
                <a:tc>
                  <a:txBody>
                    <a:bodyPr/>
                    <a:lstStyle/>
                    <a:p>
                      <a:r>
                        <a:rPr lang="en-US" dirty="0" smtClean="0"/>
                        <a:t>Forest Management /Joint Forest</a:t>
                      </a:r>
                      <a:r>
                        <a:rPr lang="en-US" baseline="0" dirty="0" smtClean="0"/>
                        <a:t> Management</a:t>
                      </a:r>
                      <a:endParaRPr lang="en-US" dirty="0"/>
                    </a:p>
                  </a:txBody>
                  <a:tcPr/>
                </a:tc>
              </a:tr>
              <a:tr h="370840">
                <a:tc>
                  <a:txBody>
                    <a:bodyPr/>
                    <a:lstStyle/>
                    <a:p>
                      <a:pPr algn="ctr"/>
                      <a:r>
                        <a:rPr lang="en-US" dirty="0" smtClean="0"/>
                        <a:t>6.</a:t>
                      </a:r>
                      <a:endParaRPr lang="en-US" dirty="0"/>
                    </a:p>
                  </a:txBody>
                  <a:tcPr/>
                </a:tc>
                <a:tc>
                  <a:txBody>
                    <a:bodyPr/>
                    <a:lstStyle/>
                    <a:p>
                      <a:pPr algn="ctr"/>
                      <a:r>
                        <a:rPr lang="en-US" dirty="0" smtClean="0"/>
                        <a:t>SDC</a:t>
                      </a:r>
                      <a:endParaRPr lang="en-US" dirty="0"/>
                    </a:p>
                  </a:txBody>
                  <a:tcPr/>
                </a:tc>
                <a:tc>
                  <a:txBody>
                    <a:bodyPr/>
                    <a:lstStyle/>
                    <a:p>
                      <a:pPr algn="ctr"/>
                      <a:r>
                        <a:rPr lang="en-US" dirty="0" smtClean="0"/>
                        <a:t>1981-2005 </a:t>
                      </a:r>
                      <a:endParaRPr lang="en-US" dirty="0"/>
                    </a:p>
                  </a:txBody>
                  <a:tcPr/>
                </a:tc>
                <a:tc>
                  <a:txBody>
                    <a:bodyPr/>
                    <a:lstStyle/>
                    <a:p>
                      <a:pPr algn="ctr"/>
                      <a:r>
                        <a:rPr lang="en-US" dirty="0" smtClean="0"/>
                        <a:t>20</a:t>
                      </a:r>
                      <a:endParaRPr lang="en-US" dirty="0"/>
                    </a:p>
                  </a:txBody>
                  <a:tcPr/>
                </a:tc>
                <a:tc>
                  <a:txBody>
                    <a:bodyPr/>
                    <a:lstStyle/>
                    <a:p>
                      <a:r>
                        <a:rPr lang="en-US" dirty="0" smtClean="0"/>
                        <a:t>Integrated Development/ Resource Inventory </a:t>
                      </a:r>
                      <a:endParaRPr lang="en-US" dirty="0"/>
                    </a:p>
                  </a:txBody>
                  <a:tcPr/>
                </a:tc>
              </a:tr>
              <a:tr h="370840">
                <a:tc>
                  <a:txBody>
                    <a:bodyPr/>
                    <a:lstStyle/>
                    <a:p>
                      <a:pPr algn="ctr"/>
                      <a:r>
                        <a:rPr lang="en-US" dirty="0" smtClean="0"/>
                        <a:t>7.</a:t>
                      </a:r>
                      <a:endParaRPr lang="en-US" dirty="0"/>
                    </a:p>
                  </a:txBody>
                  <a:tcPr/>
                </a:tc>
                <a:tc>
                  <a:txBody>
                    <a:bodyPr/>
                    <a:lstStyle/>
                    <a:p>
                      <a:pPr algn="ctr"/>
                      <a:r>
                        <a:rPr lang="en-US" dirty="0" smtClean="0"/>
                        <a:t>ADB</a:t>
                      </a:r>
                      <a:endParaRPr lang="en-US" dirty="0"/>
                    </a:p>
                  </a:txBody>
                  <a:tcPr/>
                </a:tc>
                <a:tc>
                  <a:txBody>
                    <a:bodyPr/>
                    <a:lstStyle/>
                    <a:p>
                      <a:pPr algn="ctr"/>
                      <a:r>
                        <a:rPr lang="en-US" dirty="0" smtClean="0"/>
                        <a:t>1996-2004 </a:t>
                      </a:r>
                      <a:endParaRPr lang="en-US" dirty="0"/>
                    </a:p>
                  </a:txBody>
                  <a:tcPr/>
                </a:tc>
                <a:tc>
                  <a:txBody>
                    <a:bodyPr/>
                    <a:lstStyle/>
                    <a:p>
                      <a:pPr algn="ctr"/>
                      <a:r>
                        <a:rPr lang="en-US" dirty="0" smtClean="0"/>
                        <a:t>14</a:t>
                      </a:r>
                      <a:endParaRPr lang="en-US" dirty="0"/>
                    </a:p>
                  </a:txBody>
                  <a:tcPr/>
                </a:tc>
                <a:tc>
                  <a:txBody>
                    <a:bodyPr/>
                    <a:lstStyle/>
                    <a:p>
                      <a:r>
                        <a:rPr lang="en-US" dirty="0" smtClean="0"/>
                        <a:t>Institutional Strengthening </a:t>
                      </a:r>
                      <a:endParaRPr lang="en-US" dirty="0"/>
                    </a:p>
                  </a:txBody>
                  <a:tcPr/>
                </a:tc>
              </a:tr>
              <a:tr h="370840">
                <a:tc>
                  <a:txBody>
                    <a:bodyPr/>
                    <a:lstStyle/>
                    <a:p>
                      <a:pPr algn="ctr"/>
                      <a:r>
                        <a:rPr lang="en-US" dirty="0" smtClean="0"/>
                        <a:t>8.</a:t>
                      </a:r>
                      <a:endParaRPr lang="en-US" dirty="0"/>
                    </a:p>
                  </a:txBody>
                  <a:tcPr/>
                </a:tc>
                <a:tc>
                  <a:txBody>
                    <a:bodyPr/>
                    <a:lstStyle/>
                    <a:p>
                      <a:pPr algn="ctr"/>
                      <a:r>
                        <a:rPr lang="en-US" dirty="0" smtClean="0"/>
                        <a:t>RNE</a:t>
                      </a:r>
                      <a:endParaRPr lang="en-US" dirty="0"/>
                    </a:p>
                  </a:txBody>
                  <a:tcPr/>
                </a:tc>
                <a:tc>
                  <a:txBody>
                    <a:bodyPr/>
                    <a:lstStyle/>
                    <a:p>
                      <a:pPr algn="ctr"/>
                      <a:r>
                        <a:rPr lang="en-US" dirty="0" smtClean="0"/>
                        <a:t>1987-2000 </a:t>
                      </a:r>
                      <a:endParaRPr lang="en-US" dirty="0"/>
                    </a:p>
                  </a:txBody>
                  <a:tcPr/>
                </a:tc>
                <a:tc>
                  <a:txBody>
                    <a:bodyPr/>
                    <a:lstStyle/>
                    <a:p>
                      <a:pPr algn="ctr"/>
                      <a:r>
                        <a:rPr lang="en-US" dirty="0" smtClean="0"/>
                        <a:t>12</a:t>
                      </a:r>
                      <a:endParaRPr lang="en-US" dirty="0"/>
                    </a:p>
                  </a:txBody>
                  <a:tcPr/>
                </a:tc>
                <a:tc>
                  <a:txBody>
                    <a:bodyPr/>
                    <a:lstStyle/>
                    <a:p>
                      <a:r>
                        <a:rPr lang="en-US" dirty="0" smtClean="0"/>
                        <a:t>Social Forestry/Institutional  Strengthening </a:t>
                      </a:r>
                      <a:endParaRPr lang="en-US" dirty="0"/>
                    </a:p>
                  </a:txBody>
                  <a:tcPr/>
                </a:tc>
              </a:tr>
              <a:tr h="370840">
                <a:tc>
                  <a:txBody>
                    <a:bodyPr/>
                    <a:lstStyle/>
                    <a:p>
                      <a:pPr algn="ctr"/>
                      <a:r>
                        <a:rPr lang="en-US" dirty="0" smtClean="0"/>
                        <a:t>9.</a:t>
                      </a:r>
                      <a:endParaRPr lang="en-US" dirty="0"/>
                    </a:p>
                  </a:txBody>
                  <a:tcPr/>
                </a:tc>
                <a:tc>
                  <a:txBody>
                    <a:bodyPr/>
                    <a:lstStyle/>
                    <a:p>
                      <a:pPr algn="ctr"/>
                      <a:r>
                        <a:rPr lang="en-US" dirty="0" smtClean="0"/>
                        <a:t>EC</a:t>
                      </a:r>
                      <a:endParaRPr lang="en-US" dirty="0"/>
                    </a:p>
                  </a:txBody>
                  <a:tcPr/>
                </a:tc>
                <a:tc>
                  <a:txBody>
                    <a:bodyPr/>
                    <a:lstStyle/>
                    <a:p>
                      <a:pPr algn="ctr"/>
                      <a:r>
                        <a:rPr lang="en-US" dirty="0" smtClean="0"/>
                        <a:t>1997-2005 </a:t>
                      </a:r>
                      <a:endParaRPr lang="en-US" dirty="0"/>
                    </a:p>
                  </a:txBody>
                  <a:tcPr/>
                </a:tc>
                <a:tc>
                  <a:txBody>
                    <a:bodyPr/>
                    <a:lstStyle/>
                    <a:p>
                      <a:pPr algn="ctr"/>
                      <a:r>
                        <a:rPr lang="en-US" dirty="0" smtClean="0"/>
                        <a:t>30</a:t>
                      </a:r>
                      <a:endParaRPr lang="en-US" dirty="0"/>
                    </a:p>
                  </a:txBody>
                  <a:tcPr/>
                </a:tc>
                <a:tc>
                  <a:txBody>
                    <a:bodyPr/>
                    <a:lstStyle/>
                    <a:p>
                      <a:r>
                        <a:rPr lang="en-US" dirty="0" smtClean="0"/>
                        <a:t>Integrated NRM/Rural Development </a:t>
                      </a:r>
                      <a:endParaRPr lang="en-US" dirty="0"/>
                    </a:p>
                  </a:txBody>
                  <a:tcPr/>
                </a:tc>
              </a:tr>
              <a:tr h="370840">
                <a:tc>
                  <a:txBody>
                    <a:bodyPr/>
                    <a:lstStyle/>
                    <a:p>
                      <a:pPr algn="ctr"/>
                      <a:r>
                        <a:rPr lang="en-US" dirty="0" smtClean="0"/>
                        <a:t>10.</a:t>
                      </a:r>
                      <a:endParaRPr lang="en-US" dirty="0"/>
                    </a:p>
                  </a:txBody>
                  <a:tcPr/>
                </a:tc>
                <a:tc>
                  <a:txBody>
                    <a:bodyPr/>
                    <a:lstStyle/>
                    <a:p>
                      <a:pPr algn="ctr"/>
                      <a:r>
                        <a:rPr lang="en-US" dirty="0" smtClean="0"/>
                        <a:t>UNDP/GEF</a:t>
                      </a:r>
                      <a:endParaRPr lang="en-US" dirty="0"/>
                    </a:p>
                  </a:txBody>
                  <a:tcPr/>
                </a:tc>
                <a:tc>
                  <a:txBody>
                    <a:bodyPr/>
                    <a:lstStyle/>
                    <a:p>
                      <a:pPr algn="ctr"/>
                      <a:r>
                        <a:rPr lang="en-US" dirty="0" smtClean="0"/>
                        <a:t>2002-2006 </a:t>
                      </a:r>
                      <a:endParaRPr lang="en-US" dirty="0"/>
                    </a:p>
                  </a:txBody>
                  <a:tcPr/>
                </a:tc>
                <a:tc>
                  <a:txBody>
                    <a:bodyPr/>
                    <a:lstStyle/>
                    <a:p>
                      <a:pPr algn="ctr"/>
                      <a:r>
                        <a:rPr lang="en-US" dirty="0" smtClean="0"/>
                        <a:t>19</a:t>
                      </a:r>
                      <a:endParaRPr lang="en-US" dirty="0"/>
                    </a:p>
                  </a:txBody>
                  <a:tcPr/>
                </a:tc>
                <a:tc>
                  <a:txBody>
                    <a:bodyPr/>
                    <a:lstStyle/>
                    <a:p>
                      <a:r>
                        <a:rPr lang="en-US" dirty="0" smtClean="0"/>
                        <a:t>Conservation and Ecosystem  Management</a:t>
                      </a:r>
                      <a:endParaRPr lang="en-US" dirty="0"/>
                    </a:p>
                  </a:txBody>
                  <a:tcPr/>
                </a:tc>
              </a:tr>
            </a:tbl>
          </a:graphicData>
        </a:graphic>
      </p:graphicFrame>
    </p:spTree>
    <p:extLst>
      <p:ext uri="{BB962C8B-B14F-4D97-AF65-F5344CB8AC3E}">
        <p14:creationId xmlns="" xmlns:p14="http://schemas.microsoft.com/office/powerpoint/2010/main" val="18352517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3874" y="194316"/>
            <a:ext cx="8725469" cy="1047631"/>
          </a:xfrm>
        </p:spPr>
        <p:txBody>
          <a:bodyPr/>
          <a:lstStyle/>
          <a:p>
            <a:r>
              <a:rPr lang="en-US" b="1" u="sng" dirty="0" smtClean="0">
                <a:latin typeface="Aharoni" panose="02010803020104030203" pitchFamily="2" charset="-79"/>
                <a:cs typeface="Aharoni" panose="02010803020104030203" pitchFamily="2" charset="-79"/>
              </a:rPr>
              <a:t>SOCIAL FORESTRY</a:t>
            </a:r>
            <a:endParaRPr lang="en-US" b="1" u="sng" dirty="0">
              <a:latin typeface="Aharoni" panose="02010803020104030203" pitchFamily="2" charset="-79"/>
              <a:cs typeface="Aharoni" panose="02010803020104030203" pitchFamily="2" charset="-79"/>
            </a:endParaRPr>
          </a:p>
        </p:txBody>
      </p:sp>
      <p:sp>
        <p:nvSpPr>
          <p:cNvPr id="3" name="Subtitle 2"/>
          <p:cNvSpPr>
            <a:spLocks noGrp="1"/>
          </p:cNvSpPr>
          <p:nvPr>
            <p:ph type="subTitle" idx="1"/>
          </p:nvPr>
        </p:nvSpPr>
        <p:spPr>
          <a:xfrm>
            <a:off x="204716" y="5108118"/>
            <a:ext cx="11818962" cy="1611697"/>
          </a:xfrm>
        </p:spPr>
        <p:txBody>
          <a:bodyPr>
            <a:normAutofit lnSpcReduction="10000"/>
          </a:bodyPr>
          <a:lstStyle/>
          <a:p>
            <a:pPr marL="914400" lvl="1" indent="-457200">
              <a:buFont typeface="Wingdings" panose="05000000000000000000" pitchFamily="2" charset="2"/>
              <a:buChar char="Ø"/>
            </a:pPr>
            <a:r>
              <a:rPr lang="en-US" sz="2800" b="1" dirty="0" smtClean="0"/>
              <a:t>The </a:t>
            </a:r>
            <a:r>
              <a:rPr lang="en-US" sz="2800" b="1" dirty="0"/>
              <a:t>term was coined by J.C. </a:t>
            </a:r>
            <a:r>
              <a:rPr lang="en-US" sz="2800" b="1" dirty="0" smtClean="0"/>
              <a:t>Westoby</a:t>
            </a:r>
          </a:p>
          <a:p>
            <a:pPr marL="800100" lvl="1" indent="-342900">
              <a:buFont typeface="Wingdings" panose="05000000000000000000" pitchFamily="2" charset="2"/>
              <a:buChar char="Ø"/>
            </a:pPr>
            <a:r>
              <a:rPr lang="en-US" sz="2800" b="1" dirty="0" smtClean="0"/>
              <a:t> </a:t>
            </a:r>
            <a:r>
              <a:rPr lang="en-US" sz="2800" b="1" dirty="0"/>
              <a:t>It was first recognized as an important component of forestry for meeting rural needs in the interim report of the National Commission on Agriculture (NCA, 1976</a:t>
            </a:r>
            <a:r>
              <a:rPr lang="en-US" sz="2800" b="1" dirty="0" smtClean="0"/>
              <a:t>)</a:t>
            </a:r>
            <a:endParaRPr lang="en-US" sz="2800" b="1"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084394" y="1360366"/>
            <a:ext cx="5678957" cy="3629333"/>
          </a:xfrm>
          <a:prstGeom prst="rect">
            <a:avLst/>
          </a:prstGeom>
        </p:spPr>
      </p:pic>
    </p:spTree>
    <p:extLst>
      <p:ext uri="{BB962C8B-B14F-4D97-AF65-F5344CB8AC3E}">
        <p14:creationId xmlns="" xmlns:p14="http://schemas.microsoft.com/office/powerpoint/2010/main" val="397300204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latin typeface="Aharoni" panose="02010803020104030203" pitchFamily="2" charset="-79"/>
                <a:cs typeface="Aharoni" panose="02010803020104030203" pitchFamily="2" charset="-79"/>
              </a:rPr>
              <a:t>HISTORICAL INITIATIVES TAKEN IN SOCIAL FORESTRY IN PAKISTAN </a:t>
            </a:r>
            <a:endParaRPr lang="en-US" dirty="0"/>
          </a:p>
        </p:txBody>
      </p:sp>
      <p:sp>
        <p:nvSpPr>
          <p:cNvPr id="3" name="Content Placeholder 2"/>
          <p:cNvSpPr>
            <a:spLocks noGrp="1"/>
          </p:cNvSpPr>
          <p:nvPr>
            <p:ph idx="1"/>
          </p:nvPr>
        </p:nvSpPr>
        <p:spPr/>
        <p:txBody>
          <a:bodyPr>
            <a:normAutofit fontScale="70000" lnSpcReduction="20000"/>
          </a:bodyPr>
          <a:lstStyle/>
          <a:p>
            <a:pPr marL="571500" indent="-571500">
              <a:buFont typeface="+mj-lt"/>
              <a:buAutoNum type="romanUcPeriod"/>
            </a:pPr>
            <a:r>
              <a:rPr lang="en-US" sz="3200" b="1" dirty="0" smtClean="0">
                <a:latin typeface="+mj-lt"/>
              </a:rPr>
              <a:t>Siran Forest </a:t>
            </a:r>
            <a:r>
              <a:rPr lang="en-US" sz="3200" b="1" dirty="0">
                <a:latin typeface="+mj-lt"/>
              </a:rPr>
              <a:t>Development Project (GTZ</a:t>
            </a:r>
            <a:r>
              <a:rPr lang="en-US" sz="3200" b="1" dirty="0" smtClean="0">
                <a:latin typeface="+mj-lt"/>
              </a:rPr>
              <a:t>)</a:t>
            </a:r>
          </a:p>
          <a:p>
            <a:pPr marL="571500" indent="-571500">
              <a:buFont typeface="+mj-lt"/>
              <a:buAutoNum type="romanUcPeriod"/>
            </a:pPr>
            <a:r>
              <a:rPr lang="en-US" sz="3200" b="1" dirty="0">
                <a:latin typeface="+mj-lt"/>
              </a:rPr>
              <a:t>Malakand Social Forestry Project (Dutch</a:t>
            </a:r>
            <a:r>
              <a:rPr lang="en-US" sz="3200" b="1" dirty="0" smtClean="0">
                <a:latin typeface="+mj-lt"/>
              </a:rPr>
              <a:t>)</a:t>
            </a:r>
          </a:p>
          <a:p>
            <a:pPr marL="571500" indent="-571500">
              <a:buFont typeface="+mj-lt"/>
              <a:buAutoNum type="romanUcPeriod"/>
            </a:pPr>
            <a:r>
              <a:rPr lang="en-US" sz="3200" b="1" dirty="0">
                <a:latin typeface="+mj-lt"/>
              </a:rPr>
              <a:t>Kalam Integrated Development Project (SDC</a:t>
            </a:r>
            <a:r>
              <a:rPr lang="en-US" sz="3200" b="1" dirty="0" smtClean="0">
                <a:latin typeface="+mj-lt"/>
              </a:rPr>
              <a:t>)</a:t>
            </a:r>
          </a:p>
          <a:p>
            <a:pPr marL="571500" indent="-571500">
              <a:buFont typeface="+mj-lt"/>
              <a:buAutoNum type="romanUcPeriod"/>
            </a:pPr>
            <a:r>
              <a:rPr lang="en-US" sz="3200" b="1" dirty="0">
                <a:latin typeface="+mj-lt"/>
              </a:rPr>
              <a:t>Master Plan for Forest Sector Development (MPFD) </a:t>
            </a:r>
            <a:endParaRPr lang="en-US" sz="3200" b="1" dirty="0" smtClean="0">
              <a:latin typeface="+mj-lt"/>
            </a:endParaRPr>
          </a:p>
          <a:p>
            <a:pPr marL="571500" indent="-571500">
              <a:buFont typeface="+mj-lt"/>
              <a:buAutoNum type="romanUcPeriod"/>
            </a:pPr>
            <a:r>
              <a:rPr lang="en-US" sz="3200" b="1" dirty="0">
                <a:latin typeface="+mj-lt"/>
              </a:rPr>
              <a:t>Integrated Rural Development Project (IRDP</a:t>
            </a:r>
            <a:r>
              <a:rPr lang="en-US" sz="3200" b="1" dirty="0" smtClean="0">
                <a:latin typeface="+mj-lt"/>
              </a:rPr>
              <a:t>)</a:t>
            </a:r>
          </a:p>
          <a:p>
            <a:pPr marL="571500" indent="-571500">
              <a:buFont typeface="+mj-lt"/>
              <a:buAutoNum type="romanUcPeriod"/>
            </a:pPr>
            <a:r>
              <a:rPr lang="en-US" sz="3200" b="1" dirty="0">
                <a:latin typeface="+mj-lt"/>
              </a:rPr>
              <a:t>Joint Forest Management </a:t>
            </a:r>
            <a:endParaRPr lang="en-US" sz="3200" b="1" dirty="0" smtClean="0">
              <a:latin typeface="+mj-lt"/>
            </a:endParaRPr>
          </a:p>
          <a:p>
            <a:pPr marL="571500" indent="-571500">
              <a:buFont typeface="+mj-lt"/>
              <a:buAutoNum type="romanUcPeriod"/>
            </a:pPr>
            <a:r>
              <a:rPr lang="en-US" sz="3200" b="1" dirty="0">
                <a:latin typeface="+mj-lt"/>
              </a:rPr>
              <a:t>Project on Environmental Rehabilitation in NWFP and Punjab (ERNP) </a:t>
            </a:r>
            <a:endParaRPr lang="en-US" sz="3200" b="1" dirty="0" smtClean="0">
              <a:latin typeface="+mj-lt"/>
            </a:endParaRPr>
          </a:p>
          <a:p>
            <a:pPr marL="571500" indent="-571500">
              <a:buFont typeface="+mj-lt"/>
              <a:buAutoNum type="romanUcPeriod"/>
            </a:pPr>
            <a:r>
              <a:rPr lang="en-US" sz="3200" b="1" dirty="0">
                <a:latin typeface="+mj-lt"/>
              </a:rPr>
              <a:t>Social Forestry Project in Amlookdara </a:t>
            </a:r>
            <a:endParaRPr lang="en-US" sz="3200" b="1" dirty="0" smtClean="0">
              <a:latin typeface="+mj-lt"/>
            </a:endParaRPr>
          </a:p>
          <a:p>
            <a:pPr marL="571500" indent="-571500">
              <a:buFont typeface="+mj-lt"/>
              <a:buAutoNum type="romanUcPeriod"/>
            </a:pPr>
            <a:r>
              <a:rPr lang="en-US" sz="3200" b="1" dirty="0">
                <a:latin typeface="+mj-lt"/>
              </a:rPr>
              <a:t>Promotion of Social Forestry and Rain Water Conservation Technology </a:t>
            </a:r>
            <a:endParaRPr lang="en-US" sz="3200" b="1" dirty="0" smtClean="0">
              <a:latin typeface="+mj-lt"/>
            </a:endParaRPr>
          </a:p>
          <a:p>
            <a:pPr marL="571500" indent="-571500">
              <a:buFont typeface="+mj-lt"/>
              <a:buAutoNum type="romanUcPeriod"/>
            </a:pPr>
            <a:r>
              <a:rPr lang="en-US" sz="3200" b="1" dirty="0">
                <a:latin typeface="+mj-lt"/>
              </a:rPr>
              <a:t>IUCN-Pakistan's Korangi Ecosystem Project </a:t>
            </a:r>
            <a:endParaRPr lang="en-US" sz="3200" b="1" dirty="0" smtClean="0">
              <a:latin typeface="+mj-lt"/>
            </a:endParaRPr>
          </a:p>
          <a:p>
            <a:pPr marL="571500" indent="-571500">
              <a:buFont typeface="+mj-lt"/>
              <a:buAutoNum type="romanUcPeriod"/>
            </a:pPr>
            <a:r>
              <a:rPr lang="en-US" sz="3200" b="1" dirty="0">
                <a:latin typeface="+mj-lt"/>
              </a:rPr>
              <a:t>Social Forestry Approach Adopted for Mangroves Forests </a:t>
            </a:r>
            <a:endParaRPr lang="en-US" sz="3200" b="1" dirty="0" smtClean="0">
              <a:latin typeface="+mj-lt"/>
            </a:endParaRPr>
          </a:p>
        </p:txBody>
      </p:sp>
    </p:spTree>
    <p:extLst>
      <p:ext uri="{BB962C8B-B14F-4D97-AF65-F5344CB8AC3E}">
        <p14:creationId xmlns="" xmlns:p14="http://schemas.microsoft.com/office/powerpoint/2010/main" val="319780591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Aharoni" panose="02010803020104030203" pitchFamily="2" charset="-79"/>
                <a:cs typeface="Aharoni" panose="02010803020104030203" pitchFamily="2" charset="-79"/>
              </a:rPr>
              <a:t>Siran Forest Development Project (GTZ)</a:t>
            </a:r>
            <a:r>
              <a:rPr lang="en-US" b="1" dirty="0"/>
              <a:t/>
            </a:r>
            <a:br>
              <a:rPr lang="en-US" b="1" dirty="0"/>
            </a:br>
            <a:endParaRPr lang="en-US" b="1" dirty="0"/>
          </a:p>
        </p:txBody>
      </p:sp>
      <p:sp>
        <p:nvSpPr>
          <p:cNvPr id="3" name="Content Placeholder 2"/>
          <p:cNvSpPr>
            <a:spLocks noGrp="1"/>
          </p:cNvSpPr>
          <p:nvPr>
            <p:ph idx="1"/>
          </p:nvPr>
        </p:nvSpPr>
        <p:spPr/>
        <p:txBody>
          <a:bodyPr>
            <a:normAutofit fontScale="92500" lnSpcReduction="20000"/>
          </a:bodyPr>
          <a:lstStyle/>
          <a:p>
            <a:r>
              <a:rPr lang="en-US" b="1" dirty="0" smtClean="0">
                <a:latin typeface="+mj-lt"/>
              </a:rPr>
              <a:t>Initiated by German </a:t>
            </a:r>
            <a:r>
              <a:rPr lang="en-US" b="1" dirty="0">
                <a:latin typeface="+mj-lt"/>
              </a:rPr>
              <a:t>aid agency </a:t>
            </a:r>
            <a:r>
              <a:rPr lang="en-US" b="1" dirty="0" smtClean="0">
                <a:latin typeface="+mj-lt"/>
              </a:rPr>
              <a:t>GTZ (1992)</a:t>
            </a:r>
          </a:p>
          <a:p>
            <a:r>
              <a:rPr lang="en-US" b="1" dirty="0">
                <a:latin typeface="+mj-lt"/>
              </a:rPr>
              <a:t>F</a:t>
            </a:r>
            <a:r>
              <a:rPr lang="en-US" b="1" dirty="0" smtClean="0">
                <a:latin typeface="+mj-lt"/>
              </a:rPr>
              <a:t>or </a:t>
            </a:r>
            <a:r>
              <a:rPr lang="en-US" b="1" dirty="0">
                <a:latin typeface="+mj-lt"/>
              </a:rPr>
              <a:t>natural resource management on self-help promotion in </a:t>
            </a:r>
            <a:r>
              <a:rPr lang="en-US" b="1" dirty="0" smtClean="0">
                <a:latin typeface="+mj-lt"/>
              </a:rPr>
              <a:t>NWFP</a:t>
            </a:r>
          </a:p>
          <a:p>
            <a:r>
              <a:rPr lang="en-US" b="1" dirty="0" smtClean="0">
                <a:latin typeface="+mj-lt"/>
              </a:rPr>
              <a:t>Participation </a:t>
            </a:r>
            <a:r>
              <a:rPr lang="en-US" b="1" dirty="0">
                <a:latin typeface="+mj-lt"/>
              </a:rPr>
              <a:t>of local communities </a:t>
            </a:r>
            <a:r>
              <a:rPr lang="en-US" b="1" dirty="0" smtClean="0">
                <a:latin typeface="+mj-lt"/>
              </a:rPr>
              <a:t>along with Forest Departments</a:t>
            </a:r>
          </a:p>
          <a:p>
            <a:r>
              <a:rPr lang="en-US" b="1" dirty="0" smtClean="0">
                <a:latin typeface="+mj-lt"/>
              </a:rPr>
              <a:t>Encouraged </a:t>
            </a:r>
            <a:r>
              <a:rPr lang="en-US" b="1" dirty="0">
                <a:latin typeface="+mj-lt"/>
              </a:rPr>
              <a:t>the federal government to modify the Forest Act of 1927, known as Hazara Protected Forest Rules, 1996</a:t>
            </a:r>
            <a:r>
              <a:rPr lang="en-US" b="1" dirty="0" smtClean="0">
                <a:latin typeface="+mj-lt"/>
              </a:rPr>
              <a:t>.</a:t>
            </a:r>
          </a:p>
          <a:p>
            <a:r>
              <a:rPr lang="en-US" b="1" dirty="0" smtClean="0">
                <a:latin typeface="+mj-lt"/>
              </a:rPr>
              <a:t>This </a:t>
            </a:r>
            <a:r>
              <a:rPr lang="en-US" b="1" dirty="0">
                <a:latin typeface="+mj-lt"/>
              </a:rPr>
              <a:t>modification mandated the formation </a:t>
            </a:r>
            <a:r>
              <a:rPr lang="en-US" b="1" dirty="0" smtClean="0">
                <a:latin typeface="+mj-lt"/>
              </a:rPr>
              <a:t>of:</a:t>
            </a:r>
          </a:p>
          <a:p>
            <a:pPr>
              <a:buFont typeface="Wingdings" panose="05000000000000000000" pitchFamily="2" charset="2"/>
              <a:buChar char="ü"/>
            </a:pPr>
            <a:r>
              <a:rPr lang="en-US" b="1" dirty="0" smtClean="0">
                <a:latin typeface="+mj-lt"/>
              </a:rPr>
              <a:t>Joint </a:t>
            </a:r>
            <a:r>
              <a:rPr lang="en-US" b="1" dirty="0">
                <a:latin typeface="+mj-lt"/>
              </a:rPr>
              <a:t>Forest Management Committees (</a:t>
            </a:r>
            <a:r>
              <a:rPr lang="en-US" b="1" dirty="0" smtClean="0">
                <a:latin typeface="+mj-lt"/>
              </a:rPr>
              <a:t>JFM)</a:t>
            </a:r>
          </a:p>
          <a:p>
            <a:pPr>
              <a:buFont typeface="Wingdings" panose="05000000000000000000" pitchFamily="2" charset="2"/>
              <a:buChar char="ü"/>
            </a:pPr>
            <a:r>
              <a:rPr lang="en-US" b="1" dirty="0" smtClean="0">
                <a:latin typeface="+mj-lt"/>
              </a:rPr>
              <a:t>Operational guidelines</a:t>
            </a:r>
          </a:p>
          <a:p>
            <a:pPr>
              <a:buFont typeface="Wingdings" panose="05000000000000000000" pitchFamily="2" charset="2"/>
              <a:buChar char="ü"/>
            </a:pPr>
            <a:r>
              <a:rPr lang="en-US" b="1" dirty="0" smtClean="0">
                <a:latin typeface="+mj-lt"/>
              </a:rPr>
              <a:t>Production-sharing </a:t>
            </a:r>
            <a:r>
              <a:rPr lang="en-US" b="1" dirty="0">
                <a:latin typeface="+mj-lt"/>
              </a:rPr>
              <a:t>agreement with the </a:t>
            </a:r>
            <a:r>
              <a:rPr lang="en-US" b="1" dirty="0" smtClean="0">
                <a:latin typeface="+mj-lt"/>
              </a:rPr>
              <a:t>Provincial </a:t>
            </a:r>
            <a:r>
              <a:rPr lang="en-US" b="1" dirty="0">
                <a:latin typeface="+mj-lt"/>
              </a:rPr>
              <a:t>government (Ali 2007</a:t>
            </a:r>
            <a:r>
              <a:rPr lang="en-US" b="1" dirty="0" smtClean="0">
                <a:latin typeface="+mj-lt"/>
              </a:rPr>
              <a:t>)</a:t>
            </a:r>
            <a:endParaRPr lang="en-US" b="1" dirty="0">
              <a:latin typeface="+mj-lt"/>
            </a:endParaRPr>
          </a:p>
        </p:txBody>
      </p:sp>
    </p:spTree>
    <p:extLst>
      <p:ext uri="{BB962C8B-B14F-4D97-AF65-F5344CB8AC3E}">
        <p14:creationId xmlns="" xmlns:p14="http://schemas.microsoft.com/office/powerpoint/2010/main" val="193276025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Aharoni" panose="02010803020104030203" pitchFamily="2" charset="-79"/>
                <a:cs typeface="Aharoni" panose="02010803020104030203" pitchFamily="2" charset="-79"/>
              </a:rPr>
              <a:t>Malakand Social Forestry Project (Dutch</a:t>
            </a:r>
            <a:r>
              <a:rPr lang="en-US" b="1" u="sng" dirty="0" smtClean="0">
                <a:latin typeface="Aharoni" panose="02010803020104030203" pitchFamily="2" charset="-79"/>
                <a:cs typeface="Aharoni" panose="02010803020104030203" pitchFamily="2" charset="-79"/>
              </a:rPr>
              <a:t>)</a:t>
            </a:r>
            <a:endParaRPr lang="en-US"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a:bodyPr>
          <a:lstStyle/>
          <a:p>
            <a:endParaRPr lang="en-US" dirty="0" smtClean="0"/>
          </a:p>
          <a:p>
            <a:r>
              <a:rPr lang="en-US" b="1" dirty="0" smtClean="0">
                <a:latin typeface="+mj-lt"/>
              </a:rPr>
              <a:t>Worked with </a:t>
            </a:r>
            <a:r>
              <a:rPr lang="en-US" b="1" dirty="0">
                <a:latin typeface="+mj-lt"/>
              </a:rPr>
              <a:t>rural women to enhance productive </a:t>
            </a:r>
            <a:r>
              <a:rPr lang="en-US" b="1" dirty="0" smtClean="0">
                <a:latin typeface="+mj-lt"/>
              </a:rPr>
              <a:t>capacity</a:t>
            </a:r>
          </a:p>
          <a:p>
            <a:r>
              <a:rPr lang="en-US" b="1" dirty="0">
                <a:latin typeface="+mj-lt"/>
              </a:rPr>
              <a:t>C</a:t>
            </a:r>
            <a:r>
              <a:rPr lang="en-US" b="1" dirty="0" smtClean="0">
                <a:latin typeface="+mj-lt"/>
              </a:rPr>
              <a:t>apacity-building </a:t>
            </a:r>
            <a:r>
              <a:rPr lang="en-US" b="1" dirty="0">
                <a:latin typeface="+mj-lt"/>
              </a:rPr>
              <a:t>via integrated training on the use of new and appropriate technology transfer </a:t>
            </a:r>
          </a:p>
          <a:p>
            <a:r>
              <a:rPr lang="en-US" b="1" dirty="0" smtClean="0">
                <a:latin typeface="+mj-lt"/>
              </a:rPr>
              <a:t>Women </a:t>
            </a:r>
            <a:r>
              <a:rPr lang="en-US" b="1" dirty="0">
                <a:latin typeface="+mj-lt"/>
              </a:rPr>
              <a:t>were able to participate in the training sessions </a:t>
            </a:r>
            <a:r>
              <a:rPr lang="en-US" b="1" dirty="0" smtClean="0">
                <a:latin typeface="+mj-lt"/>
              </a:rPr>
              <a:t>on social forestry (Dohmen </a:t>
            </a:r>
            <a:r>
              <a:rPr lang="en-US" b="1" dirty="0">
                <a:latin typeface="+mj-lt"/>
              </a:rPr>
              <a:t>1992, LEAD 2004</a:t>
            </a:r>
            <a:r>
              <a:rPr lang="en-US" b="1" dirty="0" smtClean="0">
                <a:latin typeface="+mj-lt"/>
              </a:rPr>
              <a:t>)</a:t>
            </a:r>
            <a:endParaRPr lang="en-US" b="1" dirty="0">
              <a:latin typeface="+mj-lt"/>
            </a:endParaRPr>
          </a:p>
        </p:txBody>
      </p:sp>
    </p:spTree>
    <p:extLst>
      <p:ext uri="{BB962C8B-B14F-4D97-AF65-F5344CB8AC3E}">
        <p14:creationId xmlns="" xmlns:p14="http://schemas.microsoft.com/office/powerpoint/2010/main" val="331332365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936" y="259308"/>
            <a:ext cx="10876128" cy="1936347"/>
          </a:xfrm>
        </p:spPr>
        <p:txBody>
          <a:bodyPr>
            <a:normAutofit/>
          </a:bodyPr>
          <a:lstStyle/>
          <a:p>
            <a:pPr algn="ctr"/>
            <a:r>
              <a:rPr lang="en-US" b="1" u="sng" dirty="0">
                <a:latin typeface="Aharoni" panose="02010803020104030203" pitchFamily="2" charset="-79"/>
                <a:cs typeface="Aharoni" panose="02010803020104030203" pitchFamily="2" charset="-79"/>
              </a:rPr>
              <a:t>Kalam Integrated Development Project (SDC)</a:t>
            </a:r>
            <a:r>
              <a:rPr lang="en-US" b="1" u="sng" dirty="0"/>
              <a:t/>
            </a:r>
            <a:br>
              <a:rPr lang="en-US" b="1" u="sng" dirty="0"/>
            </a:br>
            <a:endParaRPr lang="en-US" b="1" u="sng" dirty="0"/>
          </a:p>
        </p:txBody>
      </p:sp>
      <p:sp>
        <p:nvSpPr>
          <p:cNvPr id="3" name="Content Placeholder 2"/>
          <p:cNvSpPr>
            <a:spLocks noGrp="1"/>
          </p:cNvSpPr>
          <p:nvPr>
            <p:ph idx="1"/>
          </p:nvPr>
        </p:nvSpPr>
        <p:spPr/>
        <p:txBody>
          <a:bodyPr/>
          <a:lstStyle/>
          <a:p>
            <a:endParaRPr lang="en-US" b="1" dirty="0" smtClean="0">
              <a:latin typeface="+mj-lt"/>
            </a:endParaRPr>
          </a:p>
          <a:p>
            <a:r>
              <a:rPr lang="en-US" b="1" dirty="0" smtClean="0">
                <a:latin typeface="+mj-lt"/>
              </a:rPr>
              <a:t>Started </a:t>
            </a:r>
            <a:r>
              <a:rPr lang="en-US" b="1" dirty="0">
                <a:latin typeface="+mj-lt"/>
              </a:rPr>
              <a:t>in </a:t>
            </a:r>
            <a:r>
              <a:rPr lang="en-US" b="1" dirty="0" smtClean="0">
                <a:latin typeface="+mj-lt"/>
              </a:rPr>
              <a:t>1981</a:t>
            </a:r>
          </a:p>
          <a:p>
            <a:r>
              <a:rPr lang="en-US" b="1" dirty="0" smtClean="0">
                <a:latin typeface="+mj-lt"/>
              </a:rPr>
              <a:t>Swiss assistance</a:t>
            </a:r>
          </a:p>
          <a:p>
            <a:r>
              <a:rPr lang="en-US" b="1" dirty="0">
                <a:latin typeface="+mj-lt"/>
              </a:rPr>
              <a:t>P</a:t>
            </a:r>
            <a:r>
              <a:rPr lang="en-US" b="1" dirty="0" smtClean="0">
                <a:latin typeface="+mj-lt"/>
              </a:rPr>
              <a:t>ioneer </a:t>
            </a:r>
            <a:r>
              <a:rPr lang="en-US" b="1" dirty="0">
                <a:latin typeface="+mj-lt"/>
              </a:rPr>
              <a:t>social forestry </a:t>
            </a:r>
            <a:r>
              <a:rPr lang="en-US" b="1" dirty="0" smtClean="0">
                <a:latin typeface="+mj-lt"/>
              </a:rPr>
              <a:t>program</a:t>
            </a:r>
            <a:endParaRPr lang="en-US" b="1" dirty="0">
              <a:latin typeface="+mj-lt"/>
            </a:endParaRPr>
          </a:p>
          <a:p>
            <a:pPr marL="0" indent="0">
              <a:buNone/>
            </a:pPr>
            <a:endParaRPr lang="en-US" b="1" dirty="0" smtClean="0">
              <a:latin typeface="+mj-lt"/>
            </a:endParaRPr>
          </a:p>
          <a:p>
            <a:pPr>
              <a:buFont typeface="Wingdings" panose="05000000000000000000" pitchFamily="2" charset="2"/>
              <a:buChar char="v"/>
            </a:pPr>
            <a:r>
              <a:rPr lang="en-US" b="1" dirty="0" smtClean="0">
                <a:latin typeface="+mj-lt"/>
              </a:rPr>
              <a:t>A </a:t>
            </a:r>
            <a:r>
              <a:rPr lang="en-US" b="1" dirty="0">
                <a:latin typeface="+mj-lt"/>
              </a:rPr>
              <a:t>key part of the project was the formation of community-based organizations thus helping communities to organize themselves for collective action (LEAD 2004)</a:t>
            </a:r>
          </a:p>
        </p:txBody>
      </p:sp>
    </p:spTree>
    <p:extLst>
      <p:ext uri="{BB962C8B-B14F-4D97-AF65-F5344CB8AC3E}">
        <p14:creationId xmlns="" xmlns:p14="http://schemas.microsoft.com/office/powerpoint/2010/main" val="425092862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latin typeface="Aharoni" panose="02010803020104030203" pitchFamily="2" charset="-79"/>
                <a:cs typeface="Aharoni" panose="02010803020104030203" pitchFamily="2" charset="-79"/>
              </a:rPr>
              <a:t>Master Plan for Forest Sector Development (MPFD) </a:t>
            </a:r>
            <a:r>
              <a:rPr lang="en-US" b="1" dirty="0"/>
              <a:t/>
            </a:r>
            <a:br>
              <a:rPr lang="en-US" b="1" dirty="0"/>
            </a:br>
            <a:endParaRPr lang="en-US" dirty="0"/>
          </a:p>
        </p:txBody>
      </p:sp>
      <p:sp>
        <p:nvSpPr>
          <p:cNvPr id="3" name="Content Placeholder 2"/>
          <p:cNvSpPr>
            <a:spLocks noGrp="1"/>
          </p:cNvSpPr>
          <p:nvPr>
            <p:ph idx="1"/>
          </p:nvPr>
        </p:nvSpPr>
        <p:spPr>
          <a:xfrm>
            <a:off x="696036" y="1825624"/>
            <a:ext cx="10959152" cy="4698006"/>
          </a:xfrm>
        </p:spPr>
        <p:txBody>
          <a:bodyPr>
            <a:normAutofit fontScale="92500" lnSpcReduction="10000"/>
          </a:bodyPr>
          <a:lstStyle/>
          <a:p>
            <a:r>
              <a:rPr lang="en-US" b="1" dirty="0" smtClean="0">
                <a:latin typeface="+mj-lt"/>
              </a:rPr>
              <a:t>Published in 1992</a:t>
            </a:r>
          </a:p>
          <a:p>
            <a:r>
              <a:rPr lang="en-US" b="1" dirty="0" smtClean="0">
                <a:latin typeface="+mj-lt"/>
              </a:rPr>
              <a:t>25 years plan</a:t>
            </a:r>
          </a:p>
          <a:p>
            <a:r>
              <a:rPr lang="en-US" b="1" dirty="0">
                <a:latin typeface="+mj-lt"/>
              </a:rPr>
              <a:t>P</a:t>
            </a:r>
            <a:r>
              <a:rPr lang="en-US" b="1" dirty="0" smtClean="0">
                <a:latin typeface="+mj-lt"/>
              </a:rPr>
              <a:t>roposed </a:t>
            </a:r>
            <a:r>
              <a:rPr lang="en-US" b="1" dirty="0">
                <a:latin typeface="+mj-lt"/>
              </a:rPr>
              <a:t>strategies to manage forests and farmlands by encouraging farmers to plant </a:t>
            </a:r>
            <a:r>
              <a:rPr lang="en-US" b="1" dirty="0" smtClean="0">
                <a:latin typeface="+mj-lt"/>
              </a:rPr>
              <a:t>trees</a:t>
            </a:r>
          </a:p>
          <a:p>
            <a:r>
              <a:rPr lang="en-US" b="1" dirty="0">
                <a:latin typeface="+mj-lt"/>
              </a:rPr>
              <a:t>P</a:t>
            </a:r>
            <a:r>
              <a:rPr lang="en-US" b="1" dirty="0" smtClean="0">
                <a:latin typeface="+mj-lt"/>
              </a:rPr>
              <a:t>lan </a:t>
            </a:r>
            <a:r>
              <a:rPr lang="en-US" b="1" dirty="0">
                <a:latin typeface="+mj-lt"/>
              </a:rPr>
              <a:t>has set the objective of planting 3.95 million acres by the year </a:t>
            </a:r>
            <a:r>
              <a:rPr lang="en-US" b="1" dirty="0" smtClean="0">
                <a:latin typeface="+mj-lt"/>
              </a:rPr>
              <a:t>2018</a:t>
            </a:r>
          </a:p>
          <a:p>
            <a:r>
              <a:rPr lang="en-US" b="1" dirty="0" smtClean="0">
                <a:latin typeface="+mj-lt"/>
              </a:rPr>
              <a:t>164,525 </a:t>
            </a:r>
            <a:r>
              <a:rPr lang="en-US" b="1" dirty="0">
                <a:latin typeface="+mj-lt"/>
              </a:rPr>
              <a:t>acres (</a:t>
            </a:r>
            <a:r>
              <a:rPr lang="en-US" b="1" dirty="0" smtClean="0">
                <a:latin typeface="+mj-lt"/>
              </a:rPr>
              <a:t>4%) was afforested during </a:t>
            </a:r>
            <a:r>
              <a:rPr lang="en-US" b="1" dirty="0">
                <a:latin typeface="+mj-lt"/>
              </a:rPr>
              <a:t>1992-1996</a:t>
            </a:r>
            <a:r>
              <a:rPr lang="en-US" b="1" dirty="0" smtClean="0">
                <a:latin typeface="+mj-lt"/>
              </a:rPr>
              <a:t> </a:t>
            </a:r>
            <a:r>
              <a:rPr lang="en-US" b="1" dirty="0">
                <a:latin typeface="+mj-lt"/>
              </a:rPr>
              <a:t>(Khan et al. </a:t>
            </a:r>
            <a:r>
              <a:rPr lang="en-US" b="1" dirty="0" smtClean="0">
                <a:latin typeface="+mj-lt"/>
              </a:rPr>
              <a:t>1997)</a:t>
            </a:r>
          </a:p>
          <a:p>
            <a:r>
              <a:rPr lang="en-US" b="1" dirty="0" smtClean="0">
                <a:latin typeface="+mj-lt"/>
              </a:rPr>
              <a:t>On </a:t>
            </a:r>
            <a:r>
              <a:rPr lang="en-US" b="1" dirty="0">
                <a:latin typeface="+mj-lt"/>
              </a:rPr>
              <a:t>April 18, 1993 in Islamabad, D</a:t>
            </a:r>
            <a:r>
              <a:rPr lang="en-US" b="1" dirty="0" smtClean="0">
                <a:latin typeface="+mj-lt"/>
              </a:rPr>
              <a:t>onors </a:t>
            </a:r>
            <a:r>
              <a:rPr lang="en-US" b="1" dirty="0">
                <a:latin typeface="+mj-lt"/>
              </a:rPr>
              <a:t>meeting (International Round Table) </a:t>
            </a:r>
            <a:r>
              <a:rPr lang="en-US" b="1" dirty="0" smtClean="0">
                <a:latin typeface="+mj-lt"/>
              </a:rPr>
              <a:t>was held</a:t>
            </a:r>
          </a:p>
          <a:p>
            <a:r>
              <a:rPr lang="en-US" b="1" dirty="0" smtClean="0">
                <a:latin typeface="+mj-lt"/>
              </a:rPr>
              <a:t>The </a:t>
            </a:r>
            <a:r>
              <a:rPr lang="en-US" b="1" dirty="0">
                <a:latin typeface="+mj-lt"/>
              </a:rPr>
              <a:t>meeting was attended by several donors like ADB, FAO, IUCN, ODA, </a:t>
            </a:r>
            <a:r>
              <a:rPr lang="en-US" b="1" dirty="0" smtClean="0">
                <a:latin typeface="+mj-lt"/>
              </a:rPr>
              <a:t>WFP, </a:t>
            </a:r>
            <a:r>
              <a:rPr lang="en-US" b="1" dirty="0">
                <a:latin typeface="+mj-lt"/>
              </a:rPr>
              <a:t>UNDP, USAID, The World </a:t>
            </a:r>
            <a:r>
              <a:rPr lang="en-US" b="1" dirty="0" smtClean="0">
                <a:latin typeface="+mj-lt"/>
              </a:rPr>
              <a:t>Bank</a:t>
            </a:r>
            <a:r>
              <a:rPr lang="en-US" b="1" dirty="0">
                <a:latin typeface="+mj-lt"/>
              </a:rPr>
              <a:t> </a:t>
            </a:r>
            <a:r>
              <a:rPr lang="en-US" b="1" dirty="0" smtClean="0">
                <a:latin typeface="+mj-lt"/>
              </a:rPr>
              <a:t>etc.</a:t>
            </a:r>
            <a:endParaRPr lang="en-US" b="1" dirty="0">
              <a:latin typeface="+mj-lt"/>
            </a:endParaRPr>
          </a:p>
        </p:txBody>
      </p:sp>
    </p:spTree>
    <p:extLst>
      <p:ext uri="{BB962C8B-B14F-4D97-AF65-F5344CB8AC3E}">
        <p14:creationId xmlns="" xmlns:p14="http://schemas.microsoft.com/office/powerpoint/2010/main" val="371568827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388" y="106007"/>
            <a:ext cx="10671412" cy="1719618"/>
          </a:xfrm>
        </p:spPr>
        <p:txBody>
          <a:bodyPr>
            <a:normAutofit fontScale="90000"/>
          </a:bodyPr>
          <a:lstStyle/>
          <a:p>
            <a:pPr algn="ctr"/>
            <a:r>
              <a:rPr lang="en-US" b="1" u="sng" dirty="0">
                <a:latin typeface="Aharoni" panose="02010803020104030203" pitchFamily="2" charset="-79"/>
                <a:cs typeface="Aharoni" panose="02010803020104030203" pitchFamily="2" charset="-79"/>
              </a:rPr>
              <a:t>Integrated Rural Development Project (IRDP)</a:t>
            </a:r>
            <a:r>
              <a:rPr lang="en-US" b="1" dirty="0"/>
              <a:t/>
            </a:r>
            <a:br>
              <a:rPr lang="en-US" b="1" dirty="0"/>
            </a:br>
            <a:endParaRPr lang="en-US" dirty="0"/>
          </a:p>
        </p:txBody>
      </p:sp>
      <p:sp>
        <p:nvSpPr>
          <p:cNvPr id="3" name="Content Placeholder 2"/>
          <p:cNvSpPr>
            <a:spLocks noGrp="1"/>
          </p:cNvSpPr>
          <p:nvPr>
            <p:ph idx="1"/>
          </p:nvPr>
        </p:nvSpPr>
        <p:spPr>
          <a:xfrm>
            <a:off x="760294" y="1975750"/>
            <a:ext cx="10515600" cy="4351338"/>
          </a:xfrm>
        </p:spPr>
        <p:txBody>
          <a:bodyPr>
            <a:normAutofit fontScale="92500" lnSpcReduction="20000"/>
          </a:bodyPr>
          <a:lstStyle/>
          <a:p>
            <a:r>
              <a:rPr lang="en-US" b="1" dirty="0" smtClean="0">
                <a:latin typeface="+mj-lt"/>
              </a:rPr>
              <a:t>Initiated in 1994</a:t>
            </a:r>
          </a:p>
          <a:p>
            <a:r>
              <a:rPr lang="en-US" b="1" dirty="0" smtClean="0">
                <a:latin typeface="+mj-lt"/>
              </a:rPr>
              <a:t>Integrated </a:t>
            </a:r>
            <a:r>
              <a:rPr lang="en-US" b="1" dirty="0">
                <a:latin typeface="+mj-lt"/>
              </a:rPr>
              <a:t>Rural Development Project (IRDP) in </a:t>
            </a:r>
            <a:r>
              <a:rPr lang="en-US" b="1" dirty="0" smtClean="0">
                <a:latin typeface="+mj-lt"/>
              </a:rPr>
              <a:t>Mardan re-planted over </a:t>
            </a:r>
            <a:r>
              <a:rPr lang="en-US" b="1" dirty="0">
                <a:latin typeface="+mj-lt"/>
              </a:rPr>
              <a:t>900 </a:t>
            </a:r>
            <a:r>
              <a:rPr lang="en-US" b="1" dirty="0" smtClean="0">
                <a:latin typeface="+mj-lt"/>
              </a:rPr>
              <a:t>acres of land (</a:t>
            </a:r>
            <a:r>
              <a:rPr lang="en-US" b="1" dirty="0">
                <a:latin typeface="+mj-lt"/>
              </a:rPr>
              <a:t>Ali 1999</a:t>
            </a:r>
            <a:r>
              <a:rPr lang="en-US" b="1" dirty="0" smtClean="0">
                <a:latin typeface="+mj-lt"/>
              </a:rPr>
              <a:t>)</a:t>
            </a:r>
          </a:p>
          <a:p>
            <a:r>
              <a:rPr lang="en-US" b="1" dirty="0" smtClean="0">
                <a:latin typeface="+mj-lt"/>
              </a:rPr>
              <a:t>Provision of local </a:t>
            </a:r>
            <a:r>
              <a:rPr lang="en-US" b="1" dirty="0">
                <a:latin typeface="+mj-lt"/>
              </a:rPr>
              <a:t>residents with seedlings for the plantation </a:t>
            </a:r>
            <a:r>
              <a:rPr lang="en-US" b="1" dirty="0" smtClean="0">
                <a:latin typeface="+mj-lt"/>
              </a:rPr>
              <a:t>program</a:t>
            </a:r>
          </a:p>
          <a:p>
            <a:r>
              <a:rPr lang="en-US" b="1" dirty="0">
                <a:latin typeface="+mj-lt"/>
              </a:rPr>
              <a:t>Provided training to local residents on the management of nurseries </a:t>
            </a:r>
            <a:r>
              <a:rPr lang="en-US" b="1" dirty="0" smtClean="0">
                <a:latin typeface="+mj-lt"/>
              </a:rPr>
              <a:t>and technical assistance</a:t>
            </a:r>
          </a:p>
          <a:p>
            <a:r>
              <a:rPr lang="en-US" b="1" dirty="0">
                <a:latin typeface="+mj-lt"/>
              </a:rPr>
              <a:t>R</a:t>
            </a:r>
            <a:r>
              <a:rPr lang="en-US" b="1" dirty="0" smtClean="0">
                <a:latin typeface="+mj-lt"/>
              </a:rPr>
              <a:t>esidents </a:t>
            </a:r>
            <a:r>
              <a:rPr lang="en-US" b="1" dirty="0">
                <a:latin typeface="+mj-lt"/>
              </a:rPr>
              <a:t>are now growing </a:t>
            </a:r>
            <a:r>
              <a:rPr lang="en-US" b="1" dirty="0" smtClean="0">
                <a:latin typeface="+mj-lt"/>
              </a:rPr>
              <a:t>their </a:t>
            </a:r>
            <a:r>
              <a:rPr lang="en-US" b="1" dirty="0">
                <a:latin typeface="+mj-lt"/>
              </a:rPr>
              <a:t>own nurseries </a:t>
            </a:r>
            <a:r>
              <a:rPr lang="en-US" b="1" dirty="0" smtClean="0">
                <a:latin typeface="+mj-lt"/>
              </a:rPr>
              <a:t>to </a:t>
            </a:r>
            <a:r>
              <a:rPr lang="en-US" b="1" dirty="0">
                <a:latin typeface="+mj-lt"/>
              </a:rPr>
              <a:t>continue </a:t>
            </a:r>
            <a:r>
              <a:rPr lang="en-US" b="1" dirty="0" smtClean="0">
                <a:latin typeface="+mj-lt"/>
              </a:rPr>
              <a:t>the </a:t>
            </a:r>
            <a:r>
              <a:rPr lang="en-US" b="1" dirty="0">
                <a:latin typeface="+mj-lt"/>
              </a:rPr>
              <a:t>program </a:t>
            </a:r>
            <a:endParaRPr lang="en-US" b="1" dirty="0" smtClean="0">
              <a:latin typeface="+mj-lt"/>
            </a:endParaRPr>
          </a:p>
          <a:p>
            <a:r>
              <a:rPr lang="en-US" b="1" dirty="0" smtClean="0">
                <a:latin typeface="+mj-lt"/>
              </a:rPr>
              <a:t>Quite successful </a:t>
            </a:r>
          </a:p>
          <a:p>
            <a:r>
              <a:rPr lang="en-US" b="1" dirty="0">
                <a:latin typeface="+mj-lt"/>
              </a:rPr>
              <a:t>N</a:t>
            </a:r>
            <a:r>
              <a:rPr lang="en-US" b="1" dirty="0" smtClean="0">
                <a:latin typeface="+mj-lt"/>
              </a:rPr>
              <a:t>umber </a:t>
            </a:r>
            <a:r>
              <a:rPr lang="en-US" b="1" dirty="0">
                <a:latin typeface="+mj-lt"/>
              </a:rPr>
              <a:t>of grass-root development initiatives underway in the Peshawar and Swat </a:t>
            </a:r>
            <a:r>
              <a:rPr lang="en-US" b="1" dirty="0" smtClean="0">
                <a:latin typeface="+mj-lt"/>
              </a:rPr>
              <a:t>Valleys</a:t>
            </a:r>
            <a:endParaRPr lang="en-US" b="1" dirty="0">
              <a:latin typeface="+mj-lt"/>
            </a:endParaRPr>
          </a:p>
        </p:txBody>
      </p:sp>
    </p:spTree>
    <p:extLst>
      <p:ext uri="{BB962C8B-B14F-4D97-AF65-F5344CB8AC3E}">
        <p14:creationId xmlns="" xmlns:p14="http://schemas.microsoft.com/office/powerpoint/2010/main" val="9229796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Aharoni" panose="02010803020104030203" pitchFamily="2" charset="-79"/>
                <a:cs typeface="Aharoni" panose="02010803020104030203" pitchFamily="2" charset="-79"/>
              </a:rPr>
              <a:t>Joint Forest Management </a:t>
            </a:r>
            <a:r>
              <a:rPr lang="en-US" b="1" dirty="0"/>
              <a:t/>
            </a:r>
            <a:br>
              <a:rPr lang="en-US" b="1" dirty="0"/>
            </a:br>
            <a:endParaRPr lang="en-US" dirty="0"/>
          </a:p>
        </p:txBody>
      </p:sp>
      <p:sp>
        <p:nvSpPr>
          <p:cNvPr id="3" name="Content Placeholder 2"/>
          <p:cNvSpPr>
            <a:spLocks noGrp="1"/>
          </p:cNvSpPr>
          <p:nvPr>
            <p:ph idx="1"/>
          </p:nvPr>
        </p:nvSpPr>
        <p:spPr/>
        <p:txBody>
          <a:bodyPr/>
          <a:lstStyle/>
          <a:p>
            <a:r>
              <a:rPr lang="en-US" b="1" dirty="0" smtClean="0">
                <a:latin typeface="+mj-lt"/>
              </a:rPr>
              <a:t>Introduced in 1996</a:t>
            </a:r>
          </a:p>
          <a:p>
            <a:r>
              <a:rPr lang="en-US" b="1" dirty="0" smtClean="0">
                <a:latin typeface="+mj-lt"/>
              </a:rPr>
              <a:t>Concept </a:t>
            </a:r>
            <a:r>
              <a:rPr lang="en-US" b="1" dirty="0">
                <a:latin typeface="+mj-lt"/>
              </a:rPr>
              <a:t>of community participation </a:t>
            </a:r>
            <a:endParaRPr lang="en-US" b="1" dirty="0" smtClean="0">
              <a:latin typeface="+mj-lt"/>
            </a:endParaRPr>
          </a:p>
          <a:p>
            <a:r>
              <a:rPr lang="en-US" b="1" dirty="0">
                <a:latin typeface="+mj-lt"/>
              </a:rPr>
              <a:t>D</a:t>
            </a:r>
            <a:r>
              <a:rPr lang="en-US" b="1" dirty="0" smtClean="0">
                <a:latin typeface="+mj-lt"/>
              </a:rPr>
              <a:t>evolution/decentralization </a:t>
            </a:r>
            <a:r>
              <a:rPr lang="en-US" b="1" dirty="0">
                <a:latin typeface="+mj-lt"/>
              </a:rPr>
              <a:t>plan </a:t>
            </a:r>
            <a:r>
              <a:rPr lang="en-US" b="1" dirty="0" smtClean="0">
                <a:latin typeface="+mj-lt"/>
              </a:rPr>
              <a:t>added </a:t>
            </a:r>
            <a:r>
              <a:rPr lang="en-US" b="1" dirty="0">
                <a:latin typeface="+mj-lt"/>
              </a:rPr>
              <a:t>an additional dimension to the forest reform </a:t>
            </a:r>
            <a:r>
              <a:rPr lang="en-US" b="1" dirty="0" smtClean="0">
                <a:latin typeface="+mj-lt"/>
              </a:rPr>
              <a:t>process</a:t>
            </a:r>
          </a:p>
          <a:p>
            <a:r>
              <a:rPr lang="en-US" b="1" dirty="0" smtClean="0">
                <a:latin typeface="+mj-lt"/>
              </a:rPr>
              <a:t>Successful efforts </a:t>
            </a:r>
            <a:r>
              <a:rPr lang="en-US" b="1" dirty="0">
                <a:latin typeface="+mj-lt"/>
              </a:rPr>
              <a:t>of private sector and </a:t>
            </a:r>
            <a:r>
              <a:rPr lang="en-US" b="1" dirty="0" smtClean="0">
                <a:latin typeface="+mj-lt"/>
              </a:rPr>
              <a:t>NGOs:</a:t>
            </a:r>
          </a:p>
          <a:p>
            <a:pPr>
              <a:buFont typeface="Wingdings" panose="05000000000000000000" pitchFamily="2" charset="2"/>
              <a:buChar char="ü"/>
            </a:pPr>
            <a:r>
              <a:rPr lang="en-US" b="1" dirty="0">
                <a:latin typeface="+mj-lt"/>
              </a:rPr>
              <a:t>R</a:t>
            </a:r>
            <a:r>
              <a:rPr lang="en-US" b="1" dirty="0" smtClean="0">
                <a:latin typeface="+mj-lt"/>
              </a:rPr>
              <a:t>estore </a:t>
            </a:r>
            <a:r>
              <a:rPr lang="en-US" b="1" dirty="0">
                <a:latin typeface="+mj-lt"/>
              </a:rPr>
              <a:t>natural </a:t>
            </a:r>
            <a:r>
              <a:rPr lang="en-US" b="1" dirty="0" smtClean="0">
                <a:latin typeface="+mj-lt"/>
              </a:rPr>
              <a:t>resources</a:t>
            </a:r>
          </a:p>
          <a:p>
            <a:pPr>
              <a:buFont typeface="Wingdings" panose="05000000000000000000" pitchFamily="2" charset="2"/>
              <a:buChar char="ü"/>
            </a:pPr>
            <a:r>
              <a:rPr lang="en-US" b="1" dirty="0" smtClean="0">
                <a:latin typeface="+mj-lt"/>
              </a:rPr>
              <a:t>Improving </a:t>
            </a:r>
            <a:r>
              <a:rPr lang="en-US" b="1" dirty="0">
                <a:latin typeface="+mj-lt"/>
              </a:rPr>
              <a:t>social </a:t>
            </a:r>
            <a:r>
              <a:rPr lang="en-US" b="1" dirty="0" smtClean="0">
                <a:latin typeface="+mj-lt"/>
              </a:rPr>
              <a:t>capital</a:t>
            </a:r>
            <a:endParaRPr lang="en-US" b="1" dirty="0">
              <a:latin typeface="+mj-lt"/>
            </a:endParaRPr>
          </a:p>
        </p:txBody>
      </p:sp>
    </p:spTree>
    <p:extLst>
      <p:ext uri="{BB962C8B-B14F-4D97-AF65-F5344CB8AC3E}">
        <p14:creationId xmlns="" xmlns:p14="http://schemas.microsoft.com/office/powerpoint/2010/main" val="103366028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2013"/>
            <a:ext cx="10657764" cy="1690688"/>
          </a:xfrm>
        </p:spPr>
        <p:txBody>
          <a:bodyPr>
            <a:normAutofit fontScale="90000"/>
          </a:bodyPr>
          <a:lstStyle/>
          <a:p>
            <a:pPr algn="ctr"/>
            <a:r>
              <a:rPr lang="en-US" b="1" u="sng" dirty="0">
                <a:latin typeface="Aharoni" panose="02010803020104030203" pitchFamily="2" charset="-79"/>
                <a:cs typeface="Aharoni" panose="02010803020104030203" pitchFamily="2" charset="-79"/>
              </a:rPr>
              <a:t>Project on Environmental Rehabilitation in NWFP and Punjab (ERNP) </a:t>
            </a:r>
            <a:r>
              <a:rPr lang="en-US" b="1" dirty="0"/>
              <a:t/>
            </a:r>
            <a:br>
              <a:rPr lang="en-US" b="1" dirty="0"/>
            </a:br>
            <a:endParaRPr lang="en-US" dirty="0"/>
          </a:p>
        </p:txBody>
      </p:sp>
      <p:sp>
        <p:nvSpPr>
          <p:cNvPr id="3" name="Content Placeholder 2"/>
          <p:cNvSpPr>
            <a:spLocks noGrp="1"/>
          </p:cNvSpPr>
          <p:nvPr>
            <p:ph idx="1"/>
          </p:nvPr>
        </p:nvSpPr>
        <p:spPr>
          <a:xfrm>
            <a:off x="838200" y="2329242"/>
            <a:ext cx="10515600" cy="4351338"/>
          </a:xfrm>
        </p:spPr>
        <p:txBody>
          <a:bodyPr/>
          <a:lstStyle/>
          <a:p>
            <a:r>
              <a:rPr lang="en-US" b="1" dirty="0">
                <a:latin typeface="+mj-lt"/>
              </a:rPr>
              <a:t>In </a:t>
            </a:r>
            <a:r>
              <a:rPr lang="en-US" b="1" dirty="0" smtClean="0">
                <a:latin typeface="+mj-lt"/>
              </a:rPr>
              <a:t>1997</a:t>
            </a:r>
            <a:r>
              <a:rPr lang="en-US" b="1" dirty="0">
                <a:latin typeface="+mj-lt"/>
              </a:rPr>
              <a:t>, </a:t>
            </a:r>
            <a:r>
              <a:rPr lang="en-US" b="1" dirty="0" smtClean="0">
                <a:latin typeface="+mj-lt"/>
              </a:rPr>
              <a:t>initiated by </a:t>
            </a:r>
            <a:r>
              <a:rPr lang="en-US" b="1" dirty="0">
                <a:latin typeface="+mj-lt"/>
              </a:rPr>
              <a:t>European Union (EU) </a:t>
            </a:r>
            <a:endParaRPr lang="en-US" b="1" dirty="0" smtClean="0">
              <a:latin typeface="+mj-lt"/>
            </a:endParaRPr>
          </a:p>
          <a:p>
            <a:r>
              <a:rPr lang="en-US" b="1" dirty="0" smtClean="0">
                <a:latin typeface="+mj-lt"/>
              </a:rPr>
              <a:t>Contain lessons </a:t>
            </a:r>
            <a:r>
              <a:rPr lang="en-US" b="1" dirty="0">
                <a:latin typeface="+mj-lt"/>
              </a:rPr>
              <a:t>related to forest </a:t>
            </a:r>
            <a:r>
              <a:rPr lang="en-US" b="1" dirty="0" smtClean="0">
                <a:latin typeface="+mj-lt"/>
              </a:rPr>
              <a:t>management</a:t>
            </a:r>
          </a:p>
          <a:p>
            <a:r>
              <a:rPr lang="en-US" b="1" dirty="0" smtClean="0">
                <a:latin typeface="+mj-lt"/>
              </a:rPr>
              <a:t>Mobilization of </a:t>
            </a:r>
            <a:r>
              <a:rPr lang="en-US" b="1" dirty="0">
                <a:latin typeface="+mj-lt"/>
              </a:rPr>
              <a:t>communities in the project area </a:t>
            </a:r>
            <a:r>
              <a:rPr lang="en-US" b="1" dirty="0" smtClean="0">
                <a:latin typeface="+mj-lt"/>
              </a:rPr>
              <a:t>to participate actively </a:t>
            </a:r>
          </a:p>
          <a:p>
            <a:pPr marL="0" indent="0">
              <a:buNone/>
            </a:pPr>
            <a:r>
              <a:rPr lang="en-US" b="1" dirty="0" smtClean="0">
                <a:latin typeface="+mj-lt"/>
              </a:rPr>
              <a:t>(EC </a:t>
            </a:r>
            <a:r>
              <a:rPr lang="en-US" b="1" dirty="0">
                <a:latin typeface="+mj-lt"/>
              </a:rPr>
              <a:t>and UNDP </a:t>
            </a:r>
            <a:r>
              <a:rPr lang="en-US" b="1" dirty="0" smtClean="0">
                <a:latin typeface="+mj-lt"/>
              </a:rPr>
              <a:t>2002</a:t>
            </a:r>
            <a:r>
              <a:rPr lang="en-US" b="1" dirty="0">
                <a:latin typeface="+mj-lt"/>
              </a:rPr>
              <a:t>)</a:t>
            </a:r>
            <a:endParaRPr lang="en-US" b="1" dirty="0" smtClean="0">
              <a:latin typeface="+mj-lt"/>
            </a:endParaRPr>
          </a:p>
          <a:p>
            <a:pPr>
              <a:buFont typeface="Wingdings" panose="05000000000000000000" pitchFamily="2" charset="2"/>
              <a:buChar char="ü"/>
            </a:pPr>
            <a:r>
              <a:rPr lang="en-US" b="1" dirty="0" smtClean="0">
                <a:latin typeface="+mj-lt"/>
              </a:rPr>
              <a:t>plantation </a:t>
            </a:r>
            <a:r>
              <a:rPr lang="en-US" b="1" dirty="0">
                <a:latin typeface="+mj-lt"/>
              </a:rPr>
              <a:t>of </a:t>
            </a:r>
            <a:r>
              <a:rPr lang="en-US" b="1" dirty="0" smtClean="0">
                <a:latin typeface="+mj-lt"/>
              </a:rPr>
              <a:t>trees</a:t>
            </a:r>
          </a:p>
          <a:p>
            <a:pPr>
              <a:buFont typeface="Wingdings" panose="05000000000000000000" pitchFamily="2" charset="2"/>
              <a:buChar char="ü"/>
            </a:pPr>
            <a:r>
              <a:rPr lang="en-US" b="1" dirty="0" smtClean="0">
                <a:latin typeface="+mj-lt"/>
              </a:rPr>
              <a:t>Orchards</a:t>
            </a:r>
          </a:p>
          <a:p>
            <a:pPr>
              <a:buFont typeface="Wingdings" panose="05000000000000000000" pitchFamily="2" charset="2"/>
              <a:buChar char="ü"/>
            </a:pPr>
            <a:r>
              <a:rPr lang="en-US" b="1" dirty="0" smtClean="0">
                <a:latin typeface="+mj-lt"/>
              </a:rPr>
              <a:t>nursery plants </a:t>
            </a:r>
            <a:endParaRPr lang="en-US" b="1" dirty="0">
              <a:latin typeface="+mj-lt"/>
            </a:endParaRPr>
          </a:p>
        </p:txBody>
      </p:sp>
    </p:spTree>
    <p:extLst>
      <p:ext uri="{BB962C8B-B14F-4D97-AF65-F5344CB8AC3E}">
        <p14:creationId xmlns="" xmlns:p14="http://schemas.microsoft.com/office/powerpoint/2010/main" val="173582717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Aharoni" panose="02010803020104030203" pitchFamily="2" charset="-79"/>
                <a:cs typeface="Aharoni" panose="02010803020104030203" pitchFamily="2" charset="-79"/>
              </a:rPr>
              <a:t>Social Forestry Project in Amlookdara </a:t>
            </a:r>
            <a:r>
              <a:rPr lang="en-US" b="1" dirty="0"/>
              <a:t/>
            </a:r>
            <a:br>
              <a:rPr lang="en-US" b="1" dirty="0"/>
            </a:br>
            <a:endParaRPr lang="en-US" dirty="0"/>
          </a:p>
        </p:txBody>
      </p:sp>
      <p:sp>
        <p:nvSpPr>
          <p:cNvPr id="3" name="Content Placeholder 2"/>
          <p:cNvSpPr>
            <a:spLocks noGrp="1"/>
          </p:cNvSpPr>
          <p:nvPr>
            <p:ph idx="1"/>
          </p:nvPr>
        </p:nvSpPr>
        <p:spPr/>
        <p:txBody>
          <a:bodyPr>
            <a:normAutofit fontScale="92500" lnSpcReduction="10000"/>
          </a:bodyPr>
          <a:lstStyle/>
          <a:p>
            <a:r>
              <a:rPr lang="en-US" b="1" dirty="0">
                <a:latin typeface="+mj-lt"/>
              </a:rPr>
              <a:t>V</a:t>
            </a:r>
            <a:r>
              <a:rPr lang="en-US" b="1" dirty="0" smtClean="0">
                <a:latin typeface="+mj-lt"/>
              </a:rPr>
              <a:t>illage </a:t>
            </a:r>
            <a:r>
              <a:rPr lang="en-US" b="1" dirty="0">
                <a:latin typeface="+mj-lt"/>
              </a:rPr>
              <a:t>of Amlookdara implemented a management plan </a:t>
            </a:r>
            <a:r>
              <a:rPr lang="en-US" b="1" dirty="0" smtClean="0">
                <a:latin typeface="+mj-lt"/>
              </a:rPr>
              <a:t>to </a:t>
            </a:r>
            <a:r>
              <a:rPr lang="en-US" b="1" dirty="0">
                <a:latin typeface="+mj-lt"/>
              </a:rPr>
              <a:t>rehabilitate the natural </a:t>
            </a:r>
            <a:r>
              <a:rPr lang="en-US" b="1" dirty="0" smtClean="0">
                <a:latin typeface="+mj-lt"/>
              </a:rPr>
              <a:t>environment</a:t>
            </a:r>
          </a:p>
          <a:p>
            <a:pPr>
              <a:buFont typeface="Wingdings" panose="05000000000000000000" pitchFamily="2" charset="2"/>
              <a:buChar char="ü"/>
            </a:pPr>
            <a:r>
              <a:rPr lang="en-US" b="1" dirty="0" smtClean="0">
                <a:latin typeface="+mj-lt"/>
              </a:rPr>
              <a:t>Plan routes </a:t>
            </a:r>
            <a:r>
              <a:rPr lang="en-US" b="1" dirty="0">
                <a:latin typeface="+mj-lt"/>
              </a:rPr>
              <a:t>for water needs and feeding stalls </a:t>
            </a:r>
            <a:endParaRPr lang="en-US" b="1" dirty="0" smtClean="0">
              <a:latin typeface="+mj-lt"/>
            </a:endParaRPr>
          </a:p>
          <a:p>
            <a:pPr>
              <a:buFont typeface="Wingdings" panose="05000000000000000000" pitchFamily="2" charset="2"/>
              <a:buChar char="ü"/>
            </a:pPr>
            <a:r>
              <a:rPr lang="en-US" b="1" dirty="0" smtClean="0">
                <a:latin typeface="+mj-lt"/>
              </a:rPr>
              <a:t>Limit the Grazing</a:t>
            </a:r>
          </a:p>
          <a:p>
            <a:pPr>
              <a:buFont typeface="Wingdings" panose="05000000000000000000" pitchFamily="2" charset="2"/>
              <a:buChar char="ü"/>
            </a:pPr>
            <a:r>
              <a:rPr lang="en-US" b="1" dirty="0" smtClean="0">
                <a:latin typeface="+mj-lt"/>
              </a:rPr>
              <a:t>Conducting workshops and meetings</a:t>
            </a:r>
          </a:p>
          <a:p>
            <a:pPr>
              <a:buFont typeface="Wingdings" panose="05000000000000000000" pitchFamily="2" charset="2"/>
              <a:buChar char="ü"/>
            </a:pPr>
            <a:r>
              <a:rPr lang="en-US" b="1" dirty="0" smtClean="0">
                <a:latin typeface="+mj-lt"/>
              </a:rPr>
              <a:t>Implementation </a:t>
            </a:r>
            <a:r>
              <a:rPr lang="en-US" b="1" dirty="0">
                <a:latin typeface="+mj-lt"/>
              </a:rPr>
              <a:t>of a natural resource management plan</a:t>
            </a:r>
            <a:endParaRPr lang="en-US" b="1" dirty="0" smtClean="0">
              <a:latin typeface="+mj-lt"/>
            </a:endParaRPr>
          </a:p>
          <a:p>
            <a:pPr marL="0" indent="0">
              <a:buNone/>
            </a:pPr>
            <a:r>
              <a:rPr lang="en-US" b="1" dirty="0" smtClean="0">
                <a:latin typeface="+mj-lt"/>
              </a:rPr>
              <a:t>(</a:t>
            </a:r>
            <a:r>
              <a:rPr lang="en-US" b="1" dirty="0">
                <a:latin typeface="+mj-lt"/>
              </a:rPr>
              <a:t>Kingdom of the Netherlands and the NWFP Forest Department, </a:t>
            </a:r>
            <a:r>
              <a:rPr lang="en-US" b="1" dirty="0" smtClean="0">
                <a:latin typeface="+mj-lt"/>
              </a:rPr>
              <a:t>1997)</a:t>
            </a:r>
          </a:p>
          <a:p>
            <a:pPr>
              <a:buFont typeface="Wingdings" panose="05000000000000000000" pitchFamily="2" charset="2"/>
              <a:buChar char="v"/>
            </a:pPr>
            <a:r>
              <a:rPr lang="en-US" b="1" dirty="0" smtClean="0">
                <a:latin typeface="+mj-lt"/>
              </a:rPr>
              <a:t>The </a:t>
            </a:r>
            <a:r>
              <a:rPr lang="en-US" b="1" dirty="0">
                <a:latin typeface="+mj-lt"/>
              </a:rPr>
              <a:t>experts believe that if local residents continue to apply the plan's </a:t>
            </a:r>
            <a:r>
              <a:rPr lang="en-US" b="1" dirty="0" smtClean="0">
                <a:latin typeface="+mj-lt"/>
              </a:rPr>
              <a:t>strategy, </a:t>
            </a:r>
            <a:r>
              <a:rPr lang="en-US" b="1" dirty="0">
                <a:latin typeface="+mj-lt"/>
              </a:rPr>
              <a:t>the initiative will be sustainable (LEAD 2004</a:t>
            </a:r>
            <a:r>
              <a:rPr lang="en-US" b="1" dirty="0" smtClean="0">
                <a:latin typeface="+mj-lt"/>
              </a:rPr>
              <a:t>)</a:t>
            </a:r>
            <a:endParaRPr lang="en-US" b="1" dirty="0">
              <a:latin typeface="+mj-lt"/>
            </a:endParaRPr>
          </a:p>
        </p:txBody>
      </p:sp>
    </p:spTree>
    <p:extLst>
      <p:ext uri="{BB962C8B-B14F-4D97-AF65-F5344CB8AC3E}">
        <p14:creationId xmlns="" xmlns:p14="http://schemas.microsoft.com/office/powerpoint/2010/main" val="412286680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u="sng" dirty="0">
                <a:latin typeface="Aharoni" panose="02010803020104030203" pitchFamily="2" charset="-79"/>
                <a:cs typeface="Aharoni" panose="02010803020104030203" pitchFamily="2" charset="-79"/>
              </a:rPr>
              <a:t>Promotion of Social Forestry and Rain Water Conservation Technology </a:t>
            </a:r>
            <a:endParaRPr lang="en-US"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38200" y="2139524"/>
            <a:ext cx="10515600" cy="4351338"/>
          </a:xfrm>
        </p:spPr>
        <p:txBody>
          <a:bodyPr>
            <a:normAutofit lnSpcReduction="10000"/>
          </a:bodyPr>
          <a:lstStyle/>
          <a:p>
            <a:r>
              <a:rPr lang="en-US" b="1" dirty="0">
                <a:latin typeface="+mj-lt"/>
              </a:rPr>
              <a:t>L</a:t>
            </a:r>
            <a:r>
              <a:rPr lang="en-US" b="1" dirty="0" smtClean="0">
                <a:latin typeface="+mj-lt"/>
              </a:rPr>
              <a:t>aunched </a:t>
            </a:r>
            <a:r>
              <a:rPr lang="en-US" b="1" dirty="0">
                <a:latin typeface="+mj-lt"/>
              </a:rPr>
              <a:t>by “Society for Up-gradation of Knowledge, Health and Infrastructure” - SUKHI (Non-government Organization) </a:t>
            </a:r>
            <a:endParaRPr lang="en-US" b="1" dirty="0" smtClean="0">
              <a:latin typeface="+mj-lt"/>
            </a:endParaRPr>
          </a:p>
          <a:p>
            <a:r>
              <a:rPr lang="en-US" b="1" dirty="0">
                <a:latin typeface="+mj-lt"/>
              </a:rPr>
              <a:t>P</a:t>
            </a:r>
            <a:r>
              <a:rPr lang="en-US" b="1" dirty="0" smtClean="0">
                <a:latin typeface="+mj-lt"/>
              </a:rPr>
              <a:t>eriod </a:t>
            </a:r>
            <a:r>
              <a:rPr lang="en-US" b="1" dirty="0">
                <a:latin typeface="+mj-lt"/>
              </a:rPr>
              <a:t>of 2 years (</a:t>
            </a:r>
            <a:r>
              <a:rPr lang="en-US" b="1" dirty="0" smtClean="0">
                <a:latin typeface="+mj-lt"/>
              </a:rPr>
              <a:t>2006_2008)</a:t>
            </a:r>
          </a:p>
          <a:p>
            <a:r>
              <a:rPr lang="en-US" b="1" dirty="0">
                <a:latin typeface="+mj-lt"/>
              </a:rPr>
              <a:t>W</a:t>
            </a:r>
            <a:r>
              <a:rPr lang="en-US" b="1" dirty="0" smtClean="0">
                <a:latin typeface="+mj-lt"/>
              </a:rPr>
              <a:t>orks </a:t>
            </a:r>
            <a:r>
              <a:rPr lang="en-US" b="1" dirty="0">
                <a:latin typeface="+mj-lt"/>
              </a:rPr>
              <a:t>on poverty </a:t>
            </a:r>
            <a:r>
              <a:rPr lang="en-US" b="1" dirty="0" smtClean="0">
                <a:latin typeface="+mj-lt"/>
              </a:rPr>
              <a:t>alleviation</a:t>
            </a:r>
          </a:p>
          <a:p>
            <a:r>
              <a:rPr lang="en-US" b="1" dirty="0" smtClean="0">
                <a:latin typeface="+mj-lt"/>
              </a:rPr>
              <a:t>SUKHI entered </a:t>
            </a:r>
            <a:r>
              <a:rPr lang="en-US" b="1" dirty="0">
                <a:latin typeface="+mj-lt"/>
              </a:rPr>
              <a:t>into partnership with </a:t>
            </a:r>
            <a:r>
              <a:rPr lang="en-US" b="1" dirty="0" smtClean="0">
                <a:latin typeface="+mj-lt"/>
              </a:rPr>
              <a:t>CASMA </a:t>
            </a:r>
            <a:r>
              <a:rPr lang="en-US" b="1" dirty="0">
                <a:latin typeface="+mj-lt"/>
              </a:rPr>
              <a:t>(Communities Association for Sustainable Development of Murree </a:t>
            </a:r>
            <a:r>
              <a:rPr lang="en-US" b="1" dirty="0" smtClean="0">
                <a:latin typeface="+mj-lt"/>
              </a:rPr>
              <a:t>Areas)</a:t>
            </a:r>
          </a:p>
          <a:p>
            <a:pPr>
              <a:buFont typeface="Wingdings" panose="05000000000000000000" pitchFamily="2" charset="2"/>
              <a:buChar char="ü"/>
            </a:pPr>
            <a:r>
              <a:rPr lang="en-US" b="1" dirty="0" smtClean="0">
                <a:latin typeface="+mj-lt"/>
              </a:rPr>
              <a:t>creating </a:t>
            </a:r>
            <a:r>
              <a:rPr lang="en-US" b="1" dirty="0">
                <a:latin typeface="+mj-lt"/>
              </a:rPr>
              <a:t>the awareness </a:t>
            </a:r>
            <a:r>
              <a:rPr lang="en-US" b="1" dirty="0" smtClean="0">
                <a:latin typeface="+mj-lt"/>
              </a:rPr>
              <a:t>against </a:t>
            </a:r>
            <a:r>
              <a:rPr lang="en-US" b="1" dirty="0">
                <a:latin typeface="+mj-lt"/>
              </a:rPr>
              <a:t>brutal cutting and burning of </a:t>
            </a:r>
            <a:r>
              <a:rPr lang="en-US" b="1" dirty="0" smtClean="0">
                <a:latin typeface="+mj-lt"/>
              </a:rPr>
              <a:t>forests</a:t>
            </a:r>
          </a:p>
          <a:p>
            <a:pPr>
              <a:buFont typeface="Wingdings" panose="05000000000000000000" pitchFamily="2" charset="2"/>
              <a:buChar char="ü"/>
            </a:pPr>
            <a:r>
              <a:rPr lang="en-US" b="1" dirty="0" smtClean="0">
                <a:latin typeface="+mj-lt"/>
              </a:rPr>
              <a:t>promoting </a:t>
            </a:r>
            <a:r>
              <a:rPr lang="en-US" b="1" dirty="0">
                <a:latin typeface="+mj-lt"/>
              </a:rPr>
              <a:t>social </a:t>
            </a:r>
            <a:r>
              <a:rPr lang="en-US" b="1" dirty="0" smtClean="0">
                <a:latin typeface="+mj-lt"/>
              </a:rPr>
              <a:t>forestry</a:t>
            </a:r>
            <a:endParaRPr lang="en-US" b="1" dirty="0">
              <a:latin typeface="+mj-lt"/>
            </a:endParaRPr>
          </a:p>
        </p:txBody>
      </p:sp>
    </p:spTree>
    <p:extLst>
      <p:ext uri="{BB962C8B-B14F-4D97-AF65-F5344CB8AC3E}">
        <p14:creationId xmlns="" xmlns:p14="http://schemas.microsoft.com/office/powerpoint/2010/main" val="54105743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32437"/>
            <a:ext cx="10515600" cy="1325563"/>
          </a:xfrm>
        </p:spPr>
        <p:txBody>
          <a:bodyPr>
            <a:normAutofit fontScale="90000"/>
          </a:bodyPr>
          <a:lstStyle/>
          <a:p>
            <a:pPr algn="ctr"/>
            <a:r>
              <a:rPr lang="en-US" b="1" dirty="0">
                <a:cs typeface="Aharoni" panose="02010803020104030203" pitchFamily="2" charset="-79"/>
              </a:rPr>
              <a:t>Social Forestry near </a:t>
            </a:r>
            <a:r>
              <a:rPr lang="en-US" b="1" dirty="0" smtClean="0">
                <a:cs typeface="Aharoni" panose="02010803020104030203" pitchFamily="2" charset="-79"/>
              </a:rPr>
              <a:t>Mothugudem </a:t>
            </a:r>
            <a:r>
              <a:rPr lang="en-US" b="1" dirty="0">
                <a:cs typeface="Aharoni" panose="02010803020104030203" pitchFamily="2" charset="-79"/>
              </a:rPr>
              <a:t>of Khammam district in Andhra Pradesh, India</a:t>
            </a: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94965" y="298617"/>
            <a:ext cx="7538046" cy="4992732"/>
          </a:xfrm>
          <a:prstGeom prst="rect">
            <a:avLst/>
          </a:prstGeom>
        </p:spPr>
      </p:pic>
    </p:spTree>
    <p:extLst>
      <p:ext uri="{BB962C8B-B14F-4D97-AF65-F5344CB8AC3E}">
        <p14:creationId xmlns="" xmlns:p14="http://schemas.microsoft.com/office/powerpoint/2010/main" val="10850242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Aharoni" panose="02010803020104030203" pitchFamily="2" charset="-79"/>
                <a:cs typeface="Aharoni" panose="02010803020104030203" pitchFamily="2" charset="-79"/>
              </a:rPr>
              <a:t>IUCN-Pakistan's Korangi Ecosystem Project </a:t>
            </a:r>
            <a:endParaRPr lang="en-US"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723331" y="1825624"/>
            <a:ext cx="10630469" cy="4561527"/>
          </a:xfrm>
        </p:spPr>
        <p:txBody>
          <a:bodyPr>
            <a:normAutofit fontScale="77500" lnSpcReduction="20000"/>
          </a:bodyPr>
          <a:lstStyle/>
          <a:p>
            <a:r>
              <a:rPr lang="en-US" b="1" dirty="0">
                <a:latin typeface="+mj-lt"/>
              </a:rPr>
              <a:t>The first </a:t>
            </a:r>
            <a:r>
              <a:rPr lang="en-US" b="1" dirty="0" smtClean="0">
                <a:latin typeface="+mj-lt"/>
              </a:rPr>
              <a:t>phase was set </a:t>
            </a:r>
            <a:r>
              <a:rPr lang="en-US" b="1" dirty="0">
                <a:latin typeface="+mj-lt"/>
              </a:rPr>
              <a:t>up in 1987 </a:t>
            </a:r>
            <a:endParaRPr lang="en-US" b="1" dirty="0" smtClean="0">
              <a:latin typeface="+mj-lt"/>
            </a:endParaRPr>
          </a:p>
          <a:p>
            <a:r>
              <a:rPr lang="en-US" b="1" dirty="0">
                <a:latin typeface="+mj-lt"/>
              </a:rPr>
              <a:t>A</a:t>
            </a:r>
            <a:r>
              <a:rPr lang="en-US" b="1" dirty="0" smtClean="0">
                <a:latin typeface="+mj-lt"/>
              </a:rPr>
              <a:t>ttempt to gather information </a:t>
            </a:r>
            <a:r>
              <a:rPr lang="en-US" b="1" dirty="0">
                <a:latin typeface="+mj-lt"/>
              </a:rPr>
              <a:t>about the ecosystem </a:t>
            </a:r>
            <a:r>
              <a:rPr lang="en-US" b="1" dirty="0" smtClean="0">
                <a:latin typeface="+mj-lt"/>
              </a:rPr>
              <a:t>of </a:t>
            </a:r>
            <a:r>
              <a:rPr lang="en-US" b="1" dirty="0">
                <a:latin typeface="+mj-lt"/>
              </a:rPr>
              <a:t>Indus </a:t>
            </a:r>
            <a:r>
              <a:rPr lang="en-US" b="1" dirty="0" smtClean="0">
                <a:latin typeface="+mj-lt"/>
              </a:rPr>
              <a:t>delta (Karachi coast)</a:t>
            </a:r>
          </a:p>
          <a:p>
            <a:r>
              <a:rPr lang="en-US" b="1" dirty="0" smtClean="0">
                <a:latin typeface="+mj-lt"/>
              </a:rPr>
              <a:t>The </a:t>
            </a:r>
            <a:r>
              <a:rPr lang="en-US" b="1" dirty="0">
                <a:latin typeface="+mj-lt"/>
              </a:rPr>
              <a:t>second phase started in </a:t>
            </a:r>
            <a:r>
              <a:rPr lang="en-US" b="1" dirty="0" smtClean="0">
                <a:latin typeface="+mj-lt"/>
              </a:rPr>
              <a:t>1991</a:t>
            </a:r>
          </a:p>
          <a:p>
            <a:r>
              <a:rPr lang="en-US" b="1" dirty="0">
                <a:latin typeface="+mj-lt"/>
              </a:rPr>
              <a:t>F</a:t>
            </a:r>
            <a:r>
              <a:rPr lang="en-US" b="1" dirty="0" smtClean="0">
                <a:latin typeface="+mj-lt"/>
              </a:rPr>
              <a:t>unded </a:t>
            </a:r>
            <a:r>
              <a:rPr lang="en-US" b="1" dirty="0">
                <a:latin typeface="+mj-lt"/>
              </a:rPr>
              <a:t>by </a:t>
            </a:r>
            <a:r>
              <a:rPr lang="en-US" b="1" dirty="0" smtClean="0">
                <a:latin typeface="+mj-lt"/>
              </a:rPr>
              <a:t>NORAD (Norwegian Agency for Development Co-operation)</a:t>
            </a:r>
          </a:p>
          <a:p>
            <a:pPr>
              <a:buFont typeface="Wingdings" panose="05000000000000000000" pitchFamily="2" charset="2"/>
              <a:buChar char="ü"/>
            </a:pPr>
            <a:r>
              <a:rPr lang="en-US" b="1" dirty="0" smtClean="0">
                <a:latin typeface="+mj-lt"/>
              </a:rPr>
              <a:t>Developing </a:t>
            </a:r>
            <a:r>
              <a:rPr lang="en-US" b="1" dirty="0">
                <a:latin typeface="+mj-lt"/>
              </a:rPr>
              <a:t>a coastal management </a:t>
            </a:r>
            <a:r>
              <a:rPr lang="en-US" b="1" dirty="0" smtClean="0">
                <a:latin typeface="+mj-lt"/>
              </a:rPr>
              <a:t>plan</a:t>
            </a:r>
          </a:p>
          <a:p>
            <a:pPr>
              <a:buFont typeface="Wingdings" panose="05000000000000000000" pitchFamily="2" charset="2"/>
              <a:buChar char="ü"/>
            </a:pPr>
            <a:r>
              <a:rPr lang="en-US" b="1" dirty="0">
                <a:latin typeface="+mj-lt"/>
              </a:rPr>
              <a:t>S</a:t>
            </a:r>
            <a:r>
              <a:rPr lang="en-US" b="1" dirty="0" smtClean="0">
                <a:latin typeface="+mj-lt"/>
              </a:rPr>
              <a:t>ustainable </a:t>
            </a:r>
            <a:r>
              <a:rPr lang="en-US" b="1" dirty="0">
                <a:latin typeface="+mj-lt"/>
              </a:rPr>
              <a:t>use of the mangroves </a:t>
            </a:r>
            <a:r>
              <a:rPr lang="en-US" b="1" dirty="0" smtClean="0">
                <a:latin typeface="+mj-lt"/>
              </a:rPr>
              <a:t>(Karachi coast)</a:t>
            </a:r>
          </a:p>
          <a:p>
            <a:pPr>
              <a:buFont typeface="Wingdings" panose="05000000000000000000" pitchFamily="2" charset="2"/>
              <a:buChar char="ü"/>
            </a:pPr>
            <a:r>
              <a:rPr lang="en-US" b="1" dirty="0" smtClean="0">
                <a:latin typeface="+mj-lt"/>
              </a:rPr>
              <a:t>Mangroves </a:t>
            </a:r>
            <a:r>
              <a:rPr lang="en-US" b="1" dirty="0">
                <a:latin typeface="+mj-lt"/>
              </a:rPr>
              <a:t>replanting and their </a:t>
            </a:r>
            <a:r>
              <a:rPr lang="en-US" b="1" dirty="0" smtClean="0">
                <a:latin typeface="+mj-lt"/>
              </a:rPr>
              <a:t>management</a:t>
            </a:r>
          </a:p>
          <a:p>
            <a:r>
              <a:rPr lang="en-US" b="1" dirty="0" smtClean="0">
                <a:latin typeface="+mj-lt"/>
              </a:rPr>
              <a:t>IUCN </a:t>
            </a:r>
            <a:r>
              <a:rPr lang="en-US" b="1" dirty="0">
                <a:latin typeface="+mj-lt"/>
              </a:rPr>
              <a:t>worked with the Sindh forests department </a:t>
            </a:r>
            <a:r>
              <a:rPr lang="en-US" b="1" dirty="0" smtClean="0">
                <a:latin typeface="+mj-lt"/>
              </a:rPr>
              <a:t>for replanting blank </a:t>
            </a:r>
            <a:r>
              <a:rPr lang="en-US" b="1" dirty="0">
                <a:latin typeface="+mj-lt"/>
              </a:rPr>
              <a:t>areas with mangrove </a:t>
            </a:r>
            <a:r>
              <a:rPr lang="en-US" b="1" dirty="0" smtClean="0">
                <a:latin typeface="+mj-lt"/>
              </a:rPr>
              <a:t>species (especially </a:t>
            </a:r>
            <a:r>
              <a:rPr lang="en-US" b="1" i="1" dirty="0">
                <a:latin typeface="+mj-lt"/>
              </a:rPr>
              <a:t>Rhizophora </a:t>
            </a:r>
            <a:r>
              <a:rPr lang="en-US" b="1" i="1" dirty="0" smtClean="0">
                <a:latin typeface="+mj-lt"/>
              </a:rPr>
              <a:t>mucronata)</a:t>
            </a:r>
          </a:p>
          <a:p>
            <a:pPr>
              <a:buFont typeface="Wingdings" panose="05000000000000000000" pitchFamily="2" charset="2"/>
              <a:buChar char="ü"/>
            </a:pPr>
            <a:r>
              <a:rPr lang="en-US" b="1" dirty="0">
                <a:latin typeface="+mj-lt"/>
              </a:rPr>
              <a:t>S</a:t>
            </a:r>
            <a:r>
              <a:rPr lang="en-US" b="1" dirty="0" smtClean="0">
                <a:latin typeface="+mj-lt"/>
              </a:rPr>
              <a:t>helter belts</a:t>
            </a:r>
          </a:p>
          <a:p>
            <a:pPr>
              <a:buFont typeface="Wingdings" panose="05000000000000000000" pitchFamily="2" charset="2"/>
              <a:buChar char="ü"/>
            </a:pPr>
            <a:r>
              <a:rPr lang="en-US" b="1" dirty="0" smtClean="0">
                <a:latin typeface="+mj-lt"/>
              </a:rPr>
              <a:t>Linear plantation</a:t>
            </a:r>
          </a:p>
          <a:p>
            <a:pPr>
              <a:buFont typeface="Wingdings" panose="05000000000000000000" pitchFamily="2" charset="2"/>
              <a:buChar char="ü"/>
            </a:pPr>
            <a:r>
              <a:rPr lang="en-US" b="1" dirty="0">
                <a:latin typeface="+mj-lt"/>
              </a:rPr>
              <a:t>B</a:t>
            </a:r>
            <a:r>
              <a:rPr lang="en-US" b="1" dirty="0" smtClean="0">
                <a:latin typeface="+mj-lt"/>
              </a:rPr>
              <a:t>lock </a:t>
            </a:r>
            <a:r>
              <a:rPr lang="en-US" b="1" dirty="0">
                <a:latin typeface="+mj-lt"/>
              </a:rPr>
              <a:t>plantations (IUCN 1994, IUCN 1995, Vistro 2000</a:t>
            </a:r>
            <a:r>
              <a:rPr lang="en-US" b="1" dirty="0" smtClean="0">
                <a:latin typeface="+mj-lt"/>
              </a:rPr>
              <a:t>)</a:t>
            </a:r>
            <a:endParaRPr lang="en-US" b="1" dirty="0">
              <a:latin typeface="+mj-lt"/>
            </a:endParaRPr>
          </a:p>
        </p:txBody>
      </p:sp>
    </p:spTree>
    <p:extLst>
      <p:ext uri="{BB962C8B-B14F-4D97-AF65-F5344CB8AC3E}">
        <p14:creationId xmlns="" xmlns:p14="http://schemas.microsoft.com/office/powerpoint/2010/main" val="306297572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59" y="95534"/>
            <a:ext cx="10794242" cy="1132765"/>
          </a:xfrm>
        </p:spPr>
        <p:txBody>
          <a:bodyPr>
            <a:noAutofit/>
          </a:bodyPr>
          <a:lstStyle/>
          <a:p>
            <a:pPr algn="ctr"/>
            <a:r>
              <a:rPr lang="en-US" sz="4000" u="sng" dirty="0">
                <a:latin typeface="Aharoni" panose="02010803020104030203" pitchFamily="2" charset="-79"/>
                <a:cs typeface="Aharoni" panose="02010803020104030203" pitchFamily="2" charset="-79"/>
              </a:rPr>
              <a:t>SCOPE OF SOCIAL </a:t>
            </a:r>
            <a:r>
              <a:rPr lang="en-US" sz="4000" u="sng" dirty="0" smtClean="0">
                <a:latin typeface="Aharoni" panose="02010803020104030203" pitchFamily="2" charset="-79"/>
                <a:cs typeface="Aharoni" panose="02010803020104030203" pitchFamily="2" charset="-79"/>
              </a:rPr>
              <a:t>FORESTRY IN PAKISTAN</a:t>
            </a:r>
            <a:endParaRPr lang="en-US" sz="4000" u="sng" dirty="0"/>
          </a:p>
        </p:txBody>
      </p:sp>
      <p:sp>
        <p:nvSpPr>
          <p:cNvPr id="3" name="Content Placeholder 2"/>
          <p:cNvSpPr>
            <a:spLocks noGrp="1"/>
          </p:cNvSpPr>
          <p:nvPr>
            <p:ph idx="1"/>
          </p:nvPr>
        </p:nvSpPr>
        <p:spPr>
          <a:xfrm>
            <a:off x="436727" y="1371601"/>
            <a:ext cx="11464119" cy="5431808"/>
          </a:xfrm>
        </p:spPr>
        <p:txBody>
          <a:bodyPr>
            <a:normAutofit fontScale="32500" lnSpcReduction="20000"/>
          </a:bodyPr>
          <a:lstStyle/>
          <a:p>
            <a:pPr>
              <a:buFont typeface="Wingdings" panose="05000000000000000000" pitchFamily="2" charset="2"/>
              <a:buChar char="Ø"/>
            </a:pPr>
            <a:r>
              <a:rPr lang="en-US" sz="9800" b="1" dirty="0" smtClean="0">
                <a:latin typeface="+mj-lt"/>
              </a:rPr>
              <a:t>75</a:t>
            </a:r>
            <a:r>
              <a:rPr lang="en-US" sz="9800" b="1" dirty="0">
                <a:latin typeface="+mj-lt"/>
              </a:rPr>
              <a:t>% of the total geographical area of the </a:t>
            </a:r>
            <a:r>
              <a:rPr lang="en-US" sz="9800" b="1" dirty="0" smtClean="0">
                <a:latin typeface="+mj-lt"/>
              </a:rPr>
              <a:t>country is uncultivated </a:t>
            </a:r>
            <a:r>
              <a:rPr lang="en-US" sz="9800" b="1" dirty="0">
                <a:latin typeface="+mj-lt"/>
              </a:rPr>
              <a:t>(Hafeez </a:t>
            </a:r>
            <a:r>
              <a:rPr lang="en-US" sz="9800" b="1" dirty="0" smtClean="0">
                <a:latin typeface="+mj-lt"/>
              </a:rPr>
              <a:t>1998)</a:t>
            </a:r>
          </a:p>
          <a:p>
            <a:pPr marL="0" indent="0">
              <a:buNone/>
            </a:pPr>
            <a:endParaRPr lang="en-US" sz="9800" b="1" dirty="0" smtClean="0">
              <a:latin typeface="+mj-lt"/>
            </a:endParaRPr>
          </a:p>
          <a:p>
            <a:pPr>
              <a:buFont typeface="Wingdings" panose="05000000000000000000" pitchFamily="2" charset="2"/>
              <a:buChar char="ü"/>
            </a:pPr>
            <a:r>
              <a:rPr lang="en-US" sz="8600" b="1" dirty="0">
                <a:latin typeface="+mj-lt"/>
              </a:rPr>
              <a:t>mountainous </a:t>
            </a:r>
            <a:r>
              <a:rPr lang="en-US" sz="8600" b="1" dirty="0" smtClean="0">
                <a:latin typeface="+mj-lt"/>
              </a:rPr>
              <a:t>areas</a:t>
            </a:r>
          </a:p>
          <a:p>
            <a:pPr>
              <a:buFont typeface="Wingdings" panose="05000000000000000000" pitchFamily="2" charset="2"/>
              <a:buChar char="ü"/>
            </a:pPr>
            <a:r>
              <a:rPr lang="en-US" sz="8600" b="1" dirty="0" smtClean="0">
                <a:latin typeface="+mj-lt"/>
              </a:rPr>
              <a:t>Deserts</a:t>
            </a:r>
          </a:p>
          <a:p>
            <a:pPr>
              <a:buFont typeface="Wingdings" panose="05000000000000000000" pitchFamily="2" charset="2"/>
              <a:buChar char="ü"/>
            </a:pPr>
            <a:r>
              <a:rPr lang="en-US" sz="8600" b="1" dirty="0">
                <a:latin typeface="+mj-lt"/>
              </a:rPr>
              <a:t>P</a:t>
            </a:r>
            <a:r>
              <a:rPr lang="en-US" sz="8600" b="1" dirty="0" smtClean="0">
                <a:latin typeface="+mj-lt"/>
              </a:rPr>
              <a:t>lains </a:t>
            </a:r>
            <a:r>
              <a:rPr lang="en-US" sz="8600" b="1" dirty="0">
                <a:latin typeface="+mj-lt"/>
              </a:rPr>
              <a:t>without </a:t>
            </a:r>
            <a:r>
              <a:rPr lang="en-US" sz="8600" b="1" dirty="0" smtClean="0">
                <a:latin typeface="+mj-lt"/>
              </a:rPr>
              <a:t>irrigation</a:t>
            </a:r>
          </a:p>
          <a:p>
            <a:pPr>
              <a:buFont typeface="Wingdings" panose="05000000000000000000" pitchFamily="2" charset="2"/>
              <a:buChar char="ü"/>
            </a:pPr>
            <a:r>
              <a:rPr lang="en-US" sz="8600" b="1" dirty="0">
                <a:latin typeface="+mj-lt"/>
              </a:rPr>
              <a:t>R</a:t>
            </a:r>
            <a:r>
              <a:rPr lang="en-US" sz="8600" b="1" dirty="0" smtClean="0">
                <a:latin typeface="+mj-lt"/>
              </a:rPr>
              <a:t>avine tracts</a:t>
            </a:r>
          </a:p>
          <a:p>
            <a:pPr>
              <a:buFont typeface="Wingdings" panose="05000000000000000000" pitchFamily="2" charset="2"/>
              <a:buChar char="ü"/>
            </a:pPr>
            <a:r>
              <a:rPr lang="en-US" sz="8600" b="1" dirty="0">
                <a:latin typeface="+mj-lt"/>
              </a:rPr>
              <a:t>U</a:t>
            </a:r>
            <a:r>
              <a:rPr lang="en-US" sz="8600" b="1" dirty="0" smtClean="0">
                <a:latin typeface="+mj-lt"/>
              </a:rPr>
              <a:t>ncommanded </a:t>
            </a:r>
            <a:r>
              <a:rPr lang="en-US" sz="8600" b="1" dirty="0">
                <a:latin typeface="+mj-lt"/>
              </a:rPr>
              <a:t>areas in the irrigated </a:t>
            </a:r>
            <a:r>
              <a:rPr lang="en-US" sz="8600" b="1" dirty="0" smtClean="0">
                <a:latin typeface="+mj-lt"/>
              </a:rPr>
              <a:t>plains</a:t>
            </a:r>
          </a:p>
          <a:p>
            <a:pPr>
              <a:buFont typeface="Wingdings" panose="05000000000000000000" pitchFamily="2" charset="2"/>
              <a:buChar char="ü"/>
            </a:pPr>
            <a:r>
              <a:rPr lang="en-US" sz="8600" b="1" dirty="0">
                <a:latin typeface="+mj-lt"/>
              </a:rPr>
              <a:t>S</a:t>
            </a:r>
            <a:r>
              <a:rPr lang="en-US" sz="8600" b="1" dirty="0" smtClean="0">
                <a:latin typeface="+mj-lt"/>
              </a:rPr>
              <a:t>aline</a:t>
            </a:r>
            <a:r>
              <a:rPr lang="en-US" sz="8600" b="1" dirty="0">
                <a:latin typeface="+mj-lt"/>
              </a:rPr>
              <a:t>, sodic and waterlogged </a:t>
            </a:r>
            <a:r>
              <a:rPr lang="en-US" sz="8600" b="1" dirty="0" smtClean="0">
                <a:latin typeface="+mj-lt"/>
              </a:rPr>
              <a:t>lands</a:t>
            </a:r>
          </a:p>
          <a:p>
            <a:pPr marL="0" indent="0">
              <a:buNone/>
            </a:pPr>
            <a:endParaRPr lang="en-US" sz="8600" b="1" dirty="0" smtClean="0">
              <a:latin typeface="+mj-lt"/>
            </a:endParaRPr>
          </a:p>
          <a:p>
            <a:pPr marL="0" indent="0">
              <a:buNone/>
            </a:pPr>
            <a:r>
              <a:rPr lang="en-US" sz="9800" b="1" dirty="0" smtClean="0">
                <a:latin typeface="+mj-lt"/>
              </a:rPr>
              <a:t>All have </a:t>
            </a:r>
            <a:r>
              <a:rPr lang="en-US" sz="9800" b="1" dirty="0">
                <a:latin typeface="+mj-lt"/>
              </a:rPr>
              <a:t>a great potential for raising trees of suitable species for fuel, fodder, fiber, food </a:t>
            </a:r>
            <a:r>
              <a:rPr lang="en-US" sz="9800" b="1" dirty="0" smtClean="0">
                <a:latin typeface="+mj-lt"/>
              </a:rPr>
              <a:t>etc. </a:t>
            </a:r>
            <a:r>
              <a:rPr lang="en-US" sz="9800" b="1" dirty="0">
                <a:latin typeface="+mj-lt"/>
              </a:rPr>
              <a:t>(Khan 2001). </a:t>
            </a:r>
            <a:endParaRPr lang="en-US" sz="9800" b="1" dirty="0" smtClean="0">
              <a:latin typeface="+mj-lt"/>
            </a:endParaRPr>
          </a:p>
        </p:txBody>
      </p:sp>
    </p:spTree>
    <p:extLst>
      <p:ext uri="{BB962C8B-B14F-4D97-AF65-F5344CB8AC3E}">
        <p14:creationId xmlns="" xmlns:p14="http://schemas.microsoft.com/office/powerpoint/2010/main" val="103298935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881" y="141289"/>
            <a:ext cx="10625919" cy="1518266"/>
          </a:xfrm>
        </p:spPr>
        <p:txBody>
          <a:bodyPr/>
          <a:lstStyle/>
          <a:p>
            <a:pPr algn="ctr"/>
            <a:r>
              <a:rPr lang="en-US" b="1" u="sng" dirty="0">
                <a:latin typeface="Aharoni" panose="02010803020104030203" pitchFamily="2" charset="-79"/>
                <a:cs typeface="Aharoni" panose="02010803020104030203" pitchFamily="2" charset="-79"/>
              </a:rPr>
              <a:t>Potential of Social Forestry on Wastelands and Degraded Areas </a:t>
            </a:r>
          </a:p>
        </p:txBody>
      </p:sp>
      <p:sp>
        <p:nvSpPr>
          <p:cNvPr id="3" name="Content Placeholder 2"/>
          <p:cNvSpPr>
            <a:spLocks noGrp="1"/>
          </p:cNvSpPr>
          <p:nvPr>
            <p:ph idx="1"/>
          </p:nvPr>
        </p:nvSpPr>
        <p:spPr>
          <a:xfrm>
            <a:off x="332794" y="1992573"/>
            <a:ext cx="11273051" cy="4708478"/>
          </a:xfrm>
        </p:spPr>
        <p:txBody>
          <a:bodyPr>
            <a:normAutofit/>
          </a:bodyPr>
          <a:lstStyle/>
          <a:p>
            <a:pPr>
              <a:buFont typeface="Wingdings" panose="05000000000000000000" pitchFamily="2" charset="2"/>
              <a:buChar char="ü"/>
            </a:pPr>
            <a:endParaRPr lang="en-US" sz="3600" b="1" dirty="0" smtClean="0">
              <a:latin typeface="+mj-lt"/>
            </a:endParaRPr>
          </a:p>
          <a:p>
            <a:pPr>
              <a:buFont typeface="Wingdings" panose="05000000000000000000" pitchFamily="2" charset="2"/>
              <a:buChar char="ü"/>
            </a:pPr>
            <a:r>
              <a:rPr lang="en-US" b="1" dirty="0" smtClean="0">
                <a:latin typeface="+mj-lt"/>
              </a:rPr>
              <a:t>Best </a:t>
            </a:r>
            <a:r>
              <a:rPr lang="en-US" b="1" dirty="0">
                <a:latin typeface="+mj-lt"/>
              </a:rPr>
              <a:t>for wood </a:t>
            </a:r>
            <a:r>
              <a:rPr lang="en-US" b="1" dirty="0" smtClean="0">
                <a:latin typeface="+mj-lt"/>
              </a:rPr>
              <a:t>production</a:t>
            </a:r>
            <a:endParaRPr lang="en-US" b="1" dirty="0">
              <a:latin typeface="+mj-lt"/>
            </a:endParaRPr>
          </a:p>
          <a:p>
            <a:pPr>
              <a:buFont typeface="Wingdings" panose="05000000000000000000" pitchFamily="2" charset="2"/>
              <a:buChar char="ü"/>
            </a:pPr>
            <a:r>
              <a:rPr lang="en-US" b="1" dirty="0">
                <a:latin typeface="+mj-lt"/>
              </a:rPr>
              <a:t>Improve the ability of watersheds </a:t>
            </a:r>
            <a:r>
              <a:rPr lang="en-US" b="1" dirty="0" smtClean="0">
                <a:latin typeface="+mj-lt"/>
              </a:rPr>
              <a:t>to</a:t>
            </a:r>
          </a:p>
          <a:p>
            <a:pPr marL="0" indent="0">
              <a:buNone/>
            </a:pPr>
            <a:r>
              <a:rPr lang="en-US" b="1" dirty="0">
                <a:latin typeface="+mj-lt"/>
              </a:rPr>
              <a:t>p</a:t>
            </a:r>
            <a:r>
              <a:rPr lang="en-US" b="1" dirty="0" smtClean="0">
                <a:latin typeface="+mj-lt"/>
              </a:rPr>
              <a:t>roduce a </a:t>
            </a:r>
            <a:r>
              <a:rPr lang="en-US" b="1" dirty="0">
                <a:latin typeface="+mj-lt"/>
              </a:rPr>
              <a:t>sustained supply of water</a:t>
            </a:r>
          </a:p>
          <a:p>
            <a:pPr>
              <a:buFont typeface="Wingdings" panose="05000000000000000000" pitchFamily="2" charset="2"/>
              <a:buChar char="ü"/>
            </a:pPr>
            <a:r>
              <a:rPr lang="en-US" b="1" dirty="0" smtClean="0">
                <a:latin typeface="+mj-lt"/>
              </a:rPr>
              <a:t>Improves the </a:t>
            </a:r>
            <a:r>
              <a:rPr lang="en-US" b="1" dirty="0">
                <a:latin typeface="+mj-lt"/>
              </a:rPr>
              <a:t>soil </a:t>
            </a:r>
            <a:r>
              <a:rPr lang="en-US" b="1" dirty="0" smtClean="0">
                <a:latin typeface="+mj-lt"/>
              </a:rPr>
              <a:t>conditions</a:t>
            </a:r>
          </a:p>
          <a:p>
            <a:pPr>
              <a:buFont typeface="Wingdings" panose="05000000000000000000" pitchFamily="2" charset="2"/>
              <a:buChar char="ü"/>
            </a:pPr>
            <a:endParaRPr lang="en-US" b="1" dirty="0"/>
          </a:p>
          <a:p>
            <a:pPr>
              <a:buFont typeface="Wingdings" panose="05000000000000000000" pitchFamily="2" charset="2"/>
              <a:buChar char="ü"/>
            </a:pPr>
            <a:endParaRPr lang="en-US" b="1" dirty="0"/>
          </a:p>
          <a:p>
            <a:endParaRPr lang="en-US"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413067" y="1659555"/>
            <a:ext cx="5671830" cy="3788605"/>
          </a:xfrm>
          <a:prstGeom prst="rect">
            <a:avLst/>
          </a:prstGeom>
        </p:spPr>
      </p:pic>
      <p:sp>
        <p:nvSpPr>
          <p:cNvPr id="5" name="TextBox 4"/>
          <p:cNvSpPr txBox="1"/>
          <p:nvPr/>
        </p:nvSpPr>
        <p:spPr>
          <a:xfrm>
            <a:off x="6892118" y="5500722"/>
            <a:ext cx="4713727" cy="1323439"/>
          </a:xfrm>
          <a:prstGeom prst="rect">
            <a:avLst/>
          </a:prstGeom>
          <a:noFill/>
        </p:spPr>
        <p:txBody>
          <a:bodyPr wrap="square" rtlCol="0">
            <a:spAutoFit/>
          </a:bodyPr>
          <a:lstStyle/>
          <a:p>
            <a:pPr algn="ctr"/>
            <a:r>
              <a:rPr lang="en-US" sz="2000" b="1" dirty="0">
                <a:latin typeface="+mj-lt"/>
              </a:rPr>
              <a:t>Bringing back degraded and deforested lands can help </a:t>
            </a:r>
            <a:r>
              <a:rPr lang="en-US" sz="2000" b="1" dirty="0" smtClean="0">
                <a:latin typeface="+mj-lt"/>
              </a:rPr>
              <a:t>stabilize </a:t>
            </a:r>
            <a:r>
              <a:rPr lang="en-US" sz="2000" b="1" dirty="0">
                <a:latin typeface="+mj-lt"/>
              </a:rPr>
              <a:t>the climate while sustainably supporting global and local economies, say experts</a:t>
            </a:r>
          </a:p>
        </p:txBody>
      </p:sp>
    </p:spTree>
    <p:extLst>
      <p:ext uri="{BB962C8B-B14F-4D97-AF65-F5344CB8AC3E}">
        <p14:creationId xmlns="" xmlns:p14="http://schemas.microsoft.com/office/powerpoint/2010/main" val="371362722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626" y="0"/>
            <a:ext cx="10357513" cy="1117482"/>
          </a:xfrm>
        </p:spPr>
        <p:txBody>
          <a:bodyPr>
            <a:normAutofit fontScale="90000"/>
          </a:bodyPr>
          <a:lstStyle/>
          <a:p>
            <a:pPr algn="ctr"/>
            <a:r>
              <a:rPr lang="en-US" dirty="0"/>
              <a:t> </a:t>
            </a:r>
            <a:r>
              <a:rPr lang="en-US" sz="3600" b="1" u="sng" dirty="0"/>
              <a:t>The Most Suitable Areas for Social Forestry in Pakistan(Source: Khan (</a:t>
            </a:r>
            <a:r>
              <a:rPr lang="en-US" sz="3600" b="1" u="sng" dirty="0" smtClean="0"/>
              <a:t>2001)</a:t>
            </a:r>
            <a:endParaRPr lang="en-US" sz="3600" b="1" u="sng"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164920952"/>
              </p:ext>
            </p:extLst>
          </p:nvPr>
        </p:nvGraphicFramePr>
        <p:xfrm>
          <a:off x="671582" y="1117482"/>
          <a:ext cx="10515600" cy="5689600"/>
        </p:xfrm>
        <a:graphic>
          <a:graphicData uri="http://schemas.openxmlformats.org/drawingml/2006/table">
            <a:tbl>
              <a:tblPr firstRow="1" bandRow="1">
                <a:tableStyleId>{F5AB1C69-6EDB-4FF4-983F-18BD219EF322}</a:tableStyleId>
              </a:tblPr>
              <a:tblGrid>
                <a:gridCol w="703997"/>
                <a:gridCol w="3098042"/>
                <a:gridCol w="6713561"/>
              </a:tblGrid>
              <a:tr h="222610">
                <a:tc>
                  <a:txBody>
                    <a:bodyPr/>
                    <a:lstStyle/>
                    <a:p>
                      <a:pPr algn="ctr"/>
                      <a:r>
                        <a:rPr lang="en-US" sz="1800" dirty="0" smtClean="0"/>
                        <a:t>NO.</a:t>
                      </a:r>
                      <a:endParaRPr lang="en-US" sz="1800" dirty="0"/>
                    </a:p>
                  </a:txBody>
                  <a:tcPr/>
                </a:tc>
                <a:tc>
                  <a:txBody>
                    <a:bodyPr/>
                    <a:lstStyle/>
                    <a:p>
                      <a:pPr algn="ctr"/>
                      <a:r>
                        <a:rPr lang="en-US" sz="1800" dirty="0" smtClean="0"/>
                        <a:t>LAND</a:t>
                      </a:r>
                      <a:r>
                        <a:rPr lang="en-US" sz="1800" baseline="0" dirty="0" smtClean="0"/>
                        <a:t> TYPES</a:t>
                      </a:r>
                      <a:endParaRPr lang="en-US" sz="1800" dirty="0"/>
                    </a:p>
                  </a:txBody>
                  <a:tcPr/>
                </a:tc>
                <a:tc>
                  <a:txBody>
                    <a:bodyPr/>
                    <a:lstStyle/>
                    <a:p>
                      <a:pPr algn="ctr"/>
                      <a:r>
                        <a:rPr lang="en-US" sz="1800" dirty="0" smtClean="0"/>
                        <a:t>DESCRIPTION</a:t>
                      </a:r>
                      <a:endParaRPr lang="en-US" sz="1800" dirty="0"/>
                    </a:p>
                  </a:txBody>
                  <a:tcPr/>
                </a:tc>
              </a:tr>
              <a:tr h="370840">
                <a:tc>
                  <a:txBody>
                    <a:bodyPr/>
                    <a:lstStyle/>
                    <a:p>
                      <a:pPr algn="ctr"/>
                      <a:r>
                        <a:rPr lang="en-US" sz="1800" dirty="0" smtClean="0"/>
                        <a:t>1.</a:t>
                      </a:r>
                      <a:endParaRPr lang="en-US" sz="1800" dirty="0"/>
                    </a:p>
                  </a:txBody>
                  <a:tcPr/>
                </a:tc>
                <a:tc>
                  <a:txBody>
                    <a:bodyPr/>
                    <a:lstStyle/>
                    <a:p>
                      <a:pPr algn="ctr"/>
                      <a:r>
                        <a:rPr lang="en-US" sz="1800" dirty="0" smtClean="0"/>
                        <a:t>Guzara forests</a:t>
                      </a:r>
                    </a:p>
                    <a:p>
                      <a:pPr algn="ctr"/>
                      <a:r>
                        <a:rPr lang="en-US" sz="1800" dirty="0" smtClean="0"/>
                        <a:t>(subsistence)</a:t>
                      </a:r>
                      <a:endParaRPr lang="en-US" sz="1800" dirty="0"/>
                    </a:p>
                  </a:txBody>
                  <a:tcPr/>
                </a:tc>
                <a:tc>
                  <a:txBody>
                    <a:bodyPr/>
                    <a:lstStyle/>
                    <a:p>
                      <a:r>
                        <a:rPr lang="en-US" sz="1800" dirty="0" smtClean="0"/>
                        <a:t>Ownership is vested in local people, either as individual property or joint property</a:t>
                      </a:r>
                      <a:endParaRPr lang="en-US" sz="1800" dirty="0"/>
                    </a:p>
                  </a:txBody>
                  <a:tcPr/>
                </a:tc>
              </a:tr>
              <a:tr h="370840">
                <a:tc>
                  <a:txBody>
                    <a:bodyPr/>
                    <a:lstStyle/>
                    <a:p>
                      <a:pPr algn="ctr"/>
                      <a:r>
                        <a:rPr lang="en-US" sz="1800" dirty="0" smtClean="0"/>
                        <a:t>2.</a:t>
                      </a:r>
                      <a:endParaRPr lang="en-US" sz="1800" dirty="0"/>
                    </a:p>
                  </a:txBody>
                  <a:tcPr/>
                </a:tc>
                <a:tc>
                  <a:txBody>
                    <a:bodyPr/>
                    <a:lstStyle/>
                    <a:p>
                      <a:pPr algn="ctr"/>
                      <a:r>
                        <a:rPr lang="en-US" sz="1800" dirty="0" smtClean="0"/>
                        <a:t>Communal forests</a:t>
                      </a:r>
                      <a:r>
                        <a:rPr lang="en-US" sz="1800" baseline="0" dirty="0" smtClean="0"/>
                        <a:t> </a:t>
                      </a:r>
                      <a:r>
                        <a:rPr lang="en-US" sz="1800" dirty="0" smtClean="0"/>
                        <a:t>(Sub-category of the Guzara forest)</a:t>
                      </a:r>
                      <a:endParaRPr lang="en-US" sz="1800" dirty="0"/>
                    </a:p>
                  </a:txBody>
                  <a:tcPr/>
                </a:tc>
                <a:tc>
                  <a:txBody>
                    <a:bodyPr/>
                    <a:lstStyle/>
                    <a:p>
                      <a:r>
                        <a:rPr lang="en-US" sz="1800" dirty="0" smtClean="0"/>
                        <a:t>Entire village owns the forest</a:t>
                      </a:r>
                      <a:r>
                        <a:rPr lang="en-US" sz="1800" baseline="0" dirty="0" smtClean="0"/>
                        <a:t> (</a:t>
                      </a:r>
                      <a:r>
                        <a:rPr lang="en-US" sz="1800" dirty="0" smtClean="0"/>
                        <a:t>Joint Forest Management techniques) </a:t>
                      </a:r>
                      <a:endParaRPr lang="en-US" sz="1800" dirty="0"/>
                    </a:p>
                  </a:txBody>
                  <a:tcPr/>
                </a:tc>
              </a:tr>
              <a:tr h="370840">
                <a:tc>
                  <a:txBody>
                    <a:bodyPr/>
                    <a:lstStyle/>
                    <a:p>
                      <a:pPr algn="ctr"/>
                      <a:r>
                        <a:rPr lang="en-US" sz="1800" dirty="0" smtClean="0"/>
                        <a:t>3.</a:t>
                      </a:r>
                      <a:endParaRPr lang="en-US" sz="1800" dirty="0"/>
                    </a:p>
                  </a:txBody>
                  <a:tcPr/>
                </a:tc>
                <a:tc>
                  <a:txBody>
                    <a:bodyPr/>
                    <a:lstStyle/>
                    <a:p>
                      <a:pPr algn="ctr"/>
                      <a:r>
                        <a:rPr lang="en-US" sz="1800" dirty="0" smtClean="0"/>
                        <a:t>Shamlats</a:t>
                      </a:r>
                      <a:endParaRPr lang="en-US" sz="1800" dirty="0"/>
                    </a:p>
                  </a:txBody>
                  <a:tcPr/>
                </a:tc>
                <a:tc>
                  <a:txBody>
                    <a:bodyPr/>
                    <a:lstStyle/>
                    <a:p>
                      <a:r>
                        <a:rPr lang="en-US" sz="1800" dirty="0" smtClean="0"/>
                        <a:t>Piece</a:t>
                      </a:r>
                      <a:r>
                        <a:rPr lang="en-US" sz="1800" baseline="0" dirty="0" smtClean="0"/>
                        <a:t> </a:t>
                      </a:r>
                      <a:r>
                        <a:rPr lang="en-US" sz="1800" dirty="0" smtClean="0"/>
                        <a:t>of lands owned by the state but managed and used by all the villagers for the collective purposes of the community</a:t>
                      </a:r>
                      <a:endParaRPr lang="en-US" sz="1800" dirty="0"/>
                    </a:p>
                  </a:txBody>
                  <a:tcPr/>
                </a:tc>
              </a:tr>
              <a:tr h="370840">
                <a:tc>
                  <a:txBody>
                    <a:bodyPr/>
                    <a:lstStyle/>
                    <a:p>
                      <a:pPr algn="ctr"/>
                      <a:r>
                        <a:rPr lang="en-US" sz="1800" dirty="0" smtClean="0"/>
                        <a:t>4.</a:t>
                      </a:r>
                      <a:endParaRPr lang="en-US" sz="1800" dirty="0"/>
                    </a:p>
                  </a:txBody>
                  <a:tcPr/>
                </a:tc>
                <a:tc>
                  <a:txBody>
                    <a:bodyPr/>
                    <a:lstStyle/>
                    <a:p>
                      <a:pPr algn="ctr"/>
                      <a:r>
                        <a:rPr lang="en-US" sz="1800" dirty="0" smtClean="0"/>
                        <a:t>Village pastures </a:t>
                      </a:r>
                      <a:endParaRPr lang="en-US" sz="1800" dirty="0"/>
                    </a:p>
                  </a:txBody>
                  <a:tcPr/>
                </a:tc>
                <a:tc>
                  <a:txBody>
                    <a:bodyPr/>
                    <a:lstStyle/>
                    <a:p>
                      <a:r>
                        <a:rPr lang="en-US" sz="1800" dirty="0" smtClean="0"/>
                        <a:t>If these lands are managed on proper scientific lines they can contribute to wood production. </a:t>
                      </a:r>
                      <a:endParaRPr lang="en-US" sz="1800" dirty="0"/>
                    </a:p>
                  </a:txBody>
                  <a:tcPr/>
                </a:tc>
              </a:tr>
              <a:tr h="370840">
                <a:tc>
                  <a:txBody>
                    <a:bodyPr/>
                    <a:lstStyle/>
                    <a:p>
                      <a:pPr algn="ctr"/>
                      <a:r>
                        <a:rPr lang="en-US" sz="1800" dirty="0" smtClean="0"/>
                        <a:t>5.</a:t>
                      </a:r>
                      <a:endParaRPr lang="en-US" sz="1800" dirty="0"/>
                    </a:p>
                  </a:txBody>
                  <a:tcPr/>
                </a:tc>
                <a:tc>
                  <a:txBody>
                    <a:bodyPr/>
                    <a:lstStyle/>
                    <a:p>
                      <a:pPr algn="ctr"/>
                      <a:r>
                        <a:rPr lang="en-US" sz="1800" dirty="0" smtClean="0"/>
                        <a:t>Public waste lands </a:t>
                      </a:r>
                      <a:endParaRPr lang="en-US" sz="1800" dirty="0"/>
                    </a:p>
                  </a:txBody>
                  <a:tcPr/>
                </a:tc>
                <a:tc>
                  <a:txBody>
                    <a:bodyPr/>
                    <a:lstStyle/>
                    <a:p>
                      <a:r>
                        <a:rPr lang="en-US" sz="1800" dirty="0" smtClean="0"/>
                        <a:t>Lands</a:t>
                      </a:r>
                      <a:r>
                        <a:rPr lang="en-US" sz="1800" baseline="0" dirty="0" smtClean="0"/>
                        <a:t> </a:t>
                      </a:r>
                      <a:r>
                        <a:rPr lang="en-US" sz="1800" dirty="0" smtClean="0"/>
                        <a:t>lying without vegetation and can be used for energy plantations along with crops.</a:t>
                      </a:r>
                      <a:endParaRPr lang="en-US" sz="1800" dirty="0"/>
                    </a:p>
                  </a:txBody>
                  <a:tcPr/>
                </a:tc>
              </a:tr>
              <a:tr h="370840">
                <a:tc>
                  <a:txBody>
                    <a:bodyPr/>
                    <a:lstStyle/>
                    <a:p>
                      <a:pPr algn="ctr"/>
                      <a:r>
                        <a:rPr lang="en-US" sz="1800" dirty="0" smtClean="0"/>
                        <a:t>6.</a:t>
                      </a:r>
                      <a:endParaRPr lang="en-US" sz="1800" dirty="0"/>
                    </a:p>
                  </a:txBody>
                  <a:tcPr/>
                </a:tc>
                <a:tc>
                  <a:txBody>
                    <a:bodyPr/>
                    <a:lstStyle/>
                    <a:p>
                      <a:pPr algn="ctr"/>
                      <a:r>
                        <a:rPr lang="en-US" sz="1800" dirty="0" smtClean="0"/>
                        <a:t>Linear plantations </a:t>
                      </a:r>
                      <a:endParaRPr lang="en-US" sz="1800" dirty="0"/>
                    </a:p>
                  </a:txBody>
                  <a:tcPr/>
                </a:tc>
                <a:tc>
                  <a:txBody>
                    <a:bodyPr/>
                    <a:lstStyle/>
                    <a:p>
                      <a:r>
                        <a:rPr lang="en-US" sz="1800" dirty="0" smtClean="0"/>
                        <a:t>Linear</a:t>
                      </a:r>
                      <a:r>
                        <a:rPr lang="en-US" sz="1800" baseline="0" dirty="0" smtClean="0"/>
                        <a:t> </a:t>
                      </a:r>
                      <a:r>
                        <a:rPr lang="en-US" sz="1800" dirty="0" smtClean="0"/>
                        <a:t>plantations present</a:t>
                      </a:r>
                      <a:r>
                        <a:rPr lang="en-US" sz="1800" baseline="0" dirty="0" smtClean="0"/>
                        <a:t> on</a:t>
                      </a:r>
                      <a:r>
                        <a:rPr lang="en-US" sz="1800" dirty="0" smtClean="0"/>
                        <a:t> large areas for</a:t>
                      </a:r>
                      <a:r>
                        <a:rPr lang="en-US" sz="1800" baseline="0" dirty="0" smtClean="0"/>
                        <a:t> </a:t>
                      </a:r>
                      <a:r>
                        <a:rPr lang="en-US" sz="1800" dirty="0" smtClean="0"/>
                        <a:t>wood fuel production</a:t>
                      </a:r>
                      <a:endParaRPr lang="en-US" sz="1800" dirty="0"/>
                    </a:p>
                  </a:txBody>
                  <a:tcPr/>
                </a:tc>
              </a:tr>
              <a:tr h="370840">
                <a:tc>
                  <a:txBody>
                    <a:bodyPr/>
                    <a:lstStyle/>
                    <a:p>
                      <a:pPr algn="ctr"/>
                      <a:r>
                        <a:rPr lang="en-US" sz="1800" dirty="0" smtClean="0"/>
                        <a:t>7.</a:t>
                      </a:r>
                      <a:endParaRPr lang="en-US" sz="1800" dirty="0"/>
                    </a:p>
                  </a:txBody>
                  <a:tcPr/>
                </a:tc>
                <a:tc>
                  <a:txBody>
                    <a:bodyPr/>
                    <a:lstStyle/>
                    <a:p>
                      <a:pPr algn="ctr"/>
                      <a:r>
                        <a:rPr lang="en-US" sz="1800" dirty="0" smtClean="0"/>
                        <a:t>Farm forest areas </a:t>
                      </a:r>
                      <a:endParaRPr lang="en-US" sz="1800" dirty="0"/>
                    </a:p>
                  </a:txBody>
                  <a:tcPr/>
                </a:tc>
                <a:tc>
                  <a:txBody>
                    <a:bodyPr/>
                    <a:lstStyle/>
                    <a:p>
                      <a:r>
                        <a:rPr lang="en-US" sz="1800" dirty="0" smtClean="0"/>
                        <a:t>Linear</a:t>
                      </a:r>
                      <a:r>
                        <a:rPr lang="en-US" sz="1800" baseline="0" dirty="0" smtClean="0"/>
                        <a:t> </a:t>
                      </a:r>
                      <a:r>
                        <a:rPr lang="en-US" sz="1800" dirty="0" smtClean="0"/>
                        <a:t>or compact plantings of trees on private farm lands, owned individually or jointly by local;</a:t>
                      </a:r>
                      <a:r>
                        <a:rPr lang="en-US" sz="1800" baseline="0" dirty="0" smtClean="0"/>
                        <a:t> </a:t>
                      </a:r>
                      <a:r>
                        <a:rPr lang="en-US" sz="1800" dirty="0" smtClean="0"/>
                        <a:t>subject to forest department authority. </a:t>
                      </a:r>
                      <a:endParaRPr lang="en-US" sz="1800" dirty="0"/>
                    </a:p>
                  </a:txBody>
                  <a:tcPr/>
                </a:tc>
              </a:tr>
              <a:tr h="370840">
                <a:tc>
                  <a:txBody>
                    <a:bodyPr/>
                    <a:lstStyle/>
                    <a:p>
                      <a:pPr algn="ctr"/>
                      <a:r>
                        <a:rPr lang="en-US" sz="1800" dirty="0" smtClean="0"/>
                        <a:t>8.</a:t>
                      </a:r>
                      <a:endParaRPr lang="en-US" sz="1800" dirty="0"/>
                    </a:p>
                  </a:txBody>
                  <a:tcPr/>
                </a:tc>
                <a:tc>
                  <a:txBody>
                    <a:bodyPr/>
                    <a:lstStyle/>
                    <a:p>
                      <a:pPr algn="ctr"/>
                      <a:r>
                        <a:rPr lang="en-US" sz="1800" dirty="0" smtClean="0"/>
                        <a:t>Canal side land strips </a:t>
                      </a:r>
                      <a:endParaRPr lang="en-US" sz="1800" dirty="0"/>
                    </a:p>
                  </a:txBody>
                  <a:tcPr/>
                </a:tc>
                <a:tc>
                  <a:txBody>
                    <a:bodyPr/>
                    <a:lstStyle/>
                    <a:p>
                      <a:r>
                        <a:rPr lang="en-US" sz="1800" dirty="0" smtClean="0"/>
                        <a:t>-</a:t>
                      </a:r>
                      <a:endParaRPr lang="en-US" sz="1800" dirty="0"/>
                    </a:p>
                  </a:txBody>
                  <a:tcPr/>
                </a:tc>
              </a:tr>
              <a:tr h="370840">
                <a:tc>
                  <a:txBody>
                    <a:bodyPr/>
                    <a:lstStyle/>
                    <a:p>
                      <a:pPr algn="ctr"/>
                      <a:r>
                        <a:rPr lang="en-US" sz="1800" dirty="0" smtClean="0"/>
                        <a:t>9.</a:t>
                      </a:r>
                      <a:endParaRPr lang="en-US" sz="1800" dirty="0"/>
                    </a:p>
                  </a:txBody>
                  <a:tcPr/>
                </a:tc>
                <a:tc>
                  <a:txBody>
                    <a:bodyPr/>
                    <a:lstStyle/>
                    <a:p>
                      <a:pPr algn="ctr"/>
                      <a:r>
                        <a:rPr lang="en-US" sz="1800" dirty="0" smtClean="0"/>
                        <a:t>Road/Railway</a:t>
                      </a:r>
                      <a:r>
                        <a:rPr lang="en-US" sz="1800" baseline="0" dirty="0" smtClean="0"/>
                        <a:t> land </a:t>
                      </a:r>
                      <a:r>
                        <a:rPr lang="en-US" sz="1800" dirty="0" smtClean="0"/>
                        <a:t>strips</a:t>
                      </a:r>
                      <a:endParaRPr lang="en-US" sz="1800" dirty="0"/>
                    </a:p>
                  </a:txBody>
                  <a:tcPr/>
                </a:tc>
                <a:tc>
                  <a:txBody>
                    <a:bodyPr/>
                    <a:lstStyle/>
                    <a:p>
                      <a:r>
                        <a:rPr lang="en-US" sz="1800" dirty="0" smtClean="0"/>
                        <a:t>-</a:t>
                      </a:r>
                      <a:endParaRPr lang="en-US" sz="1800" dirty="0"/>
                    </a:p>
                  </a:txBody>
                  <a:tcPr/>
                </a:tc>
              </a:tr>
              <a:tr h="370840">
                <a:tc>
                  <a:txBody>
                    <a:bodyPr/>
                    <a:lstStyle/>
                    <a:p>
                      <a:pPr algn="ctr"/>
                      <a:r>
                        <a:rPr lang="en-US" sz="1800" dirty="0" smtClean="0"/>
                        <a:t>10.</a:t>
                      </a:r>
                      <a:endParaRPr lang="en-US" sz="1800" dirty="0"/>
                    </a:p>
                  </a:txBody>
                  <a:tcPr/>
                </a:tc>
                <a:tc>
                  <a:txBody>
                    <a:bodyPr/>
                    <a:lstStyle/>
                    <a:p>
                      <a:pPr algn="ctr"/>
                      <a:r>
                        <a:rPr lang="en-US" sz="1800" dirty="0" smtClean="0"/>
                        <a:t>Auqaf lands</a:t>
                      </a:r>
                      <a:endParaRPr lang="en-US" sz="1800" dirty="0"/>
                    </a:p>
                  </a:txBody>
                  <a:tcPr/>
                </a:tc>
                <a:tc>
                  <a:txBody>
                    <a:bodyPr/>
                    <a:lstStyle/>
                    <a:p>
                      <a:r>
                        <a:rPr lang="en-US" sz="1800" dirty="0" smtClean="0"/>
                        <a:t>Large auqaf (government) lands are available for growing trees</a:t>
                      </a:r>
                      <a:endParaRPr lang="en-US" sz="1800" dirty="0"/>
                    </a:p>
                  </a:txBody>
                  <a:tcPr/>
                </a:tc>
              </a:tr>
            </a:tbl>
          </a:graphicData>
        </a:graphic>
      </p:graphicFrame>
    </p:spTree>
    <p:extLst>
      <p:ext uri="{BB962C8B-B14F-4D97-AF65-F5344CB8AC3E}">
        <p14:creationId xmlns="" xmlns:p14="http://schemas.microsoft.com/office/powerpoint/2010/main" val="165929391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u="sng" dirty="0">
                <a:latin typeface="Aharoni" panose="02010803020104030203" pitchFamily="2" charset="-79"/>
                <a:cs typeface="Aharoni" panose="02010803020104030203" pitchFamily="2" charset="-79"/>
              </a:rPr>
              <a:t>GENERAL ROLES OF SOCIAL FORESTRY</a:t>
            </a:r>
          </a:p>
        </p:txBody>
      </p:sp>
      <p:sp>
        <p:nvSpPr>
          <p:cNvPr id="3" name="Content Placeholder 2"/>
          <p:cNvSpPr>
            <a:spLocks noGrp="1"/>
          </p:cNvSpPr>
          <p:nvPr>
            <p:ph idx="1"/>
          </p:nvPr>
        </p:nvSpPr>
        <p:spPr>
          <a:xfrm>
            <a:off x="491319" y="1690688"/>
            <a:ext cx="10862481" cy="4942124"/>
          </a:xfrm>
        </p:spPr>
        <p:txBody>
          <a:bodyPr>
            <a:normAutofit fontScale="92500" lnSpcReduction="10000"/>
          </a:bodyPr>
          <a:lstStyle/>
          <a:p>
            <a:r>
              <a:rPr lang="en-US" sz="3500" b="1" dirty="0">
                <a:latin typeface="+mj-lt"/>
              </a:rPr>
              <a:t>Social Forestry In Sustaining Food </a:t>
            </a:r>
            <a:r>
              <a:rPr lang="en-US" sz="3500" b="1" dirty="0" smtClean="0">
                <a:latin typeface="+mj-lt"/>
              </a:rPr>
              <a:t>Security</a:t>
            </a:r>
          </a:p>
          <a:p>
            <a:r>
              <a:rPr lang="en-US" sz="3500" b="1" dirty="0">
                <a:latin typeface="+mj-lt"/>
              </a:rPr>
              <a:t>Physical Access To </a:t>
            </a:r>
            <a:r>
              <a:rPr lang="en-US" sz="3500" b="1" dirty="0" smtClean="0">
                <a:latin typeface="+mj-lt"/>
              </a:rPr>
              <a:t>Food</a:t>
            </a:r>
          </a:p>
          <a:p>
            <a:r>
              <a:rPr lang="en-GB" sz="3500" b="1" dirty="0">
                <a:latin typeface="+mj-lt"/>
              </a:rPr>
              <a:t>Social forestry for </a:t>
            </a:r>
            <a:r>
              <a:rPr lang="en-GB" sz="3500" b="1" dirty="0" smtClean="0">
                <a:latin typeface="+mj-lt"/>
              </a:rPr>
              <a:t>Nutrition</a:t>
            </a:r>
          </a:p>
          <a:p>
            <a:r>
              <a:rPr lang="en-US" sz="3500" b="1" dirty="0">
                <a:latin typeface="+mj-lt"/>
              </a:rPr>
              <a:t>Social Forestry in agricultural </a:t>
            </a:r>
            <a:r>
              <a:rPr lang="en-US" sz="3500" b="1" dirty="0" smtClean="0">
                <a:latin typeface="+mj-lt"/>
              </a:rPr>
              <a:t>production</a:t>
            </a:r>
          </a:p>
          <a:p>
            <a:r>
              <a:rPr lang="en-GB" sz="3500" b="1" dirty="0">
                <a:latin typeface="+mj-lt"/>
              </a:rPr>
              <a:t>Supplying Food In Time Of Famine</a:t>
            </a:r>
            <a:r>
              <a:rPr lang="en-GB" sz="3500" b="1" u="sng" dirty="0">
                <a:latin typeface="+mj-lt"/>
              </a:rPr>
              <a:t> </a:t>
            </a:r>
            <a:endParaRPr lang="en-GB" sz="3500" b="1" u="sng" dirty="0" smtClean="0">
              <a:latin typeface="+mj-lt"/>
            </a:endParaRPr>
          </a:p>
          <a:p>
            <a:r>
              <a:rPr lang="en-US" sz="3500" b="1" dirty="0">
                <a:latin typeface="+mj-lt"/>
              </a:rPr>
              <a:t>Role Of Social Forestry In Economic </a:t>
            </a:r>
            <a:r>
              <a:rPr lang="en-US" sz="3500" b="1" dirty="0" smtClean="0">
                <a:latin typeface="+mj-lt"/>
              </a:rPr>
              <a:t>Solvency</a:t>
            </a:r>
          </a:p>
          <a:p>
            <a:r>
              <a:rPr lang="en-US" sz="3500" b="1" dirty="0">
                <a:latin typeface="+mj-lt"/>
              </a:rPr>
              <a:t>Role of Social Forestry in Household </a:t>
            </a:r>
            <a:r>
              <a:rPr lang="en-US" sz="3500" b="1" dirty="0" smtClean="0">
                <a:latin typeface="+mj-lt"/>
              </a:rPr>
              <a:t>Needs</a:t>
            </a:r>
          </a:p>
          <a:p>
            <a:r>
              <a:rPr lang="en-US" sz="3500" b="1" dirty="0" smtClean="0">
                <a:latin typeface="+mj-lt"/>
              </a:rPr>
              <a:t>Communal Benefits</a:t>
            </a:r>
          </a:p>
          <a:p>
            <a:r>
              <a:rPr lang="en-US" sz="3500" b="1" dirty="0">
                <a:latin typeface="+mj-lt"/>
              </a:rPr>
              <a:t>Role </a:t>
            </a:r>
            <a:r>
              <a:rPr lang="en-US" sz="3500" b="1" dirty="0" smtClean="0">
                <a:latin typeface="+mj-lt"/>
              </a:rPr>
              <a:t>in Environmental Benefits</a:t>
            </a:r>
            <a:r>
              <a:rPr lang="en-US" dirty="0"/>
              <a:t/>
            </a:r>
            <a:br>
              <a:rPr lang="en-US" dirty="0"/>
            </a:br>
            <a:endParaRPr lang="en-US" dirty="0"/>
          </a:p>
        </p:txBody>
      </p:sp>
    </p:spTree>
    <p:extLst>
      <p:ext uri="{BB962C8B-B14F-4D97-AF65-F5344CB8AC3E}">
        <p14:creationId xmlns="" xmlns:p14="http://schemas.microsoft.com/office/powerpoint/2010/main" val="3072406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45" y="259308"/>
            <a:ext cx="10712355" cy="1786223"/>
          </a:xfrm>
        </p:spPr>
        <p:txBody>
          <a:bodyPr>
            <a:normAutofit fontScale="90000"/>
          </a:bodyPr>
          <a:lstStyle/>
          <a:p>
            <a:pPr algn="ctr"/>
            <a:r>
              <a:rPr lang="en-US" sz="4900" b="1" u="sng" dirty="0">
                <a:latin typeface="Aharoni" panose="02010803020104030203" pitchFamily="2" charset="-79"/>
                <a:cs typeface="Aharoni" panose="02010803020104030203" pitchFamily="2" charset="-79"/>
              </a:rPr>
              <a:t>Social Forestry In Sustaining Food Securit</a:t>
            </a:r>
            <a:r>
              <a:rPr lang="en-US" b="1" u="sng" dirty="0">
                <a:latin typeface="Aharoni" panose="02010803020104030203" pitchFamily="2" charset="-79"/>
                <a:cs typeface="Aharoni" panose="02010803020104030203" pitchFamily="2" charset="-79"/>
              </a:rPr>
              <a:t>y</a:t>
            </a:r>
            <a:r>
              <a:rPr lang="en-US" b="1" dirty="0"/>
              <a:t/>
            </a:r>
            <a:br>
              <a:rPr lang="en-US" b="1" dirty="0"/>
            </a:br>
            <a:endParaRPr lang="en-US" dirty="0"/>
          </a:p>
        </p:txBody>
      </p:sp>
      <p:pic>
        <p:nvPicPr>
          <p:cNvPr id="4" name="Content Placeholder 3"/>
          <p:cNvPicPr>
            <a:picLocks noGrp="1" noChangeAspect="1"/>
          </p:cNvPicPr>
          <p:nvPr>
            <p:ph idx="1"/>
          </p:nvPr>
        </p:nvPicPr>
        <p:blipFill>
          <a:blip r:embed="rId2"/>
          <a:stretch>
            <a:fillRect/>
          </a:stretch>
        </p:blipFill>
        <p:spPr>
          <a:xfrm>
            <a:off x="1196606" y="2369263"/>
            <a:ext cx="9602032" cy="3322608"/>
          </a:xfrm>
          <a:prstGeom prst="rect">
            <a:avLst/>
          </a:prstGeom>
        </p:spPr>
      </p:pic>
    </p:spTree>
    <p:extLst>
      <p:ext uri="{BB962C8B-B14F-4D97-AF65-F5344CB8AC3E}">
        <p14:creationId xmlns="" xmlns:p14="http://schemas.microsoft.com/office/powerpoint/2010/main" val="275749830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3489"/>
            <a:ext cx="10515600" cy="1325563"/>
          </a:xfrm>
        </p:spPr>
        <p:txBody>
          <a:bodyPr>
            <a:normAutofit fontScale="90000"/>
          </a:bodyPr>
          <a:lstStyle/>
          <a:p>
            <a:pPr algn="ctr"/>
            <a:r>
              <a:rPr lang="en-US" sz="6000" b="1" u="sng" dirty="0">
                <a:latin typeface="Aharoni" panose="02010803020104030203" pitchFamily="2" charset="-79"/>
                <a:cs typeface="Aharoni" panose="02010803020104030203" pitchFamily="2" charset="-79"/>
              </a:rPr>
              <a:t>Physical Access To Food</a:t>
            </a:r>
            <a:r>
              <a:rPr lang="en-US" b="1" dirty="0"/>
              <a:t/>
            </a:r>
            <a:br>
              <a:rPr lang="en-US" b="1" dirty="0"/>
            </a:br>
            <a:endParaRPr lang="en-US" dirty="0"/>
          </a:p>
        </p:txBody>
      </p:sp>
      <p:pic>
        <p:nvPicPr>
          <p:cNvPr id="4" name="Content Placeholder 3"/>
          <p:cNvPicPr>
            <a:picLocks noGrp="1" noChangeAspect="1"/>
          </p:cNvPicPr>
          <p:nvPr>
            <p:ph idx="1"/>
          </p:nvPr>
        </p:nvPicPr>
        <p:blipFill>
          <a:blip r:embed="rId2"/>
          <a:stretch>
            <a:fillRect/>
          </a:stretch>
        </p:blipFill>
        <p:spPr>
          <a:xfrm>
            <a:off x="1261453" y="2458872"/>
            <a:ext cx="9669094" cy="3084843"/>
          </a:xfrm>
          <a:prstGeom prst="rect">
            <a:avLst/>
          </a:prstGeom>
        </p:spPr>
      </p:pic>
    </p:spTree>
    <p:extLst>
      <p:ext uri="{BB962C8B-B14F-4D97-AF65-F5344CB8AC3E}">
        <p14:creationId xmlns="" xmlns:p14="http://schemas.microsoft.com/office/powerpoint/2010/main" val="314720277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fontScale="90000"/>
          </a:bodyPr>
          <a:lstStyle/>
          <a:p>
            <a:pPr algn="ctr"/>
            <a:r>
              <a:rPr lang="en-GB" sz="5400" b="1" u="sng" dirty="0">
                <a:latin typeface="Aharoni" panose="02010803020104030203" pitchFamily="2" charset="-79"/>
                <a:cs typeface="Aharoni" panose="02010803020104030203" pitchFamily="2" charset="-79"/>
              </a:rPr>
              <a:t>Social forestry for Nutrition</a:t>
            </a:r>
            <a:r>
              <a:rPr lang="en-GB" b="1" dirty="0"/>
              <a:t/>
            </a:r>
            <a:br>
              <a:rPr lang="en-GB" b="1" dirty="0"/>
            </a:br>
            <a:endParaRPr lang="en-US" dirty="0"/>
          </a:p>
        </p:txBody>
      </p:sp>
      <p:sp>
        <p:nvSpPr>
          <p:cNvPr id="3" name="Content Placeholder 2"/>
          <p:cNvSpPr>
            <a:spLocks noGrp="1"/>
          </p:cNvSpPr>
          <p:nvPr>
            <p:ph idx="1"/>
          </p:nvPr>
        </p:nvSpPr>
        <p:spPr/>
        <p:txBody>
          <a:bodyPr/>
          <a:lstStyle/>
          <a:p>
            <a:r>
              <a:rPr lang="en-US" sz="3200" b="1" dirty="0" smtClean="0">
                <a:latin typeface="+mj-lt"/>
                <a:cs typeface="Aharoni" panose="02010803020104030203" pitchFamily="2" charset="-79"/>
              </a:rPr>
              <a:t>Vitamin </a:t>
            </a:r>
            <a:r>
              <a:rPr lang="en-US" sz="3200" b="1" dirty="0">
                <a:latin typeface="+mj-lt"/>
                <a:cs typeface="Aharoni" panose="02010803020104030203" pitchFamily="2" charset="-79"/>
              </a:rPr>
              <a:t>A in oil </a:t>
            </a:r>
            <a:r>
              <a:rPr lang="en-US" sz="3200" b="1" dirty="0" smtClean="0">
                <a:latin typeface="+mj-lt"/>
                <a:cs typeface="Aharoni" panose="02010803020104030203" pitchFamily="2" charset="-79"/>
              </a:rPr>
              <a:t>seeds</a:t>
            </a:r>
            <a:endParaRPr lang="en-US" sz="3200" b="1" dirty="0">
              <a:latin typeface="+mj-lt"/>
              <a:cs typeface="Aharoni" panose="02010803020104030203" pitchFamily="2" charset="-79"/>
            </a:endParaRPr>
          </a:p>
          <a:p>
            <a:r>
              <a:rPr lang="en-US" sz="3200" b="1" dirty="0" smtClean="0">
                <a:latin typeface="+mj-lt"/>
                <a:cs typeface="Aharoni" panose="02010803020104030203" pitchFamily="2" charset="-79"/>
              </a:rPr>
              <a:t>Edible </a:t>
            </a:r>
            <a:r>
              <a:rPr lang="en-US" sz="3200" b="1" dirty="0">
                <a:latin typeface="+mj-lt"/>
                <a:cs typeface="Aharoni" panose="02010803020104030203" pitchFamily="2" charset="-79"/>
              </a:rPr>
              <a:t>leaves or yellow </a:t>
            </a:r>
            <a:r>
              <a:rPr lang="en-US" sz="3200" b="1" dirty="0" smtClean="0">
                <a:latin typeface="+mj-lt"/>
                <a:cs typeface="Aharoni" panose="02010803020104030203" pitchFamily="2" charset="-79"/>
              </a:rPr>
              <a:t>fruits</a:t>
            </a:r>
            <a:endParaRPr lang="en-US" sz="3200" b="1" dirty="0">
              <a:latin typeface="+mj-lt"/>
              <a:cs typeface="Aharoni" panose="02010803020104030203" pitchFamily="2" charset="-79"/>
            </a:endParaRPr>
          </a:p>
          <a:p>
            <a:r>
              <a:rPr lang="en-US" sz="3200" b="1" dirty="0" smtClean="0">
                <a:latin typeface="+mj-lt"/>
                <a:cs typeface="Aharoni" panose="02010803020104030203" pitchFamily="2" charset="-79"/>
              </a:rPr>
              <a:t>Used as </a:t>
            </a:r>
            <a:r>
              <a:rPr lang="en-US" sz="3200" b="1" dirty="0">
                <a:latin typeface="+mj-lt"/>
                <a:cs typeface="Aharoni" panose="02010803020104030203" pitchFamily="2" charset="-79"/>
              </a:rPr>
              <a:t>curative rather </a:t>
            </a:r>
            <a:endParaRPr lang="en-US" sz="3200" b="1" dirty="0" smtClean="0">
              <a:latin typeface="+mj-lt"/>
              <a:cs typeface="Aharoni" panose="02010803020104030203" pitchFamily="2" charset="-79"/>
            </a:endParaRPr>
          </a:p>
          <a:p>
            <a:pPr marL="0" indent="0">
              <a:buNone/>
            </a:pPr>
            <a:r>
              <a:rPr lang="en-US" sz="3200" b="1" dirty="0" smtClean="0">
                <a:latin typeface="+mj-lt"/>
                <a:cs typeface="Aharoni" panose="02010803020104030203" pitchFamily="2" charset="-79"/>
              </a:rPr>
              <a:t>than </a:t>
            </a:r>
            <a:r>
              <a:rPr lang="en-US" sz="3200" b="1" dirty="0">
                <a:latin typeface="+mj-lt"/>
                <a:cs typeface="Aharoni" panose="02010803020104030203" pitchFamily="2" charset="-79"/>
              </a:rPr>
              <a:t>preventive </a:t>
            </a:r>
            <a:r>
              <a:rPr lang="en-US" sz="3200" b="1" dirty="0" smtClean="0">
                <a:latin typeface="+mj-lt"/>
                <a:cs typeface="Aharoni" panose="02010803020104030203" pitchFamily="2" charset="-79"/>
              </a:rPr>
              <a:t>medicines</a:t>
            </a:r>
            <a:endParaRPr lang="en-US" sz="3200" b="1" dirty="0">
              <a:latin typeface="+mj-lt"/>
              <a:cs typeface="Aharoni" panose="02010803020104030203" pitchFamily="2" charset="-79"/>
            </a:endParaRPr>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1135" y="4655727"/>
            <a:ext cx="3309258" cy="2202273"/>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404074" y="1825625"/>
            <a:ext cx="5883460" cy="4496912"/>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480393" y="4673600"/>
            <a:ext cx="2957220" cy="2184400"/>
          </a:xfrm>
          <a:prstGeom prst="rect">
            <a:avLst/>
          </a:prstGeom>
          <a:ln>
            <a:noFill/>
          </a:ln>
          <a:effectLst>
            <a:softEdge rad="112500"/>
          </a:effectLst>
        </p:spPr>
      </p:pic>
    </p:spTree>
    <p:extLst>
      <p:ext uri="{BB962C8B-B14F-4D97-AF65-F5344CB8AC3E}">
        <p14:creationId xmlns="" xmlns:p14="http://schemas.microsoft.com/office/powerpoint/2010/main" val="369604406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8489"/>
            <a:ext cx="10665725" cy="1716443"/>
          </a:xfrm>
        </p:spPr>
        <p:txBody>
          <a:bodyPr>
            <a:normAutofit fontScale="90000"/>
          </a:bodyPr>
          <a:lstStyle/>
          <a:p>
            <a:pPr algn="ctr"/>
            <a:r>
              <a:rPr lang="en-US" sz="4900" b="1" u="sng" dirty="0">
                <a:latin typeface="Aharoni" panose="02010803020104030203" pitchFamily="2" charset="-79"/>
                <a:cs typeface="Aharoni" panose="02010803020104030203" pitchFamily="2" charset="-79"/>
              </a:rPr>
              <a:t>Social Forestry in agricultural production</a:t>
            </a:r>
            <a:r>
              <a:rPr lang="en-US" b="1" dirty="0"/>
              <a:t/>
            </a:r>
            <a:br>
              <a:rPr lang="en-US" b="1" dirty="0"/>
            </a:br>
            <a:endParaRPr lang="en-US" dirty="0"/>
          </a:p>
        </p:txBody>
      </p:sp>
      <p:sp>
        <p:nvSpPr>
          <p:cNvPr id="3" name="Content Placeholder 2"/>
          <p:cNvSpPr>
            <a:spLocks noGrp="1"/>
          </p:cNvSpPr>
          <p:nvPr>
            <p:ph idx="1"/>
          </p:nvPr>
        </p:nvSpPr>
        <p:spPr>
          <a:xfrm>
            <a:off x="913262" y="2235058"/>
            <a:ext cx="10515600" cy="4351338"/>
          </a:xfrm>
        </p:spPr>
        <p:txBody>
          <a:bodyPr>
            <a:normAutofit lnSpcReduction="10000"/>
          </a:bodyPr>
          <a:lstStyle/>
          <a:p>
            <a:r>
              <a:rPr lang="en-US" sz="3200" b="1" dirty="0" smtClean="0">
                <a:latin typeface="+mj-lt"/>
                <a:cs typeface="Times New Roman" panose="02020603050405020304" pitchFamily="18" charset="0"/>
              </a:rPr>
              <a:t>Provide  </a:t>
            </a:r>
            <a:r>
              <a:rPr lang="en-US" sz="3200" b="1" dirty="0">
                <a:latin typeface="+mj-lt"/>
                <a:cs typeface="Times New Roman" panose="02020603050405020304" pitchFamily="18" charset="0"/>
              </a:rPr>
              <a:t>a  direct  source  of  </a:t>
            </a:r>
            <a:endParaRPr lang="en-US" sz="3200" b="1" dirty="0" smtClean="0">
              <a:latin typeface="+mj-lt"/>
              <a:cs typeface="Times New Roman" panose="02020603050405020304" pitchFamily="18" charset="0"/>
            </a:endParaRPr>
          </a:p>
          <a:p>
            <a:pPr marL="0" indent="0">
              <a:buNone/>
            </a:pPr>
            <a:r>
              <a:rPr lang="en-US" sz="3200" b="1" dirty="0" smtClean="0">
                <a:latin typeface="+mj-lt"/>
                <a:cs typeface="Times New Roman" panose="02020603050405020304" pitchFamily="18" charset="0"/>
              </a:rPr>
              <a:t>regularly  </a:t>
            </a:r>
            <a:r>
              <a:rPr lang="en-US" sz="3200" b="1" dirty="0">
                <a:latin typeface="+mj-lt"/>
                <a:cs typeface="Times New Roman" panose="02020603050405020304" pitchFamily="18" charset="0"/>
              </a:rPr>
              <a:t>utilized  foods</a:t>
            </a:r>
          </a:p>
          <a:p>
            <a:r>
              <a:rPr lang="en-US" sz="3200" b="1" dirty="0" smtClean="0">
                <a:latin typeface="+mj-lt"/>
                <a:cs typeface="Times New Roman" panose="02020603050405020304" pitchFamily="18" charset="0"/>
              </a:rPr>
              <a:t>Supply  </a:t>
            </a:r>
            <a:r>
              <a:rPr lang="en-US" sz="3200" b="1" dirty="0">
                <a:latin typeface="+mj-lt"/>
                <a:cs typeface="Times New Roman" panose="02020603050405020304" pitchFamily="18" charset="0"/>
              </a:rPr>
              <a:t>essential  nutrients  and  </a:t>
            </a:r>
            <a:endParaRPr lang="en-US" sz="3200" b="1" dirty="0" smtClean="0">
              <a:latin typeface="+mj-lt"/>
              <a:cs typeface="Times New Roman" panose="02020603050405020304" pitchFamily="18" charset="0"/>
            </a:endParaRPr>
          </a:p>
          <a:p>
            <a:pPr marL="0" indent="0">
              <a:buNone/>
            </a:pPr>
            <a:r>
              <a:rPr lang="en-US" sz="3200" b="1" dirty="0" smtClean="0">
                <a:latin typeface="+mj-lt"/>
                <a:cs typeface="Times New Roman" panose="02020603050405020304" pitchFamily="18" charset="0"/>
              </a:rPr>
              <a:t>medicines</a:t>
            </a:r>
            <a:endParaRPr lang="en-US" sz="3200" b="1" dirty="0">
              <a:latin typeface="+mj-lt"/>
              <a:cs typeface="Times New Roman" panose="02020603050405020304" pitchFamily="18" charset="0"/>
            </a:endParaRPr>
          </a:p>
          <a:p>
            <a:r>
              <a:rPr lang="en-US" sz="3200" b="1" dirty="0">
                <a:latin typeface="+mj-lt"/>
                <a:cs typeface="Times New Roman" panose="02020603050405020304" pitchFamily="18" charset="0"/>
              </a:rPr>
              <a:t>Provide a store house of genetic </a:t>
            </a:r>
            <a:endParaRPr lang="en-US" sz="3200" b="1" dirty="0" smtClean="0">
              <a:latin typeface="+mj-lt"/>
              <a:cs typeface="Times New Roman" panose="02020603050405020304" pitchFamily="18" charset="0"/>
            </a:endParaRPr>
          </a:p>
          <a:p>
            <a:pPr marL="0" indent="0">
              <a:buNone/>
            </a:pPr>
            <a:r>
              <a:rPr lang="en-US" sz="3200" b="1" dirty="0" smtClean="0">
                <a:latin typeface="+mj-lt"/>
                <a:cs typeface="Times New Roman" panose="02020603050405020304" pitchFamily="18" charset="0"/>
              </a:rPr>
              <a:t>resources</a:t>
            </a:r>
            <a:endParaRPr lang="en-US" sz="3200" b="1" dirty="0">
              <a:latin typeface="+mj-lt"/>
              <a:cs typeface="Times New Roman" panose="02020603050405020304" pitchFamily="18" charset="0"/>
            </a:endParaRPr>
          </a:p>
          <a:p>
            <a:r>
              <a:rPr lang="en-US" sz="3200" b="1" dirty="0" smtClean="0">
                <a:latin typeface="+mj-lt"/>
                <a:cs typeface="Times New Roman" panose="02020603050405020304" pitchFamily="18" charset="0"/>
              </a:rPr>
              <a:t>Support </a:t>
            </a:r>
            <a:r>
              <a:rPr lang="en-US" sz="3200" b="1" dirty="0">
                <a:latin typeface="+mj-lt"/>
                <a:cs typeface="Times New Roman" panose="02020603050405020304" pitchFamily="18" charset="0"/>
              </a:rPr>
              <a:t>fuel wood for cooking, </a:t>
            </a:r>
            <a:endParaRPr lang="en-US" sz="3200" b="1" dirty="0" smtClean="0">
              <a:latin typeface="+mj-lt"/>
              <a:cs typeface="Times New Roman" panose="02020603050405020304" pitchFamily="18" charset="0"/>
            </a:endParaRPr>
          </a:p>
          <a:p>
            <a:pPr marL="0" indent="0">
              <a:buNone/>
            </a:pPr>
            <a:r>
              <a:rPr lang="en-US" sz="3200" b="1" dirty="0" smtClean="0">
                <a:latin typeface="+mj-lt"/>
                <a:cs typeface="Times New Roman" panose="02020603050405020304" pitchFamily="18" charset="0"/>
              </a:rPr>
              <a:t>preserving </a:t>
            </a:r>
            <a:r>
              <a:rPr lang="en-US" sz="3200" b="1" dirty="0">
                <a:latin typeface="+mj-lt"/>
                <a:cs typeface="Times New Roman" panose="02020603050405020304" pitchFamily="18" charset="0"/>
              </a:rPr>
              <a:t>and processing </a:t>
            </a:r>
            <a:r>
              <a:rPr lang="en-US" sz="3200" b="1" dirty="0" smtClean="0">
                <a:latin typeface="+mj-lt"/>
                <a:cs typeface="Times New Roman" panose="02020603050405020304" pitchFamily="18" charset="0"/>
              </a:rPr>
              <a:t>foods</a:t>
            </a:r>
            <a:endParaRPr lang="en-US" sz="3200" b="1" dirty="0">
              <a:latin typeface="+mj-lt"/>
              <a:cs typeface="Times New Roman" panose="02020603050405020304" pitchFamily="18" charset="0"/>
            </a:endParaRPr>
          </a:p>
          <a:p>
            <a:endParaRPr lang="en-US"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416800" y="1892498"/>
            <a:ext cx="4542971" cy="4542971"/>
          </a:xfrm>
          <a:prstGeom prst="rect">
            <a:avLst/>
          </a:prstGeom>
          <a:ln>
            <a:noFill/>
          </a:ln>
          <a:effectLst>
            <a:softEdge rad="112500"/>
          </a:effectLst>
        </p:spPr>
      </p:pic>
    </p:spTree>
    <p:extLst>
      <p:ext uri="{BB962C8B-B14F-4D97-AF65-F5344CB8AC3E}">
        <p14:creationId xmlns="" xmlns:p14="http://schemas.microsoft.com/office/powerpoint/2010/main" val="203306910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fontScale="90000"/>
          </a:bodyPr>
          <a:lstStyle/>
          <a:p>
            <a:pPr algn="ctr"/>
            <a:r>
              <a:rPr lang="en-GB" sz="5400" b="1" u="sng" dirty="0">
                <a:latin typeface="Aharoni" panose="02010803020104030203" pitchFamily="2" charset="-79"/>
                <a:cs typeface="Aharoni" panose="02010803020104030203" pitchFamily="2" charset="-79"/>
              </a:rPr>
              <a:t>Supplying Food In Time Of Famine </a:t>
            </a:r>
            <a:r>
              <a:rPr lang="en-GB" b="1" u="sng" dirty="0"/>
              <a:t/>
            </a:r>
            <a:br>
              <a:rPr lang="en-GB" b="1" u="sng" dirty="0"/>
            </a:br>
            <a:endParaRPr lang="en-US" dirty="0"/>
          </a:p>
        </p:txBody>
      </p:sp>
      <p:sp>
        <p:nvSpPr>
          <p:cNvPr id="3" name="Content Placeholder 2"/>
          <p:cNvSpPr>
            <a:spLocks noGrp="1"/>
          </p:cNvSpPr>
          <p:nvPr>
            <p:ph idx="1"/>
          </p:nvPr>
        </p:nvSpPr>
        <p:spPr>
          <a:xfrm>
            <a:off x="838200" y="2112228"/>
            <a:ext cx="10515600" cy="4351338"/>
          </a:xfrm>
        </p:spPr>
        <p:txBody>
          <a:bodyPr/>
          <a:lstStyle/>
          <a:p>
            <a:r>
              <a:rPr lang="en-GB" sz="3200" b="1" dirty="0" smtClean="0">
                <a:latin typeface="+mj-lt"/>
                <a:cs typeface="Times New Roman" panose="02020603050405020304" pitchFamily="18" charset="0"/>
              </a:rPr>
              <a:t>Dry fruits </a:t>
            </a:r>
            <a:r>
              <a:rPr lang="en-GB" sz="3200" b="1" dirty="0">
                <a:latin typeface="+mj-lt"/>
                <a:cs typeface="Times New Roman" panose="02020603050405020304" pitchFamily="18" charset="0"/>
              </a:rPr>
              <a:t>sometimes contain </a:t>
            </a:r>
            <a:r>
              <a:rPr lang="en-GB" sz="3200" b="1" dirty="0" smtClean="0">
                <a:latin typeface="+mj-lt"/>
                <a:cs typeface="Times New Roman" panose="02020603050405020304" pitchFamily="18" charset="0"/>
              </a:rPr>
              <a:t>nutrients</a:t>
            </a:r>
          </a:p>
          <a:p>
            <a:r>
              <a:rPr lang="en-GB" sz="3200" b="1" dirty="0" smtClean="0">
                <a:latin typeface="+mj-lt"/>
                <a:cs typeface="Times New Roman" panose="02020603050405020304" pitchFamily="18" charset="0"/>
              </a:rPr>
              <a:t>Trees </a:t>
            </a:r>
            <a:r>
              <a:rPr lang="en-GB" sz="3200" b="1" dirty="0">
                <a:latin typeface="+mj-lt"/>
                <a:cs typeface="Times New Roman" panose="02020603050405020304" pitchFamily="18" charset="0"/>
              </a:rPr>
              <a:t>or shrubs or different parts of the same plant may be eaten during </a:t>
            </a:r>
            <a:r>
              <a:rPr lang="en-GB" sz="3200" b="1" dirty="0" smtClean="0">
                <a:latin typeface="+mj-lt"/>
                <a:cs typeface="Times New Roman" panose="02020603050405020304" pitchFamily="18" charset="0"/>
              </a:rPr>
              <a:t>famines</a:t>
            </a:r>
            <a:endParaRPr lang="en-GB" sz="3200" b="1" dirty="0">
              <a:latin typeface="+mj-lt"/>
              <a:cs typeface="Times New Roman" panose="02020603050405020304" pitchFamily="18" charset="0"/>
            </a:endParaRPr>
          </a:p>
          <a:p>
            <a:r>
              <a:rPr lang="en-US" sz="3200" b="1" dirty="0">
                <a:latin typeface="+mj-lt"/>
                <a:cs typeface="Times New Roman" panose="02020603050405020304" pitchFamily="18" charset="0"/>
              </a:rPr>
              <a:t>Trees  store  their  energy  supply  in  their  </a:t>
            </a:r>
            <a:r>
              <a:rPr lang="en-US" sz="3200" b="1" dirty="0" smtClean="0">
                <a:latin typeface="+mj-lt"/>
                <a:cs typeface="Times New Roman" panose="02020603050405020304" pitchFamily="18" charset="0"/>
              </a:rPr>
              <a:t>roots</a:t>
            </a:r>
            <a:endParaRPr lang="en-US" sz="3200" b="1" dirty="0">
              <a:latin typeface="+mj-lt"/>
              <a:cs typeface="Times New Roman" panose="02020603050405020304" pitchFamily="18" charset="0"/>
            </a:endParaRP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426858" y="4287897"/>
            <a:ext cx="4336142" cy="2384878"/>
          </a:xfrm>
          <a:prstGeom prst="rect">
            <a:avLst/>
          </a:prstGeom>
          <a:ln>
            <a:noFill/>
          </a:ln>
          <a:effectLst>
            <a:softEdge rad="112500"/>
          </a:effectLst>
        </p:spPr>
      </p:pic>
    </p:spTree>
    <p:extLst>
      <p:ext uri="{BB962C8B-B14F-4D97-AF65-F5344CB8AC3E}">
        <p14:creationId xmlns="" xmlns:p14="http://schemas.microsoft.com/office/powerpoint/2010/main" val="129460422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590"/>
            <a:ext cx="10515600" cy="1325563"/>
          </a:xfrm>
        </p:spPr>
        <p:txBody>
          <a:bodyPr>
            <a:normAutofit/>
          </a:bodyPr>
          <a:lstStyle/>
          <a:p>
            <a:pPr algn="ctr"/>
            <a:r>
              <a:rPr lang="en-US" sz="6000" u="sng" dirty="0" smtClean="0">
                <a:latin typeface="Aharoni" panose="02010803020104030203" pitchFamily="2" charset="-79"/>
                <a:cs typeface="Aharoni" panose="02010803020104030203" pitchFamily="2" charset="-79"/>
              </a:rPr>
              <a:t>DEFINITIONS</a:t>
            </a:r>
            <a:endParaRPr lang="en-US" sz="6000"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573206" y="1883392"/>
            <a:ext cx="11261677" cy="4844955"/>
          </a:xfrm>
        </p:spPr>
        <p:txBody>
          <a:bodyPr>
            <a:normAutofit fontScale="92500" lnSpcReduction="10000"/>
          </a:bodyPr>
          <a:lstStyle/>
          <a:p>
            <a:r>
              <a:rPr lang="en-US" b="1" dirty="0" smtClean="0">
                <a:latin typeface="+mj-lt"/>
              </a:rPr>
              <a:t>Social forestry means the management and protection of forests and afforestation of barren and deforested lands with the purpose of helping in environmental, social and rural development</a:t>
            </a:r>
            <a:r>
              <a:rPr lang="en-US" b="1" i="1" dirty="0" smtClean="0">
                <a:latin typeface="+mj-lt"/>
              </a:rPr>
              <a:t>. (National Commission on Agriculture; Govt. of India)</a:t>
            </a:r>
          </a:p>
          <a:p>
            <a:pPr marL="0" indent="0">
              <a:buNone/>
            </a:pPr>
            <a:endParaRPr lang="en-US" b="1" i="1" dirty="0" smtClean="0">
              <a:latin typeface="+mj-lt"/>
            </a:endParaRPr>
          </a:p>
          <a:p>
            <a:r>
              <a:rPr lang="en-US" b="1" dirty="0" smtClean="0">
                <a:latin typeface="+mj-lt"/>
              </a:rPr>
              <a:t>Social forestry is the involvement of different sectors of the society in planning, management and protection of forests. </a:t>
            </a:r>
            <a:r>
              <a:rPr lang="en-US" b="1" i="1" dirty="0" smtClean="0">
                <a:latin typeface="+mj-lt"/>
              </a:rPr>
              <a:t>(Sudanese Social Forestry Society)</a:t>
            </a:r>
          </a:p>
          <a:p>
            <a:endParaRPr lang="en-US" b="1" i="1" dirty="0" smtClean="0">
              <a:latin typeface="+mj-lt"/>
            </a:endParaRPr>
          </a:p>
          <a:p>
            <a:r>
              <a:rPr lang="en-US" b="1" dirty="0" smtClean="0">
                <a:latin typeface="+mj-lt"/>
              </a:rPr>
              <a:t>Social </a:t>
            </a:r>
            <a:r>
              <a:rPr lang="en-US" b="1" dirty="0">
                <a:latin typeface="+mj-lt"/>
              </a:rPr>
              <a:t>forestry is the forestry outside the conventional forests and deals with poor people to produce goods such as fuel, fodder etc. to meet the needs of local community particularly underprivileged section. </a:t>
            </a:r>
            <a:r>
              <a:rPr lang="en-US" b="1" i="1" dirty="0">
                <a:latin typeface="+mj-lt"/>
              </a:rPr>
              <a:t>(Shah; 1985)</a:t>
            </a:r>
          </a:p>
          <a:p>
            <a:endParaRPr lang="en-US" b="1" i="1" dirty="0" smtClean="0">
              <a:latin typeface="+mj-lt"/>
            </a:endParaRPr>
          </a:p>
          <a:p>
            <a:endParaRPr lang="en-US" b="1" dirty="0">
              <a:latin typeface="+mj-lt"/>
            </a:endParaRPr>
          </a:p>
        </p:txBody>
      </p:sp>
    </p:spTree>
    <p:extLst>
      <p:ext uri="{BB962C8B-B14F-4D97-AF65-F5344CB8AC3E}">
        <p14:creationId xmlns="" xmlns:p14="http://schemas.microsoft.com/office/powerpoint/2010/main" val="256141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900" b="1" u="sng" dirty="0">
                <a:latin typeface="Aharoni" panose="02010803020104030203" pitchFamily="2" charset="-79"/>
                <a:cs typeface="Aharoni" panose="02010803020104030203" pitchFamily="2" charset="-79"/>
              </a:rPr>
              <a:t>Role Of Social Forestry In Economic </a:t>
            </a:r>
            <a:r>
              <a:rPr lang="en-US" sz="4900" b="1" u="sng" dirty="0" smtClean="0">
                <a:latin typeface="Aharoni" panose="02010803020104030203" pitchFamily="2" charset="-79"/>
                <a:cs typeface="Aharoni" panose="02010803020104030203" pitchFamily="2" charset="-79"/>
              </a:rPr>
              <a:t>Solvency</a:t>
            </a:r>
            <a:endParaRPr lang="en-US" dirty="0"/>
          </a:p>
        </p:txBody>
      </p:sp>
      <p:sp>
        <p:nvSpPr>
          <p:cNvPr id="3" name="Content Placeholder 2"/>
          <p:cNvSpPr>
            <a:spLocks noGrp="1"/>
          </p:cNvSpPr>
          <p:nvPr>
            <p:ph idx="1"/>
          </p:nvPr>
        </p:nvSpPr>
        <p:spPr>
          <a:xfrm>
            <a:off x="838200" y="2207762"/>
            <a:ext cx="10515600" cy="4351338"/>
          </a:xfrm>
        </p:spPr>
        <p:txBody>
          <a:bodyPr/>
          <a:lstStyle/>
          <a:p>
            <a:pPr lvl="0">
              <a:buFont typeface="Wingdings" panose="05000000000000000000" pitchFamily="2" charset="2"/>
              <a:buChar char="q"/>
            </a:pPr>
            <a:endParaRPr lang="en-GB"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q"/>
            </a:pP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S</a:t>
            </a:r>
            <a:r>
              <a:rPr lang="en-GB" dirty="0" smtClean="0">
                <a:latin typeface="Times New Roman" panose="02020603050405020304" pitchFamily="18" charset="0"/>
                <a:cs typeface="Times New Roman" panose="02020603050405020304" pitchFamily="18" charset="0"/>
              </a:rPr>
              <a:t>ource </a:t>
            </a:r>
            <a:r>
              <a:rPr lang="en-GB" dirty="0">
                <a:latin typeface="Times New Roman" panose="02020603050405020304" pitchFamily="18" charset="0"/>
                <a:cs typeface="Times New Roman" panose="02020603050405020304" pitchFamily="18" charset="0"/>
              </a:rPr>
              <a:t>of plants and </a:t>
            </a:r>
            <a:r>
              <a:rPr lang="en-GB" dirty="0" smtClean="0">
                <a:latin typeface="Times New Roman" panose="02020603050405020304" pitchFamily="18" charset="0"/>
                <a:cs typeface="Times New Roman" panose="02020603050405020304" pitchFamily="18" charset="0"/>
              </a:rPr>
              <a:t>animals</a:t>
            </a:r>
            <a:endParaRPr lang="en-US"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Fruit-bearing trees may be grown as </a:t>
            </a:r>
            <a:r>
              <a:rPr lang="en-GB" dirty="0" smtClean="0">
                <a:latin typeface="Times New Roman" panose="02020603050405020304" pitchFamily="18" charset="0"/>
                <a:cs typeface="Times New Roman" panose="02020603050405020304" pitchFamily="18" charset="0"/>
              </a:rPr>
              <a:t>cash crop</a:t>
            </a:r>
            <a:endParaRPr lang="en-US"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Under conditions of scarce land, capital or </a:t>
            </a:r>
            <a:r>
              <a:rPr lang="en-GB" dirty="0" smtClean="0">
                <a:latin typeface="Times New Roman" panose="02020603050405020304" pitchFamily="18" charset="0"/>
                <a:cs typeface="Times New Roman" panose="02020603050405020304" pitchFamily="18" charset="0"/>
              </a:rPr>
              <a:t>labour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92753201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u="sng" dirty="0">
                <a:latin typeface="Aharoni" panose="02010803020104030203" pitchFamily="2" charset="-79"/>
                <a:cs typeface="Aharoni" panose="02010803020104030203" pitchFamily="2" charset="-79"/>
              </a:rPr>
              <a:t>Communal </a:t>
            </a:r>
            <a:r>
              <a:rPr lang="en-US" sz="6000" b="1" u="sng" dirty="0" smtClean="0">
                <a:latin typeface="Aharoni" panose="02010803020104030203" pitchFamily="2" charset="-79"/>
                <a:cs typeface="Aharoni" panose="02010803020104030203" pitchFamily="2" charset="-79"/>
              </a:rPr>
              <a:t>Benefits</a:t>
            </a:r>
            <a:endParaRPr lang="en-US" u="sng" dirty="0"/>
          </a:p>
        </p:txBody>
      </p:sp>
      <p:sp>
        <p:nvSpPr>
          <p:cNvPr id="3" name="Content Placeholder 2"/>
          <p:cNvSpPr>
            <a:spLocks noGrp="1"/>
          </p:cNvSpPr>
          <p:nvPr>
            <p:ph idx="1"/>
          </p:nvPr>
        </p:nvSpPr>
        <p:spPr/>
        <p:txBody>
          <a:bodyPr>
            <a:normAutofit lnSpcReduction="10000"/>
          </a:bodyPr>
          <a:lstStyle/>
          <a:p>
            <a:endParaRPr lang="en-US" b="1" dirty="0" smtClean="0">
              <a:latin typeface="+mj-lt"/>
              <a:cs typeface="Times New Roman" panose="02020603050405020304" pitchFamily="18" charset="0"/>
            </a:endParaRPr>
          </a:p>
          <a:p>
            <a:r>
              <a:rPr lang="en-US" sz="3200" b="1" dirty="0" smtClean="0">
                <a:latin typeface="+mj-lt"/>
                <a:cs typeface="Times New Roman" panose="02020603050405020304" pitchFamily="18" charset="0"/>
              </a:rPr>
              <a:t>Large </a:t>
            </a:r>
            <a:r>
              <a:rPr lang="en-US" sz="3200" b="1" dirty="0">
                <a:latin typeface="+mj-lt"/>
                <a:cs typeface="Times New Roman" panose="02020603050405020304" pitchFamily="18" charset="0"/>
              </a:rPr>
              <a:t>growing trees can come in conflict with utilities, views, and </a:t>
            </a:r>
            <a:r>
              <a:rPr lang="en-US" sz="3200" b="1" dirty="0" smtClean="0">
                <a:latin typeface="+mj-lt"/>
                <a:cs typeface="Times New Roman" panose="02020603050405020304" pitchFamily="18" charset="0"/>
              </a:rPr>
              <a:t>structures, beyond </a:t>
            </a:r>
            <a:r>
              <a:rPr lang="en-US" sz="3200" b="1" dirty="0">
                <a:latin typeface="+mj-lt"/>
                <a:cs typeface="Times New Roman" panose="02020603050405020304" pitchFamily="18" charset="0"/>
              </a:rPr>
              <a:t>the bounds of the owner’s property. </a:t>
            </a:r>
          </a:p>
          <a:p>
            <a:r>
              <a:rPr lang="en-US" sz="3200" b="1" dirty="0" smtClean="0">
                <a:latin typeface="+mj-lt"/>
                <a:cs typeface="Times New Roman" panose="02020603050405020304" pitchFamily="18" charset="0"/>
              </a:rPr>
              <a:t>Trees can </a:t>
            </a:r>
            <a:r>
              <a:rPr lang="en-US" sz="3200" b="1" dirty="0">
                <a:latin typeface="+mj-lt"/>
                <a:cs typeface="Times New Roman" panose="02020603050405020304" pitchFamily="18" charset="0"/>
              </a:rPr>
              <a:t>enhance and function on one property without infringing on the rights and privileges of </a:t>
            </a:r>
            <a:r>
              <a:rPr lang="en-US" sz="3200" b="1" dirty="0" smtClean="0">
                <a:latin typeface="+mj-lt"/>
                <a:cs typeface="Times New Roman" panose="02020603050405020304" pitchFamily="18" charset="0"/>
              </a:rPr>
              <a:t>neighbors</a:t>
            </a:r>
          </a:p>
          <a:p>
            <a:r>
              <a:rPr lang="en-US" sz="3200" b="1" dirty="0" smtClean="0">
                <a:latin typeface="+mj-lt"/>
                <a:cs typeface="Times New Roman" panose="02020603050405020304" pitchFamily="18" charset="0"/>
              </a:rPr>
              <a:t>City </a:t>
            </a:r>
            <a:r>
              <a:rPr lang="en-US" sz="3200" b="1" dirty="0">
                <a:latin typeface="+mj-lt"/>
                <a:cs typeface="Times New Roman" panose="02020603050405020304" pitchFamily="18" charset="0"/>
              </a:rPr>
              <a:t>trees often serve several architectural and engineering </a:t>
            </a:r>
            <a:r>
              <a:rPr lang="en-US" sz="3200" b="1" dirty="0" smtClean="0">
                <a:latin typeface="+mj-lt"/>
                <a:cs typeface="Times New Roman" panose="02020603050405020304" pitchFamily="18" charset="0"/>
              </a:rPr>
              <a:t>functions</a:t>
            </a:r>
            <a:endParaRPr lang="en-US" sz="3200" b="1" dirty="0">
              <a:latin typeface="+mj-lt"/>
              <a:cs typeface="Times New Roman" panose="02020603050405020304" pitchFamily="18" charset="0"/>
            </a:endParaRPr>
          </a:p>
          <a:p>
            <a:endParaRPr lang="en-US" dirty="0"/>
          </a:p>
        </p:txBody>
      </p:sp>
    </p:spTree>
    <p:extLst>
      <p:ext uri="{BB962C8B-B14F-4D97-AF65-F5344CB8AC3E}">
        <p14:creationId xmlns="" xmlns:p14="http://schemas.microsoft.com/office/powerpoint/2010/main" val="133009290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p:spPr>
        <p:txBody>
          <a:bodyPr>
            <a:noAutofit/>
          </a:bodyPr>
          <a:lstStyle/>
          <a:p>
            <a:pPr algn="ctr"/>
            <a:r>
              <a:rPr lang="en-US" sz="4800" b="1" u="sng" dirty="0">
                <a:latin typeface="Aharoni" panose="02010803020104030203" pitchFamily="2" charset="-79"/>
                <a:cs typeface="Aharoni" panose="02010803020104030203" pitchFamily="2" charset="-79"/>
              </a:rPr>
              <a:t>Role of Social Forestry in Household </a:t>
            </a:r>
            <a:r>
              <a:rPr lang="en-US" sz="4800" b="1" u="sng" dirty="0" smtClean="0">
                <a:latin typeface="Aharoni" panose="02010803020104030203" pitchFamily="2" charset="-79"/>
                <a:cs typeface="Aharoni" panose="02010803020104030203" pitchFamily="2" charset="-79"/>
              </a:rPr>
              <a:t>Needs</a:t>
            </a:r>
            <a:endParaRPr lang="en-US" sz="4800"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38200" y="2207762"/>
            <a:ext cx="10515600" cy="4351338"/>
          </a:xfrm>
        </p:spPr>
        <p:txBody>
          <a:bodyPr>
            <a:normAutofit lnSpcReduction="10000"/>
          </a:bodyPr>
          <a:lstStyle/>
          <a:p>
            <a:pPr algn="just"/>
            <a:r>
              <a:rPr lang="en-US" sz="3200" b="1" dirty="0" smtClean="0">
                <a:latin typeface="+mj-lt"/>
                <a:cs typeface="Times New Roman" panose="02020603050405020304" pitchFamily="18" charset="0"/>
              </a:rPr>
              <a:t>Rural households using </a:t>
            </a:r>
            <a:r>
              <a:rPr lang="en-US" sz="3200" b="1" dirty="0">
                <a:latin typeface="+mj-lt"/>
                <a:cs typeface="Times New Roman" panose="02020603050405020304" pitchFamily="18" charset="0"/>
              </a:rPr>
              <a:t>wood fuels </a:t>
            </a:r>
            <a:r>
              <a:rPr lang="en-US" sz="3200" b="1" dirty="0" smtClean="0">
                <a:latin typeface="+mj-lt"/>
                <a:cs typeface="Times New Roman" panose="02020603050405020304" pitchFamily="18" charset="0"/>
              </a:rPr>
              <a:t>respond </a:t>
            </a:r>
            <a:r>
              <a:rPr lang="en-US" sz="3200" b="1" dirty="0">
                <a:latin typeface="+mj-lt"/>
                <a:cs typeface="Times New Roman" panose="02020603050405020304" pitchFamily="18" charset="0"/>
              </a:rPr>
              <a:t>in several ways to wood scarcity </a:t>
            </a:r>
            <a:r>
              <a:rPr lang="en-US" sz="3200" b="1" dirty="0" smtClean="0">
                <a:latin typeface="+mj-lt"/>
                <a:cs typeface="Times New Roman" panose="02020603050405020304" pitchFamily="18" charset="0"/>
              </a:rPr>
              <a:t>or inflation</a:t>
            </a:r>
          </a:p>
          <a:p>
            <a:pPr algn="just"/>
            <a:r>
              <a:rPr lang="en-US" sz="3200" b="1" dirty="0" smtClean="0">
                <a:latin typeface="+mj-lt"/>
                <a:cs typeface="Times New Roman" panose="02020603050405020304" pitchFamily="18" charset="0"/>
              </a:rPr>
              <a:t>Households </a:t>
            </a:r>
            <a:r>
              <a:rPr lang="en-US" sz="3200" b="1" dirty="0">
                <a:latin typeface="+mj-lt"/>
                <a:cs typeface="Times New Roman" panose="02020603050405020304" pitchFamily="18" charset="0"/>
              </a:rPr>
              <a:t>may continue to </a:t>
            </a:r>
            <a:r>
              <a:rPr lang="en-US" sz="3200" b="1" dirty="0" smtClean="0">
                <a:latin typeface="+mj-lt"/>
                <a:cs typeface="Times New Roman" panose="02020603050405020304" pitchFamily="18" charset="0"/>
              </a:rPr>
              <a:t>consume</a:t>
            </a:r>
          </a:p>
          <a:p>
            <a:pPr marL="0" indent="0" algn="just">
              <a:buNone/>
            </a:pPr>
            <a:r>
              <a:rPr lang="en-US" sz="3200" b="1" dirty="0" smtClean="0">
                <a:latin typeface="+mj-lt"/>
                <a:cs typeface="Times New Roman" panose="02020603050405020304" pitchFamily="18" charset="0"/>
              </a:rPr>
              <a:t>the </a:t>
            </a:r>
            <a:r>
              <a:rPr lang="en-US" sz="3200" b="1" dirty="0">
                <a:latin typeface="+mj-lt"/>
                <a:cs typeface="Times New Roman" panose="02020603050405020304" pitchFamily="18" charset="0"/>
              </a:rPr>
              <a:t>same amount of wood by spending </a:t>
            </a:r>
          </a:p>
          <a:p>
            <a:pPr marL="0" indent="0" algn="just">
              <a:buNone/>
            </a:pPr>
            <a:r>
              <a:rPr lang="en-US" sz="3200" b="1" dirty="0" smtClean="0">
                <a:latin typeface="+mj-lt"/>
                <a:cs typeface="Times New Roman" panose="02020603050405020304" pitchFamily="18" charset="0"/>
              </a:rPr>
              <a:t>a </a:t>
            </a:r>
            <a:r>
              <a:rPr lang="en-US" sz="3200" b="1" dirty="0">
                <a:latin typeface="+mj-lt"/>
                <a:cs typeface="Times New Roman" panose="02020603050405020304" pitchFamily="18" charset="0"/>
              </a:rPr>
              <a:t>larger fraction of their income</a:t>
            </a:r>
          </a:p>
          <a:p>
            <a:pPr algn="just"/>
            <a:r>
              <a:rPr lang="en-US" sz="3200" b="1" dirty="0">
                <a:latin typeface="+mj-lt"/>
                <a:cs typeface="Times New Roman" panose="02020603050405020304" pitchFamily="18" charset="0"/>
              </a:rPr>
              <a:t>A rise in the price of wood also </a:t>
            </a:r>
            <a:endParaRPr lang="en-US" sz="3200" b="1" dirty="0" smtClean="0">
              <a:latin typeface="+mj-lt"/>
              <a:cs typeface="Times New Roman" panose="02020603050405020304" pitchFamily="18" charset="0"/>
            </a:endParaRPr>
          </a:p>
          <a:p>
            <a:pPr marL="0" indent="0" algn="just">
              <a:buNone/>
            </a:pPr>
            <a:r>
              <a:rPr lang="en-US" sz="3200" b="1" dirty="0" smtClean="0">
                <a:latin typeface="+mj-lt"/>
                <a:cs typeface="Times New Roman" panose="02020603050405020304" pitchFamily="18" charset="0"/>
              </a:rPr>
              <a:t>may </a:t>
            </a:r>
            <a:r>
              <a:rPr lang="en-US" sz="3200" b="1" dirty="0">
                <a:latin typeface="+mj-lt"/>
                <a:cs typeface="Times New Roman" panose="02020603050405020304" pitchFamily="18" charset="0"/>
              </a:rPr>
              <a:t>cause households to substitute </a:t>
            </a:r>
            <a:endParaRPr lang="en-US" sz="3200" b="1" dirty="0" smtClean="0">
              <a:latin typeface="+mj-lt"/>
              <a:cs typeface="Times New Roman" panose="02020603050405020304" pitchFamily="18" charset="0"/>
            </a:endParaRPr>
          </a:p>
          <a:p>
            <a:pPr marL="0" indent="0" algn="just">
              <a:buNone/>
            </a:pPr>
            <a:r>
              <a:rPr lang="en-US" sz="3200" b="1" dirty="0" smtClean="0">
                <a:latin typeface="+mj-lt"/>
                <a:cs typeface="Times New Roman" panose="02020603050405020304" pitchFamily="18" charset="0"/>
              </a:rPr>
              <a:t>other </a:t>
            </a:r>
            <a:r>
              <a:rPr lang="en-US" sz="3200" b="1" dirty="0">
                <a:latin typeface="+mj-lt"/>
                <a:cs typeface="Times New Roman" panose="02020603050405020304" pitchFamily="18" charset="0"/>
              </a:rPr>
              <a:t>fuels for </a:t>
            </a:r>
            <a:r>
              <a:rPr lang="en-US" sz="3200" b="1" dirty="0" smtClean="0">
                <a:latin typeface="+mj-lt"/>
                <a:cs typeface="Times New Roman" panose="02020603050405020304" pitchFamily="18" charset="0"/>
              </a:rPr>
              <a:t>wood</a:t>
            </a:r>
            <a:endParaRPr lang="en-US" sz="3200" b="1" dirty="0">
              <a:latin typeface="+mj-lt"/>
              <a:cs typeface="Times New Roman" panose="02020603050405020304" pitchFamily="18" charset="0"/>
            </a:endParaRPr>
          </a:p>
          <a:p>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467235" y="3018971"/>
            <a:ext cx="4724765" cy="3418114"/>
          </a:xfrm>
          <a:prstGeom prst="rect">
            <a:avLst/>
          </a:prstGeom>
          <a:ln>
            <a:noFill/>
          </a:ln>
          <a:effectLst>
            <a:softEdge rad="112500"/>
          </a:effectLst>
        </p:spPr>
      </p:pic>
    </p:spTree>
    <p:extLst>
      <p:ext uri="{BB962C8B-B14F-4D97-AF65-F5344CB8AC3E}">
        <p14:creationId xmlns="" xmlns:p14="http://schemas.microsoft.com/office/powerpoint/2010/main" val="375144802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u="sng" dirty="0">
                <a:latin typeface="Aharoni" panose="02010803020104030203" pitchFamily="2" charset="-79"/>
                <a:cs typeface="Aharoni" panose="02010803020104030203" pitchFamily="2" charset="-79"/>
              </a:rPr>
              <a:t>Biodiversity Conservation</a:t>
            </a:r>
          </a:p>
        </p:txBody>
      </p:sp>
      <p:sp>
        <p:nvSpPr>
          <p:cNvPr id="3" name="Content Placeholder 2"/>
          <p:cNvSpPr>
            <a:spLocks noGrp="1"/>
          </p:cNvSpPr>
          <p:nvPr>
            <p:ph idx="1"/>
          </p:nvPr>
        </p:nvSpPr>
        <p:spPr/>
        <p:txBody>
          <a:bodyPr>
            <a:normAutofit fontScale="92500" lnSpcReduction="20000"/>
          </a:bodyPr>
          <a:lstStyle/>
          <a:p>
            <a:pPr algn="just"/>
            <a:r>
              <a:rPr lang="en-US" sz="3200" b="1" dirty="0" smtClean="0">
                <a:latin typeface="+mj-lt"/>
                <a:cs typeface="Times New Roman" panose="02020603050405020304" pitchFamily="18" charset="0"/>
              </a:rPr>
              <a:t>Trees </a:t>
            </a:r>
            <a:r>
              <a:rPr lang="en-US" sz="3200" b="1" dirty="0">
                <a:latin typeface="+mj-lt"/>
                <a:cs typeface="Times New Roman" panose="02020603050405020304" pitchFamily="18" charset="0"/>
              </a:rPr>
              <a:t>planted on degraded </a:t>
            </a:r>
            <a:endParaRPr lang="en-US" sz="3200" b="1" dirty="0" smtClean="0">
              <a:latin typeface="+mj-lt"/>
              <a:cs typeface="Times New Roman" panose="02020603050405020304" pitchFamily="18" charset="0"/>
            </a:endParaRPr>
          </a:p>
          <a:p>
            <a:pPr marL="0" indent="0" algn="just">
              <a:buNone/>
            </a:pPr>
            <a:r>
              <a:rPr lang="en-US" sz="3200" b="1" dirty="0" smtClean="0">
                <a:latin typeface="+mj-lt"/>
                <a:cs typeface="Times New Roman" panose="02020603050405020304" pitchFamily="18" charset="0"/>
              </a:rPr>
              <a:t>forestland </a:t>
            </a:r>
            <a:r>
              <a:rPr lang="en-US" sz="3200" b="1" dirty="0">
                <a:latin typeface="+mj-lt"/>
                <a:cs typeface="Times New Roman" panose="02020603050405020304" pitchFamily="18" charset="0"/>
              </a:rPr>
              <a:t>and in marginal </a:t>
            </a:r>
            <a:endParaRPr lang="en-US" sz="3200" b="1" dirty="0" smtClean="0">
              <a:latin typeface="+mj-lt"/>
              <a:cs typeface="Times New Roman" panose="02020603050405020304" pitchFamily="18" charset="0"/>
            </a:endParaRPr>
          </a:p>
          <a:p>
            <a:pPr marL="0" indent="0" algn="just">
              <a:buNone/>
            </a:pPr>
            <a:r>
              <a:rPr lang="en-US" sz="3200" b="1" dirty="0" smtClean="0">
                <a:latin typeface="+mj-lt"/>
                <a:cs typeface="Times New Roman" panose="02020603050405020304" pitchFamily="18" charset="0"/>
              </a:rPr>
              <a:t>areas </a:t>
            </a:r>
            <a:r>
              <a:rPr lang="en-US" sz="3200" b="1" dirty="0">
                <a:latin typeface="+mj-lt"/>
                <a:cs typeface="Times New Roman" panose="02020603050405020304" pitchFamily="18" charset="0"/>
              </a:rPr>
              <a:t>are also conserving soil, </a:t>
            </a:r>
            <a:endParaRPr lang="en-US" sz="3200" b="1" dirty="0" smtClean="0">
              <a:latin typeface="+mj-lt"/>
              <a:cs typeface="Times New Roman" panose="02020603050405020304" pitchFamily="18" charset="0"/>
            </a:endParaRPr>
          </a:p>
          <a:p>
            <a:pPr marL="0" indent="0" algn="just">
              <a:buNone/>
            </a:pPr>
            <a:r>
              <a:rPr lang="en-US" sz="3200" b="1" dirty="0" smtClean="0">
                <a:latin typeface="+mj-lt"/>
                <a:cs typeface="Times New Roman" panose="02020603050405020304" pitchFamily="18" charset="0"/>
              </a:rPr>
              <a:t>water </a:t>
            </a:r>
            <a:r>
              <a:rPr lang="en-US" sz="3200" b="1" dirty="0">
                <a:latin typeface="+mj-lt"/>
                <a:cs typeface="Times New Roman" panose="02020603050405020304" pitchFamily="18" charset="0"/>
              </a:rPr>
              <a:t>and biodiversity. </a:t>
            </a:r>
          </a:p>
          <a:p>
            <a:pPr algn="just"/>
            <a:r>
              <a:rPr lang="en-US" sz="3200" b="1" dirty="0">
                <a:latin typeface="+mj-lt"/>
                <a:cs typeface="Times New Roman" panose="02020603050405020304" pitchFamily="18" charset="0"/>
              </a:rPr>
              <a:t>With the introduction of </a:t>
            </a:r>
            <a:endParaRPr lang="en-US" sz="3200" b="1" dirty="0" smtClean="0">
              <a:latin typeface="+mj-lt"/>
              <a:cs typeface="Times New Roman" panose="02020603050405020304" pitchFamily="18" charset="0"/>
            </a:endParaRPr>
          </a:p>
          <a:p>
            <a:pPr marL="0" indent="0" algn="just">
              <a:buNone/>
            </a:pPr>
            <a:r>
              <a:rPr lang="en-US" sz="3200" b="1" dirty="0" smtClean="0">
                <a:latin typeface="+mj-lt"/>
                <a:cs typeface="Times New Roman" panose="02020603050405020304" pitchFamily="18" charset="0"/>
              </a:rPr>
              <a:t>co-management </a:t>
            </a:r>
            <a:r>
              <a:rPr lang="en-US" sz="3200" b="1" dirty="0">
                <a:latin typeface="+mj-lt"/>
                <a:cs typeface="Times New Roman" panose="02020603050405020304" pitchFamily="18" charset="0"/>
              </a:rPr>
              <a:t>in protected areas, </a:t>
            </a:r>
            <a:endParaRPr lang="en-US" sz="3200" b="1" dirty="0" smtClean="0">
              <a:latin typeface="+mj-lt"/>
              <a:cs typeface="Times New Roman" panose="02020603050405020304" pitchFamily="18" charset="0"/>
            </a:endParaRPr>
          </a:p>
          <a:p>
            <a:pPr marL="0" indent="0" algn="just">
              <a:buNone/>
            </a:pPr>
            <a:r>
              <a:rPr lang="en-US" sz="3200" b="1" dirty="0" smtClean="0">
                <a:latin typeface="+mj-lt"/>
                <a:cs typeface="Times New Roman" panose="02020603050405020304" pitchFamily="18" charset="0"/>
              </a:rPr>
              <a:t>the </a:t>
            </a:r>
            <a:r>
              <a:rPr lang="en-US" sz="3200" b="1" dirty="0">
                <a:latin typeface="+mj-lt"/>
                <a:cs typeface="Times New Roman" panose="02020603050405020304" pitchFamily="18" charset="0"/>
              </a:rPr>
              <a:t>non-consumptive benefits </a:t>
            </a:r>
          </a:p>
          <a:p>
            <a:pPr algn="just"/>
            <a:r>
              <a:rPr lang="en-US" sz="3200" b="1" dirty="0">
                <a:latin typeface="+mj-lt"/>
                <a:cs typeface="Times New Roman" panose="02020603050405020304" pitchFamily="18" charset="0"/>
              </a:rPr>
              <a:t>R</a:t>
            </a:r>
            <a:r>
              <a:rPr lang="en-US" sz="3200" b="1" dirty="0" smtClean="0">
                <a:latin typeface="+mj-lt"/>
                <a:cs typeface="Times New Roman" panose="02020603050405020304" pitchFamily="18" charset="0"/>
              </a:rPr>
              <a:t>educe </a:t>
            </a:r>
            <a:r>
              <a:rPr lang="en-US" sz="3200" b="1" dirty="0">
                <a:latin typeface="+mj-lt"/>
                <a:cs typeface="Times New Roman" panose="02020603050405020304" pitchFamily="18" charset="0"/>
              </a:rPr>
              <a:t>poverty and conserve </a:t>
            </a:r>
            <a:endParaRPr lang="en-US" sz="3200" b="1" dirty="0" smtClean="0">
              <a:latin typeface="+mj-lt"/>
              <a:cs typeface="Times New Roman" panose="02020603050405020304" pitchFamily="18" charset="0"/>
            </a:endParaRPr>
          </a:p>
          <a:p>
            <a:pPr marL="0" indent="0" algn="just">
              <a:buNone/>
            </a:pPr>
            <a:r>
              <a:rPr lang="en-US" sz="3200" b="1" dirty="0" smtClean="0">
                <a:latin typeface="+mj-lt"/>
                <a:cs typeface="Times New Roman" panose="02020603050405020304" pitchFamily="18" charset="0"/>
              </a:rPr>
              <a:t>biodiversity</a:t>
            </a:r>
            <a:endParaRPr lang="en-US" sz="3200" b="1" dirty="0">
              <a:latin typeface="+mj-lt"/>
              <a:cs typeface="Times New Roman" panose="02020603050405020304" pitchFamily="18" charset="0"/>
            </a:endParaRPr>
          </a:p>
          <a:p>
            <a:endParaRPr lang="en-US"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530522" y="2073246"/>
            <a:ext cx="5661478" cy="4381984"/>
          </a:xfrm>
          <a:prstGeom prst="rect">
            <a:avLst/>
          </a:prstGeom>
          <a:ln>
            <a:noFill/>
          </a:ln>
          <a:effectLst>
            <a:softEdge rad="112500"/>
          </a:effectLst>
        </p:spPr>
      </p:pic>
    </p:spTree>
    <p:extLst>
      <p:ext uri="{BB962C8B-B14F-4D97-AF65-F5344CB8AC3E}">
        <p14:creationId xmlns="" xmlns:p14="http://schemas.microsoft.com/office/powerpoint/2010/main" val="237834667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u="sng" dirty="0">
                <a:latin typeface="Aharoni" panose="02010803020104030203" pitchFamily="2" charset="-79"/>
                <a:cs typeface="Aharoni" panose="02010803020104030203" pitchFamily="2" charset="-79"/>
              </a:rPr>
              <a:t>Role Environmental Benefits</a:t>
            </a:r>
            <a:r>
              <a:rPr lang="en-US" u="sng" dirty="0">
                <a:latin typeface="Agency FB" panose="020B0503020202020204" pitchFamily="34" charset="0"/>
              </a:rPr>
              <a:t/>
            </a:r>
            <a:br>
              <a:rPr lang="en-US" u="sng" dirty="0">
                <a:latin typeface="Agency FB" panose="020B0503020202020204" pitchFamily="34" charset="0"/>
              </a:rPr>
            </a:br>
            <a:endParaRPr lang="en-US" dirty="0"/>
          </a:p>
        </p:txBody>
      </p:sp>
      <p:sp>
        <p:nvSpPr>
          <p:cNvPr id="3" name="Content Placeholder 2"/>
          <p:cNvSpPr>
            <a:spLocks noGrp="1"/>
          </p:cNvSpPr>
          <p:nvPr>
            <p:ph idx="1"/>
          </p:nvPr>
        </p:nvSpPr>
        <p:spPr/>
        <p:txBody>
          <a:bodyPr>
            <a:normAutofit lnSpcReduction="10000"/>
          </a:bodyPr>
          <a:lstStyle/>
          <a:p>
            <a:pPr algn="just">
              <a:buFont typeface="Wingdings" panose="05000000000000000000" pitchFamily="2" charset="2"/>
              <a:buChar char="q"/>
            </a:pPr>
            <a:endParaRPr lang="en-US" dirty="0" smtClean="0">
              <a:latin typeface="Times New Roman" panose="02020603050405020304" pitchFamily="18" charset="0"/>
              <a:cs typeface="Times New Roman" panose="02020603050405020304" pitchFamily="18" charset="0"/>
            </a:endParaRPr>
          </a:p>
          <a:p>
            <a:pPr algn="just"/>
            <a:r>
              <a:rPr lang="en-US" b="1" dirty="0" smtClean="0">
                <a:latin typeface="+mj-lt"/>
                <a:cs typeface="Times New Roman" panose="02020603050405020304" pitchFamily="18" charset="0"/>
              </a:rPr>
              <a:t>The </a:t>
            </a:r>
            <a:r>
              <a:rPr lang="en-US" b="1" dirty="0">
                <a:latin typeface="+mj-lt"/>
                <a:cs typeface="Times New Roman" panose="02020603050405020304" pitchFamily="18" charset="0"/>
              </a:rPr>
              <a:t>larger the tree, the greater the cooling </a:t>
            </a:r>
            <a:r>
              <a:rPr lang="en-US" b="1" dirty="0" smtClean="0">
                <a:latin typeface="+mj-lt"/>
                <a:cs typeface="Times New Roman" panose="02020603050405020304" pitchFamily="18" charset="0"/>
              </a:rPr>
              <a:t>effect</a:t>
            </a:r>
          </a:p>
          <a:p>
            <a:pPr algn="just"/>
            <a:r>
              <a:rPr lang="en-US" b="1" dirty="0" smtClean="0">
                <a:latin typeface="+mj-lt"/>
                <a:cs typeface="Times New Roman" panose="02020603050405020304" pitchFamily="18" charset="0"/>
              </a:rPr>
              <a:t>Moderate </a:t>
            </a:r>
            <a:r>
              <a:rPr lang="en-US" b="1" dirty="0">
                <a:latin typeface="+mj-lt"/>
                <a:cs typeface="Times New Roman" panose="02020603050405020304" pitchFamily="18" charset="0"/>
              </a:rPr>
              <a:t>heat-island effect caused by pavement and buildings in commercial </a:t>
            </a:r>
            <a:r>
              <a:rPr lang="en-US" b="1" dirty="0" smtClean="0">
                <a:latin typeface="+mj-lt"/>
                <a:cs typeface="Times New Roman" panose="02020603050405020304" pitchFamily="18" charset="0"/>
              </a:rPr>
              <a:t>areas</a:t>
            </a:r>
          </a:p>
          <a:p>
            <a:pPr algn="just"/>
            <a:r>
              <a:rPr lang="en-US" b="1" dirty="0" smtClean="0">
                <a:latin typeface="+mj-lt"/>
                <a:cs typeface="Times New Roman" panose="02020603050405020304" pitchFamily="18" charset="0"/>
              </a:rPr>
              <a:t>Affecting wind </a:t>
            </a:r>
            <a:r>
              <a:rPr lang="en-US" b="1" dirty="0">
                <a:latin typeface="+mj-lt"/>
                <a:cs typeface="Times New Roman" panose="02020603050405020304" pitchFamily="18" charset="0"/>
              </a:rPr>
              <a:t>speed and direction </a:t>
            </a:r>
            <a:endParaRPr lang="en-US" b="1" dirty="0" smtClean="0">
              <a:latin typeface="+mj-lt"/>
              <a:cs typeface="Times New Roman" panose="02020603050405020304" pitchFamily="18" charset="0"/>
            </a:endParaRPr>
          </a:p>
          <a:p>
            <a:pPr algn="just"/>
            <a:r>
              <a:rPr lang="en-US" b="1" dirty="0" smtClean="0">
                <a:latin typeface="+mj-lt"/>
                <a:cs typeface="Times New Roman" panose="02020603050405020304" pitchFamily="18" charset="0"/>
              </a:rPr>
              <a:t>The </a:t>
            </a:r>
            <a:r>
              <a:rPr lang="en-US" b="1" dirty="0">
                <a:latin typeface="+mj-lt"/>
                <a:cs typeface="Times New Roman" panose="02020603050405020304" pitchFamily="18" charset="0"/>
              </a:rPr>
              <a:t>more compact the foliage on the tree or group of trees,. Air quality is improved through the use of trees, shrubs, and </a:t>
            </a:r>
            <a:r>
              <a:rPr lang="en-US" b="1" dirty="0" smtClean="0">
                <a:latin typeface="+mj-lt"/>
                <a:cs typeface="Times New Roman" panose="02020603050405020304" pitchFamily="18" charset="0"/>
              </a:rPr>
              <a:t>turf</a:t>
            </a:r>
          </a:p>
          <a:p>
            <a:pPr algn="just"/>
            <a:r>
              <a:rPr lang="en-US" b="1" dirty="0" smtClean="0">
                <a:latin typeface="+mj-lt"/>
                <a:cs typeface="Times New Roman" panose="02020603050405020304" pitchFamily="18" charset="0"/>
              </a:rPr>
              <a:t>Leaves </a:t>
            </a:r>
            <a:r>
              <a:rPr lang="en-US" b="1" dirty="0">
                <a:latin typeface="+mj-lt"/>
                <a:cs typeface="Times New Roman" panose="02020603050405020304" pitchFamily="18" charset="0"/>
              </a:rPr>
              <a:t>filter the air we breathe by removing dust and other </a:t>
            </a:r>
            <a:r>
              <a:rPr lang="en-US" b="1" dirty="0" smtClean="0">
                <a:latin typeface="+mj-lt"/>
                <a:cs typeface="Times New Roman" panose="02020603050405020304" pitchFamily="18" charset="0"/>
              </a:rPr>
              <a:t>particulates</a:t>
            </a:r>
            <a:endParaRPr lang="en-US" b="1" dirty="0">
              <a:latin typeface="+mj-lt"/>
            </a:endParaRPr>
          </a:p>
        </p:txBody>
      </p:sp>
    </p:spTree>
    <p:extLst>
      <p:ext uri="{BB962C8B-B14F-4D97-AF65-F5344CB8AC3E}">
        <p14:creationId xmlns="" xmlns:p14="http://schemas.microsoft.com/office/powerpoint/2010/main" val="121725027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657" y="294594"/>
            <a:ext cx="10686143" cy="1531031"/>
          </a:xfrm>
        </p:spPr>
        <p:txBody>
          <a:bodyPr>
            <a:noAutofit/>
          </a:bodyPr>
          <a:lstStyle/>
          <a:p>
            <a:pPr algn="ctr"/>
            <a:r>
              <a:rPr lang="en-US" sz="5400" u="sng" dirty="0">
                <a:latin typeface="Aharoni" panose="02010803020104030203" pitchFamily="2" charset="-79"/>
                <a:cs typeface="Aharoni" panose="02010803020104030203" pitchFamily="2" charset="-79"/>
              </a:rPr>
              <a:t>Role Of Social Forestry In Society</a:t>
            </a:r>
          </a:p>
        </p:txBody>
      </p:sp>
      <p:sp>
        <p:nvSpPr>
          <p:cNvPr id="3" name="Content Placeholder 2"/>
          <p:cNvSpPr>
            <a:spLocks noGrp="1"/>
          </p:cNvSpPr>
          <p:nvPr>
            <p:ph idx="1"/>
          </p:nvPr>
        </p:nvSpPr>
        <p:spPr/>
        <p:txBody>
          <a:bodyPr>
            <a:normAutofit lnSpcReduction="10000"/>
          </a:bodyPr>
          <a:lstStyle/>
          <a:p>
            <a:pPr marL="0" indent="0">
              <a:buNone/>
            </a:pP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3200" b="1" dirty="0" smtClean="0">
                <a:latin typeface="+mj-lt"/>
                <a:cs typeface="Times New Roman" panose="02020603050405020304" pitchFamily="18" charset="0"/>
              </a:rPr>
              <a:t>The </a:t>
            </a:r>
            <a:r>
              <a:rPr lang="en-US" sz="3200" b="1" dirty="0">
                <a:latin typeface="+mj-lt"/>
                <a:cs typeface="Times New Roman" panose="02020603050405020304" pitchFamily="18" charset="0"/>
              </a:rPr>
              <a:t>social functions of forests are often more difficult to measure and can vary considerably among countries, depending on </a:t>
            </a:r>
            <a:endParaRPr lang="en-US" sz="3200" b="1" dirty="0" smtClean="0">
              <a:latin typeface="+mj-lt"/>
              <a:cs typeface="Times New Roman" panose="02020603050405020304" pitchFamily="18" charset="0"/>
            </a:endParaRPr>
          </a:p>
          <a:p>
            <a:pPr>
              <a:buFont typeface="Wingdings" panose="05000000000000000000" pitchFamily="2" charset="2"/>
              <a:buChar char="§"/>
            </a:pPr>
            <a:r>
              <a:rPr lang="en-US" sz="3200" b="1" dirty="0" smtClean="0">
                <a:latin typeface="+mj-lt"/>
                <a:cs typeface="Times New Roman" panose="02020603050405020304" pitchFamily="18" charset="0"/>
              </a:rPr>
              <a:t>Development</a:t>
            </a:r>
          </a:p>
          <a:p>
            <a:pPr>
              <a:buFont typeface="Wingdings" panose="05000000000000000000" pitchFamily="2" charset="2"/>
              <a:buChar char="§"/>
            </a:pPr>
            <a:r>
              <a:rPr lang="en-US" sz="3200" b="1" dirty="0" smtClean="0">
                <a:latin typeface="+mj-lt"/>
                <a:cs typeface="Times New Roman" panose="02020603050405020304" pitchFamily="18" charset="0"/>
              </a:rPr>
              <a:t>Traditions </a:t>
            </a:r>
            <a:endParaRPr lang="en-US" sz="3200" b="1" dirty="0">
              <a:latin typeface="+mj-lt"/>
              <a:cs typeface="Times New Roman" panose="02020603050405020304" pitchFamily="18" charset="0"/>
            </a:endParaRPr>
          </a:p>
          <a:p>
            <a:pPr marL="0" indent="0">
              <a:buNone/>
            </a:pPr>
            <a:r>
              <a:rPr lang="en-US" sz="3200" b="1" dirty="0">
                <a:latin typeface="+mj-lt"/>
                <a:cs typeface="Times New Roman" panose="02020603050405020304" pitchFamily="18" charset="0"/>
              </a:rPr>
              <a:t>For example, in developed, </a:t>
            </a:r>
            <a:r>
              <a:rPr lang="en-US" sz="3200" b="1" dirty="0" smtClean="0">
                <a:latin typeface="+mj-lt"/>
                <a:cs typeface="Times New Roman" panose="02020603050405020304" pitchFamily="18" charset="0"/>
              </a:rPr>
              <a:t>the </a:t>
            </a:r>
            <a:r>
              <a:rPr lang="en-US" sz="3200" b="1" dirty="0">
                <a:latin typeface="+mj-lt"/>
                <a:cs typeface="Times New Roman" panose="02020603050405020304" pitchFamily="18" charset="0"/>
              </a:rPr>
              <a:t>benefits of forests for recreation </a:t>
            </a:r>
            <a:r>
              <a:rPr lang="en-US" sz="3200" b="1" dirty="0" smtClean="0">
                <a:latin typeface="+mj-lt"/>
                <a:cs typeface="Times New Roman" panose="02020603050405020304" pitchFamily="18" charset="0"/>
              </a:rPr>
              <a:t>or maintenance </a:t>
            </a:r>
            <a:r>
              <a:rPr lang="en-US" sz="3200" b="1" dirty="0">
                <a:latin typeface="+mj-lt"/>
                <a:cs typeface="Times New Roman" panose="02020603050405020304" pitchFamily="18" charset="0"/>
              </a:rPr>
              <a:t>of a rural way of life may be most important</a:t>
            </a:r>
          </a:p>
          <a:p>
            <a:endParaRPr lang="en-US" sz="3200" b="1" dirty="0">
              <a:latin typeface="+mj-lt"/>
            </a:endParaRPr>
          </a:p>
        </p:txBody>
      </p:sp>
    </p:spTree>
    <p:extLst>
      <p:ext uri="{BB962C8B-B14F-4D97-AF65-F5344CB8AC3E}">
        <p14:creationId xmlns="" xmlns:p14="http://schemas.microsoft.com/office/powerpoint/2010/main" val="234204620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u="sng" dirty="0">
                <a:latin typeface="Aharoni" panose="02010803020104030203" pitchFamily="2" charset="-79"/>
                <a:cs typeface="Aharoni" panose="02010803020104030203" pitchFamily="2" charset="-79"/>
              </a:rPr>
              <a:t>Social Forestry To Prevent Natural Disaster</a:t>
            </a:r>
          </a:p>
        </p:txBody>
      </p:sp>
      <p:sp>
        <p:nvSpPr>
          <p:cNvPr id="3" name="Content Placeholder 2"/>
          <p:cNvSpPr>
            <a:spLocks noGrp="1"/>
          </p:cNvSpPr>
          <p:nvPr>
            <p:ph idx="1"/>
          </p:nvPr>
        </p:nvSpPr>
        <p:spPr/>
        <p:txBody>
          <a:bodyPr>
            <a:normAutofit/>
          </a:bodyPr>
          <a:lstStyle/>
          <a:p>
            <a:endParaRPr lang="en-US" sz="3200" b="1" dirty="0" smtClean="0">
              <a:latin typeface="+mj-lt"/>
              <a:cs typeface="Times New Roman" panose="02020603050405020304" pitchFamily="18" charset="0"/>
            </a:endParaRPr>
          </a:p>
          <a:p>
            <a:r>
              <a:rPr lang="en-US" sz="3200" b="1" dirty="0" smtClean="0">
                <a:latin typeface="+mj-lt"/>
                <a:cs typeface="Times New Roman" panose="02020603050405020304" pitchFamily="18" charset="0"/>
              </a:rPr>
              <a:t>Construction </a:t>
            </a:r>
            <a:r>
              <a:rPr lang="en-US" sz="3200" b="1" dirty="0">
                <a:latin typeface="+mj-lt"/>
                <a:cs typeface="Times New Roman" panose="02020603050405020304" pitchFamily="18" charset="0"/>
              </a:rPr>
              <a:t>material like bamboos, small timber and fuel </a:t>
            </a:r>
            <a:r>
              <a:rPr lang="en-US" sz="3200" b="1" dirty="0" smtClean="0">
                <a:latin typeface="+mj-lt"/>
                <a:cs typeface="Times New Roman" panose="02020603050405020304" pitchFamily="18" charset="0"/>
              </a:rPr>
              <a:t>wood</a:t>
            </a:r>
            <a:endParaRPr lang="en-US" sz="3200" b="1" dirty="0">
              <a:latin typeface="+mj-lt"/>
              <a:cs typeface="Times New Roman" panose="02020603050405020304" pitchFamily="18" charset="0"/>
            </a:endParaRPr>
          </a:p>
          <a:p>
            <a:r>
              <a:rPr lang="en-US" sz="3200" b="1" dirty="0" smtClean="0">
                <a:latin typeface="+mj-lt"/>
                <a:cs typeface="Times New Roman" panose="02020603050405020304" pitchFamily="18" charset="0"/>
              </a:rPr>
              <a:t>Provision of temporary </a:t>
            </a:r>
            <a:r>
              <a:rPr lang="en-US" sz="3200" b="1" dirty="0">
                <a:latin typeface="+mj-lt"/>
                <a:cs typeface="Times New Roman" panose="02020603050405020304" pitchFamily="18" charset="0"/>
              </a:rPr>
              <a:t>settlement of affected people in the degraded/open forest </a:t>
            </a:r>
            <a:r>
              <a:rPr lang="en-US" sz="3200" b="1" dirty="0" smtClean="0">
                <a:latin typeface="+mj-lt"/>
                <a:cs typeface="Times New Roman" panose="02020603050405020304" pitchFamily="18" charset="0"/>
              </a:rPr>
              <a:t>area</a:t>
            </a:r>
            <a:endParaRPr lang="en-US" sz="3200" b="1" dirty="0">
              <a:latin typeface="+mj-lt"/>
              <a:cs typeface="Times New Roman" panose="02020603050405020304" pitchFamily="18" charset="0"/>
            </a:endParaRPr>
          </a:p>
          <a:p>
            <a:r>
              <a:rPr lang="en-US" sz="3200" b="1" dirty="0" smtClean="0">
                <a:latin typeface="+mj-lt"/>
                <a:cs typeface="Times New Roman" panose="02020603050405020304" pitchFamily="18" charset="0"/>
              </a:rPr>
              <a:t>Provision of employment </a:t>
            </a:r>
            <a:r>
              <a:rPr lang="en-US" sz="3200" b="1" dirty="0">
                <a:latin typeface="+mj-lt"/>
                <a:cs typeface="Times New Roman" panose="02020603050405020304" pitchFamily="18" charset="0"/>
              </a:rPr>
              <a:t>to the affected people in the forestry activities </a:t>
            </a:r>
            <a:endParaRPr lang="en-US" sz="3200" b="1" dirty="0" smtClean="0">
              <a:latin typeface="+mj-lt"/>
              <a:cs typeface="Times New Roman" panose="02020603050405020304" pitchFamily="18" charset="0"/>
            </a:endParaRPr>
          </a:p>
          <a:p>
            <a:r>
              <a:rPr lang="en-US" sz="3200" b="1" dirty="0" smtClean="0">
                <a:latin typeface="+mj-lt"/>
                <a:cs typeface="Times New Roman" panose="02020603050405020304" pitchFamily="18" charset="0"/>
              </a:rPr>
              <a:t>Immediate </a:t>
            </a:r>
            <a:r>
              <a:rPr lang="en-US" sz="3200" b="1" dirty="0">
                <a:latin typeface="+mj-lt"/>
                <a:cs typeface="Times New Roman" panose="02020603050405020304" pitchFamily="18" charset="0"/>
              </a:rPr>
              <a:t>food supply under 'World Food </a:t>
            </a:r>
            <a:r>
              <a:rPr lang="en-US" sz="3200" b="1" dirty="0" smtClean="0">
                <a:latin typeface="+mj-lt"/>
                <a:cs typeface="Times New Roman" panose="02020603050405020304" pitchFamily="18" charset="0"/>
              </a:rPr>
              <a:t>Program’ </a:t>
            </a:r>
            <a:endParaRPr lang="en-US" sz="3200" b="1" dirty="0">
              <a:latin typeface="+mj-lt"/>
              <a:cs typeface="Times New Roman" panose="02020603050405020304" pitchFamily="18" charset="0"/>
            </a:endParaRPr>
          </a:p>
          <a:p>
            <a:endParaRPr lang="en-US" dirty="0"/>
          </a:p>
          <a:p>
            <a:endParaRPr lang="en-US" dirty="0"/>
          </a:p>
        </p:txBody>
      </p:sp>
    </p:spTree>
    <p:extLst>
      <p:ext uri="{BB962C8B-B14F-4D97-AF65-F5344CB8AC3E}">
        <p14:creationId xmlns="" xmlns:p14="http://schemas.microsoft.com/office/powerpoint/2010/main" val="222194310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u="sng" dirty="0" smtClean="0">
                <a:latin typeface="Aharoni" panose="02010803020104030203" pitchFamily="2" charset="-79"/>
                <a:cs typeface="Aharoni" panose="02010803020104030203" pitchFamily="2" charset="-79"/>
              </a:rPr>
              <a:t>Conclusion</a:t>
            </a:r>
            <a:endParaRPr lang="en-US" sz="6000" b="1"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Social forestry has increasingly become the tool to establish multipurpose plantations and to maximize returns from social forestry as a land </a:t>
            </a:r>
            <a:r>
              <a:rPr lang="en-US" dirty="0" smtClean="0">
                <a:latin typeface="Times New Roman" panose="02020603050405020304" pitchFamily="18" charset="0"/>
                <a:cs typeface="Times New Roman" panose="02020603050405020304" pitchFamily="18" charset="0"/>
              </a:rPr>
              <a:t>use</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Social Forest communities are the most marginalized and vulnerable to climate change and their capacity to adapt depends not merely on limited benefits or livelihood options but on secure access to resources</a:t>
            </a:r>
          </a:p>
          <a:p>
            <a:endParaRPr lang="en-US" dirty="0"/>
          </a:p>
        </p:txBody>
      </p:sp>
    </p:spTree>
    <p:extLst>
      <p:ext uri="{BB962C8B-B14F-4D97-AF65-F5344CB8AC3E}">
        <p14:creationId xmlns="" xmlns:p14="http://schemas.microsoft.com/office/powerpoint/2010/main" val="111013069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785"/>
            <a:ext cx="10515600" cy="1325563"/>
          </a:xfrm>
        </p:spPr>
        <p:txBody>
          <a:bodyPr/>
          <a:lstStyle/>
          <a:p>
            <a:pPr algn="ctr"/>
            <a:r>
              <a:rPr lang="en-US" sz="6000" u="sng" dirty="0">
                <a:latin typeface="Aharoni" panose="02010803020104030203" pitchFamily="2" charset="-79"/>
                <a:cs typeface="Aharoni" panose="02010803020104030203" pitchFamily="2" charset="-79"/>
              </a:rPr>
              <a:t>DEFINITIONS</a:t>
            </a:r>
            <a:endParaRPr lang="en-US" sz="6000" dirty="0"/>
          </a:p>
        </p:txBody>
      </p:sp>
      <p:sp>
        <p:nvSpPr>
          <p:cNvPr id="3" name="Content Placeholder 2"/>
          <p:cNvSpPr>
            <a:spLocks noGrp="1"/>
          </p:cNvSpPr>
          <p:nvPr>
            <p:ph idx="1"/>
          </p:nvPr>
        </p:nvSpPr>
        <p:spPr>
          <a:xfrm>
            <a:off x="395785" y="1555845"/>
            <a:ext cx="11068334" cy="4925917"/>
          </a:xfrm>
        </p:spPr>
        <p:txBody>
          <a:bodyPr>
            <a:normAutofit fontScale="77500" lnSpcReduction="20000"/>
          </a:bodyPr>
          <a:lstStyle/>
          <a:p>
            <a:pPr marL="0" indent="0">
              <a:buNone/>
            </a:pPr>
            <a:endParaRPr lang="en-US" b="1" dirty="0" smtClean="0">
              <a:latin typeface="+mj-lt"/>
            </a:endParaRPr>
          </a:p>
          <a:p>
            <a:pPr marL="0" indent="0">
              <a:buNone/>
            </a:pPr>
            <a:r>
              <a:rPr lang="en-US" b="1" dirty="0" smtClean="0">
                <a:latin typeface="+mj-lt"/>
              </a:rPr>
              <a:t>Social </a:t>
            </a:r>
            <a:r>
              <a:rPr lang="en-US" b="1" dirty="0">
                <a:latin typeface="+mj-lt"/>
              </a:rPr>
              <a:t>Forestry is the production of tree </a:t>
            </a:r>
            <a:r>
              <a:rPr lang="en-US" b="1" dirty="0" smtClean="0">
                <a:latin typeface="+mj-lt"/>
              </a:rPr>
              <a:t>based</a:t>
            </a:r>
          </a:p>
          <a:p>
            <a:pPr marL="0" indent="0">
              <a:buNone/>
            </a:pPr>
            <a:r>
              <a:rPr lang="en-US" b="1" dirty="0" smtClean="0">
                <a:latin typeface="+mj-lt"/>
              </a:rPr>
              <a:t>commodities at </a:t>
            </a:r>
            <a:r>
              <a:rPr lang="en-US" b="1" dirty="0">
                <a:latin typeface="+mj-lt"/>
              </a:rPr>
              <a:t>village level is often embedded </a:t>
            </a:r>
            <a:r>
              <a:rPr lang="en-US" b="1" dirty="0" smtClean="0">
                <a:latin typeface="+mj-lt"/>
              </a:rPr>
              <a:t>in complex</a:t>
            </a:r>
          </a:p>
          <a:p>
            <a:pPr marL="0" indent="0">
              <a:buNone/>
            </a:pPr>
            <a:r>
              <a:rPr lang="en-US" b="1" dirty="0" smtClean="0">
                <a:latin typeface="+mj-lt"/>
              </a:rPr>
              <a:t>resource </a:t>
            </a:r>
            <a:r>
              <a:rPr lang="en-US" b="1" dirty="0">
                <a:latin typeface="+mj-lt"/>
              </a:rPr>
              <a:t>and </a:t>
            </a:r>
            <a:r>
              <a:rPr lang="en-US" b="1" dirty="0" smtClean="0">
                <a:latin typeface="+mj-lt"/>
              </a:rPr>
              <a:t>social </a:t>
            </a:r>
            <a:r>
              <a:rPr lang="en-US" b="1" dirty="0">
                <a:latin typeface="+mj-lt"/>
              </a:rPr>
              <a:t>systems influenced </a:t>
            </a:r>
            <a:r>
              <a:rPr lang="en-US" b="1" dirty="0" smtClean="0">
                <a:latin typeface="+mj-lt"/>
              </a:rPr>
              <a:t>primarily</a:t>
            </a:r>
          </a:p>
          <a:p>
            <a:pPr marL="0" indent="0">
              <a:buNone/>
            </a:pPr>
            <a:r>
              <a:rPr lang="en-US" b="1" dirty="0" smtClean="0">
                <a:latin typeface="+mj-lt"/>
              </a:rPr>
              <a:t>by </a:t>
            </a:r>
            <a:r>
              <a:rPr lang="en-US" b="1" dirty="0">
                <a:latin typeface="+mj-lt"/>
              </a:rPr>
              <a:t>human factors. </a:t>
            </a:r>
            <a:r>
              <a:rPr lang="en-US" b="1" i="1" dirty="0">
                <a:latin typeface="+mj-lt"/>
              </a:rPr>
              <a:t>(Arnold; 1989</a:t>
            </a:r>
            <a:r>
              <a:rPr lang="en-US" b="1" i="1" dirty="0" smtClean="0">
                <a:latin typeface="+mj-lt"/>
              </a:rPr>
              <a:t>)</a:t>
            </a:r>
          </a:p>
          <a:p>
            <a:endParaRPr lang="en-US" b="1" i="1" dirty="0">
              <a:latin typeface="+mj-lt"/>
            </a:endParaRPr>
          </a:p>
          <a:p>
            <a:endParaRPr lang="en-US" b="1" i="1" dirty="0" smtClean="0">
              <a:latin typeface="+mj-lt"/>
            </a:endParaRPr>
          </a:p>
          <a:p>
            <a:endParaRPr lang="en-US" b="1" dirty="0" smtClean="0">
              <a:latin typeface="+mj-lt"/>
              <a:cs typeface="Times New Roman" panose="02020603050405020304" pitchFamily="18" charset="0"/>
            </a:endParaRPr>
          </a:p>
          <a:p>
            <a:r>
              <a:rPr lang="en-US" b="1" dirty="0" smtClean="0">
                <a:latin typeface="+mj-lt"/>
                <a:cs typeface="Times New Roman" panose="02020603050405020304" pitchFamily="18" charset="0"/>
              </a:rPr>
              <a:t>Social </a:t>
            </a:r>
            <a:r>
              <a:rPr lang="en-US" b="1" dirty="0">
                <a:latin typeface="+mj-lt"/>
                <a:cs typeface="Times New Roman" panose="02020603050405020304" pitchFamily="18" charset="0"/>
              </a:rPr>
              <a:t>Forestry a forestry which aims at </a:t>
            </a:r>
            <a:r>
              <a:rPr lang="en-US" b="1" dirty="0" smtClean="0">
                <a:latin typeface="+mj-lt"/>
                <a:cs typeface="Times New Roman" panose="02020603050405020304" pitchFamily="18" charset="0"/>
              </a:rPr>
              <a:t>ensuring </a:t>
            </a:r>
          </a:p>
          <a:p>
            <a:pPr marL="0" indent="0">
              <a:buNone/>
            </a:pPr>
            <a:r>
              <a:rPr lang="en-US" b="1" dirty="0" smtClean="0">
                <a:latin typeface="+mj-lt"/>
                <a:cs typeface="Times New Roman" panose="02020603050405020304" pitchFamily="18" charset="0"/>
              </a:rPr>
              <a:t>economical, ecological and </a:t>
            </a:r>
            <a:r>
              <a:rPr lang="en-US" b="1" dirty="0">
                <a:latin typeface="+mj-lt"/>
                <a:cs typeface="Times New Roman" panose="02020603050405020304" pitchFamily="18" charset="0"/>
              </a:rPr>
              <a:t>social benefits to the people, </a:t>
            </a:r>
            <a:endParaRPr lang="en-US" b="1" dirty="0" smtClean="0">
              <a:latin typeface="+mj-lt"/>
              <a:cs typeface="Times New Roman" panose="02020603050405020304" pitchFamily="18" charset="0"/>
            </a:endParaRPr>
          </a:p>
          <a:p>
            <a:pPr marL="0" indent="0">
              <a:buNone/>
            </a:pPr>
            <a:r>
              <a:rPr lang="en-US" b="1" dirty="0" smtClean="0">
                <a:latin typeface="+mj-lt"/>
                <a:cs typeface="Times New Roman" panose="02020603050405020304" pitchFamily="18" charset="0"/>
              </a:rPr>
              <a:t>particularly </a:t>
            </a:r>
            <a:r>
              <a:rPr lang="en-US" b="1" dirty="0">
                <a:latin typeface="+mj-lt"/>
                <a:cs typeface="Times New Roman" panose="02020603050405020304" pitchFamily="18" charset="0"/>
              </a:rPr>
              <a:t>to the </a:t>
            </a:r>
            <a:r>
              <a:rPr lang="en-US" b="1" dirty="0" smtClean="0">
                <a:latin typeface="+mj-lt"/>
                <a:cs typeface="Times New Roman" panose="02020603050405020304" pitchFamily="18" charset="0"/>
              </a:rPr>
              <a:t>rural </a:t>
            </a:r>
            <a:r>
              <a:rPr lang="en-US" b="1" dirty="0">
                <a:latin typeface="+mj-lt"/>
                <a:cs typeface="Times New Roman" panose="02020603050405020304" pitchFamily="18" charset="0"/>
              </a:rPr>
              <a:t>masses and those living below poverty line, specially by </a:t>
            </a:r>
            <a:endParaRPr lang="en-US" b="1" dirty="0" smtClean="0">
              <a:latin typeface="+mj-lt"/>
              <a:cs typeface="Times New Roman" panose="02020603050405020304" pitchFamily="18" charset="0"/>
            </a:endParaRPr>
          </a:p>
          <a:p>
            <a:pPr marL="0" indent="0">
              <a:buNone/>
            </a:pPr>
            <a:r>
              <a:rPr lang="en-US" b="1" dirty="0" smtClean="0">
                <a:latin typeface="+mj-lt"/>
                <a:cs typeface="Times New Roman" panose="02020603050405020304" pitchFamily="18" charset="0"/>
              </a:rPr>
              <a:t>involving </a:t>
            </a:r>
            <a:r>
              <a:rPr lang="en-US" b="1" dirty="0">
                <a:latin typeface="+mj-lt"/>
                <a:cs typeface="Times New Roman" panose="02020603050405020304" pitchFamily="18" charset="0"/>
              </a:rPr>
              <a:t>the beneficiaries right from the planning stage to the harvesting stage</a:t>
            </a:r>
            <a:r>
              <a:rPr lang="en-US" b="1" dirty="0">
                <a:latin typeface="+mj-lt"/>
              </a:rPr>
              <a:t>. </a:t>
            </a:r>
          </a:p>
          <a:p>
            <a:endParaRPr lang="en-US" b="1" dirty="0">
              <a:latin typeface="+mj-lt"/>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198316" y="1542360"/>
            <a:ext cx="3993684" cy="3187985"/>
          </a:xfrm>
          <a:prstGeom prst="rect">
            <a:avLst/>
          </a:prstGeom>
        </p:spPr>
      </p:pic>
    </p:spTree>
    <p:extLst>
      <p:ext uri="{BB962C8B-B14F-4D97-AF65-F5344CB8AC3E}">
        <p14:creationId xmlns="" xmlns:p14="http://schemas.microsoft.com/office/powerpoint/2010/main" val="426196130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371" y="684439"/>
            <a:ext cx="10515600" cy="1325563"/>
          </a:xfrm>
        </p:spPr>
        <p:txBody>
          <a:bodyPr/>
          <a:lstStyle/>
          <a:p>
            <a:pPr algn="ctr"/>
            <a:r>
              <a:rPr lang="en-US" b="1" u="sng" dirty="0" smtClean="0">
                <a:latin typeface="Aharoni" panose="02010803020104030203" pitchFamily="2" charset="-79"/>
                <a:cs typeface="Aharoni" panose="02010803020104030203" pitchFamily="2" charset="-79"/>
              </a:rPr>
              <a:t>BRANCHES OF SOCIAL FORESTRY</a:t>
            </a:r>
            <a:endParaRPr lang="en-US" b="1"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50376" y="2010002"/>
            <a:ext cx="10903424" cy="4847998"/>
          </a:xfrm>
        </p:spPr>
        <p:txBody>
          <a:bodyPr>
            <a:normAutofit/>
          </a:bodyPr>
          <a:lstStyle/>
          <a:p>
            <a:pPr marL="571500" indent="-571500">
              <a:buFont typeface="+mj-lt"/>
              <a:buAutoNum type="romanUcPeriod"/>
            </a:pPr>
            <a:r>
              <a:rPr lang="en-US" sz="4000" b="1" dirty="0" smtClean="0"/>
              <a:t> Farm Forestry</a:t>
            </a:r>
          </a:p>
          <a:p>
            <a:pPr marL="571500" indent="-571500">
              <a:buFont typeface="+mj-lt"/>
              <a:buAutoNum type="romanUcPeriod"/>
            </a:pPr>
            <a:r>
              <a:rPr lang="en-US" sz="4000" b="1" dirty="0" smtClean="0"/>
              <a:t> Community Forestry</a:t>
            </a:r>
          </a:p>
          <a:p>
            <a:pPr marL="571500" indent="-571500">
              <a:buFont typeface="+mj-lt"/>
              <a:buAutoNum type="romanUcPeriod"/>
            </a:pPr>
            <a:r>
              <a:rPr lang="en-US" sz="4000" b="1" dirty="0" smtClean="0"/>
              <a:t> Extension </a:t>
            </a:r>
            <a:r>
              <a:rPr lang="en-US" sz="4000" b="1" dirty="0"/>
              <a:t>F</a:t>
            </a:r>
            <a:r>
              <a:rPr lang="en-US" sz="4000" b="1" dirty="0" smtClean="0"/>
              <a:t>orestry</a:t>
            </a:r>
          </a:p>
          <a:p>
            <a:pPr marL="571500" indent="-571500">
              <a:buFont typeface="+mj-lt"/>
              <a:buAutoNum type="romanUcPeriod"/>
            </a:pPr>
            <a:r>
              <a:rPr lang="en-US" sz="4000" b="1" dirty="0" smtClean="0"/>
              <a:t> Agroforestry</a:t>
            </a:r>
            <a:endParaRPr lang="en-US" sz="4000" b="1"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083652" y="1772814"/>
            <a:ext cx="5444319" cy="4995163"/>
          </a:xfrm>
          <a:prstGeom prst="rect">
            <a:avLst/>
          </a:prstGeom>
        </p:spPr>
      </p:pic>
    </p:spTree>
    <p:extLst>
      <p:ext uri="{BB962C8B-B14F-4D97-AF65-F5344CB8AC3E}">
        <p14:creationId xmlns="" xmlns:p14="http://schemas.microsoft.com/office/powerpoint/2010/main" val="232102537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u="sng" dirty="0">
                <a:latin typeface="Aharoni" panose="02010803020104030203" pitchFamily="2" charset="-79"/>
                <a:cs typeface="Aharoni" panose="02010803020104030203" pitchFamily="2" charset="-79"/>
              </a:rPr>
              <a:t>Farm </a:t>
            </a:r>
            <a:r>
              <a:rPr lang="en-US" sz="6000" b="1" u="sng" dirty="0" smtClean="0">
                <a:latin typeface="Aharoni" panose="02010803020104030203" pitchFamily="2" charset="-79"/>
                <a:cs typeface="Aharoni" panose="02010803020104030203" pitchFamily="2" charset="-79"/>
              </a:rPr>
              <a:t>Forestry</a:t>
            </a:r>
            <a:endParaRPr lang="en-US" sz="6000"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A term used in Australia</a:t>
            </a:r>
          </a:p>
          <a:p>
            <a:r>
              <a:rPr lang="en-US" dirty="0"/>
              <a:t>Farm Forestry is defined </a:t>
            </a:r>
            <a:r>
              <a:rPr lang="en-US" dirty="0" smtClean="0"/>
              <a:t>as</a:t>
            </a:r>
          </a:p>
          <a:p>
            <a:pPr marL="0" indent="0">
              <a:buNone/>
            </a:pPr>
            <a:r>
              <a:rPr lang="en-US" dirty="0" smtClean="0"/>
              <a:t>establishment </a:t>
            </a:r>
            <a:r>
              <a:rPr lang="en-US" dirty="0"/>
              <a:t>and/or </a:t>
            </a:r>
            <a:endParaRPr lang="en-US" dirty="0" smtClean="0"/>
          </a:p>
          <a:p>
            <a:pPr marL="0" indent="0">
              <a:buNone/>
            </a:pPr>
            <a:r>
              <a:rPr lang="en-US" dirty="0" smtClean="0"/>
              <a:t>management </a:t>
            </a:r>
            <a:r>
              <a:rPr lang="en-US" dirty="0"/>
              <a:t>of trees or </a:t>
            </a:r>
            <a:endParaRPr lang="en-US" dirty="0" smtClean="0"/>
          </a:p>
          <a:p>
            <a:pPr marL="0" indent="0">
              <a:buNone/>
            </a:pPr>
            <a:r>
              <a:rPr lang="en-US" dirty="0" smtClean="0"/>
              <a:t>forests </a:t>
            </a:r>
            <a:r>
              <a:rPr lang="en-US" dirty="0"/>
              <a:t>on agricultural </a:t>
            </a:r>
            <a:endParaRPr lang="en-US" dirty="0" smtClean="0"/>
          </a:p>
          <a:p>
            <a:pPr marL="0" indent="0">
              <a:buNone/>
            </a:pPr>
            <a:r>
              <a:rPr lang="en-US" dirty="0" smtClean="0"/>
              <a:t>landscapes </a:t>
            </a:r>
            <a:r>
              <a:rPr lang="en-US" dirty="0"/>
              <a:t>for commercial, </a:t>
            </a:r>
            <a:endParaRPr lang="en-US" dirty="0" smtClean="0"/>
          </a:p>
          <a:p>
            <a:pPr marL="0" indent="0">
              <a:buNone/>
            </a:pPr>
            <a:r>
              <a:rPr lang="en-US" dirty="0" smtClean="0"/>
              <a:t>aesthetic </a:t>
            </a:r>
            <a:r>
              <a:rPr lang="en-US" dirty="0"/>
              <a:t>and/or </a:t>
            </a:r>
            <a:endParaRPr lang="en-US" dirty="0" smtClean="0"/>
          </a:p>
          <a:p>
            <a:pPr marL="0" indent="0">
              <a:buNone/>
            </a:pPr>
            <a:r>
              <a:rPr lang="en-US" dirty="0" smtClean="0"/>
              <a:t>environmental </a:t>
            </a:r>
            <a:r>
              <a:rPr lang="en-US" dirty="0"/>
              <a:t>reasons </a:t>
            </a:r>
            <a:br>
              <a:rPr lang="en-US" dirty="0"/>
            </a:br>
            <a:endParaRPr lang="en-US"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117910" y="1690688"/>
            <a:ext cx="6660108" cy="4974004"/>
          </a:xfrm>
          <a:prstGeom prst="rect">
            <a:avLst/>
          </a:prstGeom>
          <a:ln>
            <a:noFill/>
          </a:ln>
          <a:effectLst>
            <a:softEdge rad="112500"/>
          </a:effectLst>
        </p:spPr>
      </p:pic>
    </p:spTree>
    <p:extLst>
      <p:ext uri="{BB962C8B-B14F-4D97-AF65-F5344CB8AC3E}">
        <p14:creationId xmlns="" xmlns:p14="http://schemas.microsoft.com/office/powerpoint/2010/main" val="192605766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u="sng" dirty="0">
                <a:latin typeface="Aharoni" panose="02010803020104030203" pitchFamily="2" charset="-79"/>
                <a:cs typeface="Aharoni" panose="02010803020104030203" pitchFamily="2" charset="-79"/>
              </a:rPr>
              <a:t>DEFINITIONS</a:t>
            </a:r>
            <a:endParaRPr lang="en-US" sz="5400" dirty="0"/>
          </a:p>
        </p:txBody>
      </p:sp>
      <p:sp>
        <p:nvSpPr>
          <p:cNvPr id="3" name="Content Placeholder 2"/>
          <p:cNvSpPr>
            <a:spLocks noGrp="1"/>
          </p:cNvSpPr>
          <p:nvPr>
            <p:ph idx="1"/>
          </p:nvPr>
        </p:nvSpPr>
        <p:spPr/>
        <p:txBody>
          <a:bodyPr/>
          <a:lstStyle/>
          <a:p>
            <a:r>
              <a:rPr lang="en-US" dirty="0"/>
              <a:t>Farm forestry is the practice of forestry on farms in the form of </a:t>
            </a:r>
            <a:r>
              <a:rPr lang="en-US" dirty="0" smtClean="0"/>
              <a:t>raising rows </a:t>
            </a:r>
            <a:r>
              <a:rPr lang="en-US" dirty="0"/>
              <a:t>of tree on bunds or boundaries </a:t>
            </a:r>
            <a:r>
              <a:rPr lang="en-US" dirty="0" smtClean="0"/>
              <a:t>of field </a:t>
            </a:r>
            <a:r>
              <a:rPr lang="en-US" dirty="0"/>
              <a:t>and individual trees in private </a:t>
            </a:r>
            <a:r>
              <a:rPr lang="en-US" dirty="0" smtClean="0"/>
              <a:t>agriculture land </a:t>
            </a:r>
            <a:r>
              <a:rPr lang="en-US" dirty="0"/>
              <a:t>as well as creation of wind breaks, </a:t>
            </a:r>
            <a:r>
              <a:rPr lang="en-US" dirty="0" smtClean="0"/>
              <a:t> which </a:t>
            </a:r>
            <a:r>
              <a:rPr lang="en-US" dirty="0"/>
              <a:t>are protective vegetal screens </a:t>
            </a:r>
            <a:r>
              <a:rPr lang="en-US" dirty="0" smtClean="0"/>
              <a:t> created </a:t>
            </a:r>
            <a:r>
              <a:rPr lang="en-US" dirty="0"/>
              <a:t>round a farm or an orchard </a:t>
            </a:r>
            <a:r>
              <a:rPr lang="en-US" dirty="0" smtClean="0"/>
              <a:t> by </a:t>
            </a:r>
            <a:r>
              <a:rPr lang="en-US" dirty="0"/>
              <a:t>raising one or two lines of trees </a:t>
            </a:r>
            <a:r>
              <a:rPr lang="en-US" dirty="0" smtClean="0"/>
              <a:t>fairly </a:t>
            </a:r>
            <a:r>
              <a:rPr lang="en-US" dirty="0"/>
              <a:t>close with shrubs in between</a:t>
            </a: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075811" y="3831617"/>
            <a:ext cx="4040377" cy="3026383"/>
          </a:xfrm>
          <a:prstGeom prst="rect">
            <a:avLst/>
          </a:prstGeom>
          <a:ln>
            <a:noFill/>
          </a:ln>
          <a:effectLst>
            <a:softEdge rad="112500"/>
          </a:effectLst>
        </p:spPr>
      </p:pic>
    </p:spTree>
    <p:extLst>
      <p:ext uri="{BB962C8B-B14F-4D97-AF65-F5344CB8AC3E}">
        <p14:creationId xmlns="" xmlns:p14="http://schemas.microsoft.com/office/powerpoint/2010/main" val="34275058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u="sng" dirty="0">
                <a:latin typeface="Aharoni" panose="02010803020104030203" pitchFamily="2" charset="-79"/>
                <a:cs typeface="Aharoni" panose="02010803020104030203" pitchFamily="2" charset="-79"/>
              </a:rPr>
              <a:t>Community Forestry</a:t>
            </a:r>
            <a:endParaRPr lang="en-US" sz="6000"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endParaRPr lang="en-US" dirty="0" smtClean="0"/>
          </a:p>
          <a:p>
            <a:r>
              <a:rPr lang="en-US" dirty="0" smtClean="0"/>
              <a:t>Worldwide phenomenon</a:t>
            </a:r>
          </a:p>
          <a:p>
            <a:r>
              <a:rPr lang="en-US" dirty="0" smtClean="0"/>
              <a:t>Began in developing countries</a:t>
            </a:r>
          </a:p>
          <a:p>
            <a:r>
              <a:rPr lang="en-US" dirty="0" smtClean="0"/>
              <a:t>Practiced by communities where</a:t>
            </a:r>
          </a:p>
          <a:p>
            <a:pPr marL="0" indent="0">
              <a:buNone/>
            </a:pPr>
            <a:r>
              <a:rPr lang="en-US" dirty="0" smtClean="0"/>
              <a:t>livelihood depends upon access to</a:t>
            </a:r>
          </a:p>
          <a:p>
            <a:pPr marL="0" indent="0">
              <a:buNone/>
            </a:pPr>
            <a:r>
              <a:rPr lang="en-US" dirty="0" smtClean="0"/>
              <a:t>healthy, productive public forest land</a:t>
            </a:r>
            <a:endParaRPr lang="en-US" dirty="0"/>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608983" y="2298510"/>
            <a:ext cx="5345601" cy="4013390"/>
          </a:xfrm>
          <a:prstGeom prst="rect">
            <a:avLst/>
          </a:prstGeom>
          <a:ln>
            <a:noFill/>
          </a:ln>
          <a:effectLst>
            <a:softEdge rad="112500"/>
          </a:effectLst>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047164" y="4825334"/>
            <a:ext cx="2710218" cy="2032666"/>
          </a:xfrm>
          <a:prstGeom prst="rect">
            <a:avLst/>
          </a:prstGeom>
          <a:ln>
            <a:noFill/>
          </a:ln>
          <a:effectLst>
            <a:softEdge rad="112500"/>
          </a:effectLst>
        </p:spPr>
      </p:pic>
    </p:spTree>
    <p:extLst>
      <p:ext uri="{BB962C8B-B14F-4D97-AF65-F5344CB8AC3E}">
        <p14:creationId xmlns="" xmlns:p14="http://schemas.microsoft.com/office/powerpoint/2010/main" val="65362251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823</TotalTime>
  <Words>2681</Words>
  <Application>Microsoft Office PowerPoint</Application>
  <PresentationFormat>Custom</PresentationFormat>
  <Paragraphs>394</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SOCIAL AND COMMUNITY FORESTRY</vt:lpstr>
      <vt:lpstr>SOCIAL FORESTRY</vt:lpstr>
      <vt:lpstr>Social Forestry near Mothugudem of Khammam district in Andhra Pradesh, India</vt:lpstr>
      <vt:lpstr>DEFINITIONS</vt:lpstr>
      <vt:lpstr>DEFINITIONS</vt:lpstr>
      <vt:lpstr>BRANCHES OF SOCIAL FORESTRY</vt:lpstr>
      <vt:lpstr>Farm Forestry</vt:lpstr>
      <vt:lpstr>DEFINITIONS</vt:lpstr>
      <vt:lpstr>Community Forestry</vt:lpstr>
      <vt:lpstr>DEFINITIONS</vt:lpstr>
      <vt:lpstr>Extension Forestry</vt:lpstr>
      <vt:lpstr>Agroforestry</vt:lpstr>
      <vt:lpstr>DEFINITIONS</vt:lpstr>
      <vt:lpstr>DEFINITIONS</vt:lpstr>
      <vt:lpstr>AIMS OF SOCIAL FORESTRY</vt:lpstr>
      <vt:lpstr>SCOPE OF SOCIAL FORESTRY</vt:lpstr>
      <vt:lpstr>The History of Social Forestry in Pakistan </vt:lpstr>
      <vt:lpstr>HISTORY OF SOCIAL FORESTRY IN PAKISTAN</vt:lpstr>
      <vt:lpstr>Overview of donor funded forestry related initiatives in Pakistan  (1975 to 2006)  Source: EC and UNDP 2002 </vt:lpstr>
      <vt:lpstr>HISTORICAL INITIATIVES TAKEN IN SOCIAL FORESTRY IN PAKISTAN </vt:lpstr>
      <vt:lpstr>Siran Forest Development Project (GTZ) </vt:lpstr>
      <vt:lpstr>Malakand Social Forestry Project (Dutch)</vt:lpstr>
      <vt:lpstr>Kalam Integrated Development Project (SDC) </vt:lpstr>
      <vt:lpstr>Master Plan for Forest Sector Development (MPFD)  </vt:lpstr>
      <vt:lpstr>Integrated Rural Development Project (IRDP) </vt:lpstr>
      <vt:lpstr>Joint Forest Management  </vt:lpstr>
      <vt:lpstr>Project on Environmental Rehabilitation in NWFP and Punjab (ERNP)  </vt:lpstr>
      <vt:lpstr>Social Forestry Project in Amlookdara  </vt:lpstr>
      <vt:lpstr>Promotion of Social Forestry and Rain Water Conservation Technology </vt:lpstr>
      <vt:lpstr>IUCN-Pakistan's Korangi Ecosystem Project </vt:lpstr>
      <vt:lpstr>SCOPE OF SOCIAL FORESTRY IN PAKISTAN</vt:lpstr>
      <vt:lpstr>Potential of Social Forestry on Wastelands and Degraded Areas </vt:lpstr>
      <vt:lpstr> The Most Suitable Areas for Social Forestry in Pakistan(Source: Khan (2001)</vt:lpstr>
      <vt:lpstr>GENERAL ROLES OF SOCIAL FORESTRY</vt:lpstr>
      <vt:lpstr>Social Forestry In Sustaining Food Security </vt:lpstr>
      <vt:lpstr>Physical Access To Food </vt:lpstr>
      <vt:lpstr>Social forestry for Nutrition </vt:lpstr>
      <vt:lpstr>Social Forestry in agricultural production </vt:lpstr>
      <vt:lpstr>Supplying Food In Time Of Famine  </vt:lpstr>
      <vt:lpstr>Role Of Social Forestry In Economic Solvency</vt:lpstr>
      <vt:lpstr>Communal Benefits</vt:lpstr>
      <vt:lpstr>Role of Social Forestry in Household Needs</vt:lpstr>
      <vt:lpstr>Biodiversity Conservation</vt:lpstr>
      <vt:lpstr>Role Environmental Benefits </vt:lpstr>
      <vt:lpstr>Role Of Social Forestry In Society</vt:lpstr>
      <vt:lpstr>Social Forestry To Prevent Natural Disaster</vt:lpstr>
      <vt:lpstr>Conclusion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AND COMMUNITY FORESTRY</dc:title>
  <dc:creator>BlueLady</dc:creator>
  <cp:lastModifiedBy>TARIQ</cp:lastModifiedBy>
  <cp:revision>80</cp:revision>
  <dcterms:created xsi:type="dcterms:W3CDTF">2017-04-15T03:24:25Z</dcterms:created>
  <dcterms:modified xsi:type="dcterms:W3CDTF">2017-04-21T03:52:02Z</dcterms:modified>
</cp:coreProperties>
</file>