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262" r:id="rId3"/>
    <p:sldId id="256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13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9672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mtClean="0"/>
              <a:t>Click to edit Master subtitle style</a:t>
            </a:r>
            <a:endParaRPr lang="en-US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2020/12/10</a:t>
            </a:fld>
            <a:endParaRPr lang="zh-CN" alt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31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3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2020/12/10</a:t>
            </a:fld>
            <a:endParaRPr lang="zh-CN" altLang="en-US"/>
          </a:p>
        </p:txBody>
      </p:sp>
      <p:sp>
        <p:nvSpPr>
          <p:cNvPr id="10486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12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2020/12/10</a:t>
            </a:fld>
            <a:endParaRPr lang="zh-CN" altLang="en-US"/>
          </a:p>
        </p:txBody>
      </p:sp>
      <p:sp>
        <p:nvSpPr>
          <p:cNvPr id="10486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0740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3896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3665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2819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235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4135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3212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457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0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2020/12/10</a:t>
            </a:fld>
            <a:endParaRPr lang="zh-CN" altLang="en-US"/>
          </a:p>
        </p:txBody>
      </p:sp>
      <p:sp>
        <p:nvSpPr>
          <p:cNvPr id="104860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3986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8465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229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26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2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2020/12/10</a:t>
            </a:fld>
            <a:endParaRPr lang="zh-CN" altLang="en-US"/>
          </a:p>
        </p:txBody>
      </p:sp>
      <p:sp>
        <p:nvSpPr>
          <p:cNvPr id="10486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8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9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9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2020/12/10</a:t>
            </a:fld>
            <a:endParaRPr lang="zh-CN" altLang="en-US"/>
          </a:p>
        </p:txBody>
      </p:sp>
      <p:sp>
        <p:nvSpPr>
          <p:cNvPr id="104859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9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59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9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59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9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2020/12/10</a:t>
            </a:fld>
            <a:endParaRPr lang="zh-CN" altLang="en-US"/>
          </a:p>
        </p:txBody>
      </p:sp>
      <p:sp>
        <p:nvSpPr>
          <p:cNvPr id="104860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0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2020/12/10</a:t>
            </a:fld>
            <a:endParaRPr lang="zh-CN" altLang="en-US"/>
          </a:p>
        </p:txBody>
      </p:sp>
      <p:sp>
        <p:nvSpPr>
          <p:cNvPr id="104860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2020/12/10</a:t>
            </a:fld>
            <a:endParaRPr lang="zh-CN" altLang="en-US"/>
          </a:p>
        </p:txBody>
      </p:sp>
      <p:sp>
        <p:nvSpPr>
          <p:cNvPr id="104861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2020/12/10</a:t>
            </a:fld>
            <a:endParaRPr lang="zh-CN" altLang="en-US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20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Click icon to add picture</a:t>
            </a:r>
            <a:endParaRPr lang="en-US" dirty="0"/>
          </a:p>
        </p:txBody>
      </p:sp>
      <p:sp>
        <p:nvSpPr>
          <p:cNvPr id="1048621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2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2020/12/10</a:t>
            </a:fld>
            <a:endParaRPr lang="zh-CN" altLang="en-US"/>
          </a:p>
        </p:txBody>
      </p:sp>
      <p:sp>
        <p:nvSpPr>
          <p:cNvPr id="10486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lang="zh-CN" altLang="en-US" smtClean="0"/>
              <a:t>2020/12/10</a:t>
            </a:fld>
            <a:endParaRPr lang="zh-CN" alt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969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91275"/>
            <a:ext cx="9144001" cy="1790700"/>
          </a:xfrm>
        </p:spPr>
        <p:txBody>
          <a:bodyPr>
            <a:normAutofit/>
          </a:bodyPr>
          <a:lstStyle/>
          <a:p>
            <a:r>
              <a:rPr lang="en-GB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Teaching Aids and Mathematics Laboratory</a:t>
            </a:r>
            <a:br>
              <a:rPr lang="en-GB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BS Education-V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Teaching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Mathematics (EDU-511)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99" y="5065567"/>
            <a:ext cx="6858000" cy="701387"/>
          </a:xfrm>
        </p:spPr>
        <p:txBody>
          <a:bodyPr>
            <a:normAutofit/>
          </a:bodyPr>
          <a:lstStyle/>
          <a:p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Education</a:t>
            </a:r>
            <a:b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Sargodha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4875" y="3143194"/>
            <a:ext cx="1774247" cy="176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098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E4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>
          <a:xfrm>
            <a:off x="1143000" y="772804"/>
            <a:ext cx="6858000" cy="4484996"/>
          </a:xfrm>
        </p:spPr>
        <p:txBody>
          <a:bodyPr/>
          <a:lstStyle/>
          <a:p>
            <a:r>
              <a:rPr lang="en-US" altLang="tr" sz="2800" i="1" u="sng"/>
              <a:t>Topic:</a:t>
            </a:r>
            <a:endParaRPr lang="en-US" altLang="zh-CN"/>
          </a:p>
          <a:p>
            <a:r>
              <a:rPr lang="en-US" altLang="tr" sz="2800" i="1" u="sng"/>
              <a:t>How to use teaching aids and mathematics laboratory </a:t>
            </a:r>
            <a:endParaRPr lang="en-US" altLang="zh-CN"/>
          </a:p>
          <a:p>
            <a:pPr algn="l"/>
            <a:r>
              <a:rPr lang="en-US" altLang="tr" sz="2800" i="0" u="none"/>
              <a:t> Kinza Fatima </a:t>
            </a:r>
            <a:endParaRPr lang="en-US" altLang="zh-CN"/>
          </a:p>
          <a:p>
            <a:pPr algn="l"/>
            <a:r>
              <a:rPr lang="en-US" altLang="tr" sz="2800" i="0" u="none"/>
              <a:t>BEUF18M016</a:t>
            </a:r>
            <a:endParaRPr lang="en-US" altLang="zh-CN"/>
          </a:p>
          <a:p>
            <a:pPr algn="l"/>
            <a:r>
              <a:rPr lang="en-US" altLang="tr" sz="2800" i="0" u="none"/>
              <a:t>BS Education 5th </a:t>
            </a:r>
            <a:endParaRPr lang="en-US" altLang="zh-C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E4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Subtitle 1048647"/>
          <p:cNvSpPr>
            <a:spLocks noGrp="1"/>
          </p:cNvSpPr>
          <p:nvPr>
            <p:ph type="subTitle" idx="1"/>
          </p:nvPr>
        </p:nvSpPr>
        <p:spPr>
          <a:xfrm>
            <a:off x="1143000" y="123267"/>
            <a:ext cx="6858000" cy="5134533"/>
          </a:xfrm>
        </p:spPr>
        <p:txBody>
          <a:bodyPr>
            <a:normAutofit fontScale="99167" lnSpcReduction="10000"/>
          </a:bodyPr>
          <a:lstStyle/>
          <a:p>
            <a:pPr algn="l"/>
            <a:r>
              <a:rPr lang="en-US" altLang="tr" sz="2800" i="1" u="sng"/>
              <a:t>Laboratory</a:t>
            </a:r>
            <a:endParaRPr lang="en-US"/>
          </a:p>
          <a:p>
            <a:pPr marL="457200" indent="-457200" algn="l">
              <a:buFont typeface="Wingdings" charset="2"/>
              <a:buChar char="¡"/>
            </a:pPr>
            <a:r>
              <a:rPr lang="en-US" altLang="tr" sz="2400" i="0" u="none"/>
              <a:t>A laboratory is a facility that provides controlled condition in which scientific or technological research,  experiments, and measurements may be performed. </a:t>
            </a:r>
            <a:endParaRPr lang="en-US"/>
          </a:p>
          <a:p>
            <a:pPr marL="0" indent="0" algn="l">
              <a:buNone/>
            </a:pPr>
            <a:r>
              <a:rPr lang="en-US" altLang="tr" sz="2800" i="1" u="sng"/>
              <a:t>Mathematics laboratory </a:t>
            </a:r>
            <a:endParaRPr lang="en-US"/>
          </a:p>
          <a:p>
            <a:pPr marL="342900" indent="-342900" algn="l">
              <a:buFont typeface="Wingdings" charset="2"/>
              <a:buChar char="¡"/>
            </a:pPr>
            <a:r>
              <a:rPr lang="en-US" altLang="tr" sz="2400" i="0" u="none"/>
              <a:t> It is a room in which we find collection of different kind of materials and teaching aids needed to help the students understand the concept throughrelevant, meaningful and concrete activities. </a:t>
            </a:r>
            <a:endParaRPr lang="en-US"/>
          </a:p>
          <a:p>
            <a:pPr marL="342900" indent="-342900" algn="l">
              <a:buFont typeface="Wingdings" charset="2"/>
              <a:buChar char="¡"/>
            </a:pPr>
            <a:r>
              <a:rPr lang="en-US" altLang="tr" sz="2400" i="0" u="none"/>
              <a:t>Mathematics laboratory is a place where anybody can experiment and explore paterns and ideas. It is a place where one can find a collection of games, puzzles and other teaching and learning materials.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E4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Subtitle 1048649"/>
          <p:cNvSpPr>
            <a:spLocks noGrp="1"/>
          </p:cNvSpPr>
          <p:nvPr>
            <p:ph type="subTitle" idx="1"/>
          </p:nvPr>
        </p:nvSpPr>
        <p:spPr>
          <a:xfrm>
            <a:off x="1143000" y="441189"/>
            <a:ext cx="6858000" cy="5966018"/>
          </a:xfrm>
        </p:spPr>
        <p:txBody>
          <a:bodyPr>
            <a:normAutofit fontScale="95833"/>
          </a:bodyPr>
          <a:lstStyle/>
          <a:p>
            <a:pPr algn="l"/>
            <a:r>
              <a:rPr lang="en-US" altLang="tr" sz="2800" i="1" u="sng"/>
              <a:t>Teaching aids</a:t>
            </a:r>
            <a:endParaRPr lang="en-US"/>
          </a:p>
          <a:p>
            <a:pPr marL="342900" indent="-342900" algn="l">
              <a:buFont typeface="Wingdings" charset="2"/>
              <a:buChar char="¡"/>
            </a:pPr>
            <a:r>
              <a:rPr lang="en-US" altLang="tr" sz="2400" i="0" u="none"/>
              <a:t> A teaching aid is anything used by a teacher to help to teach a lesson or make it more interesting to students.  Teaching aids can come in almost any form like pictures,  video charts, flashcards and objects like three-dimensional  models or educational toys.</a:t>
            </a:r>
            <a:endParaRPr lang="en-US"/>
          </a:p>
          <a:p>
            <a:pPr marL="0" indent="0" algn="l">
              <a:buNone/>
            </a:pPr>
            <a:r>
              <a:rPr lang="en-US" altLang="tr" sz="2800" i="1" u="sng"/>
              <a:t>Uses of teaching aids</a:t>
            </a:r>
            <a:endParaRPr lang="en-US"/>
          </a:p>
          <a:p>
            <a:pPr marL="342900" indent="-342900" algn="l">
              <a:buFont typeface="Wingdings" charset="2"/>
              <a:buChar char="¡"/>
            </a:pPr>
            <a:r>
              <a:rPr lang="en-US" altLang="tr" sz="2400" i="0" u="none"/>
              <a:t> To retain more concepts permanently </a:t>
            </a:r>
            <a:endParaRPr lang="en-US"/>
          </a:p>
          <a:p>
            <a:pPr marL="342900" indent="-342900" algn="l">
              <a:buFont typeface="Wingdings" charset="2"/>
              <a:buChar char="¡"/>
            </a:pPr>
            <a:r>
              <a:rPr lang="en-US" altLang="tr" sz="2400" i="0" u="none"/>
              <a:t>Students can learn better when they are motivated properly through different teaching aids</a:t>
            </a:r>
            <a:endParaRPr lang="en-US"/>
          </a:p>
          <a:p>
            <a:pPr marL="342900" indent="-342900" algn="l">
              <a:buFont typeface="Wingdings" charset="2"/>
              <a:buChar char="¡"/>
            </a:pPr>
            <a:r>
              <a:rPr lang="en-US" altLang="tr" sz="2400" i="0" u="none"/>
              <a:t>Develop the proper image when students sees,  hear, taste and smell properly</a:t>
            </a:r>
            <a:endParaRPr lang="en-US"/>
          </a:p>
          <a:p>
            <a:pPr marL="342900" indent="-342900" algn="l">
              <a:buFont typeface="Wingdings" charset="2"/>
              <a:buChar char="¡"/>
            </a:pPr>
            <a:r>
              <a:rPr lang="en-US" altLang="tr" sz="2400" i="0" u="none"/>
              <a:t>Create the environment of interest for the students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E4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Subtitle 1048651"/>
          <p:cNvSpPr>
            <a:spLocks noGrp="1"/>
          </p:cNvSpPr>
          <p:nvPr>
            <p:ph type="subTitle" idx="1"/>
          </p:nvPr>
        </p:nvSpPr>
        <p:spPr>
          <a:xfrm>
            <a:off x="1143000" y="641002"/>
            <a:ext cx="6858000" cy="4616798"/>
          </a:xfrm>
        </p:spPr>
        <p:txBody>
          <a:bodyPr/>
          <a:lstStyle/>
          <a:p>
            <a:pPr algn="l"/>
            <a:r>
              <a:rPr lang="en-US" altLang="tr" sz="2800" i="1" u="sng"/>
              <a:t>Importance of mathematics laboratory </a:t>
            </a:r>
            <a:endParaRPr lang="en-US"/>
          </a:p>
          <a:p>
            <a:pPr marL="342900" indent="-342900" algn="l">
              <a:buFont typeface="Wingdings" charset="2"/>
              <a:buChar char="¡"/>
            </a:pPr>
            <a:r>
              <a:rPr lang="en-US" altLang="tr" sz="2400" i="0" u="none"/>
              <a:t> Learning of subject matter can be given a practical shape</a:t>
            </a:r>
            <a:endParaRPr lang="en-US"/>
          </a:p>
          <a:p>
            <a:pPr marL="342900" indent="-342900" algn="l">
              <a:buFont typeface="Wingdings" charset="2"/>
              <a:buChar char="¡"/>
            </a:pPr>
            <a:r>
              <a:rPr lang="en-US" altLang="tr" sz="2400" i="0" u="none"/>
              <a:t>Practical mindedness is developed among students </a:t>
            </a:r>
            <a:endParaRPr lang="en-US"/>
          </a:p>
          <a:p>
            <a:pPr marL="342900" indent="-342900" algn="l">
              <a:buFont typeface="Wingdings" charset="2"/>
              <a:buChar char="¡"/>
            </a:pPr>
            <a:r>
              <a:rPr lang="en-US" altLang="tr" sz="2400" i="0" u="none"/>
              <a:t>Interest in learning mathematics can be developed </a:t>
            </a:r>
            <a:endParaRPr lang="en-US"/>
          </a:p>
          <a:p>
            <a:pPr marL="342900" indent="-342900" algn="l">
              <a:buFont typeface="Wingdings" charset="2"/>
              <a:buChar char="¡"/>
            </a:pPr>
            <a:r>
              <a:rPr lang="en-US" altLang="tr" sz="2400" i="0" u="none"/>
              <a:t>It enables the students to learn by doing</a:t>
            </a:r>
            <a:endParaRPr lang="en-US"/>
          </a:p>
          <a:p>
            <a:pPr marL="342900" indent="-342900" algn="l">
              <a:buFont typeface="Wingdings" charset="2"/>
              <a:buChar char="¡"/>
            </a:pPr>
            <a:r>
              <a:rPr lang="en-US" altLang="tr" sz="2400" i="0" u="none"/>
              <a:t>It is multisensory appraoch to learning</a:t>
            </a:r>
            <a:endParaRPr lang="en-US"/>
          </a:p>
          <a:p>
            <a:pPr marL="342900" indent="-342900" algn="l">
              <a:buFont typeface="Wingdings" charset="2"/>
              <a:buChar char="¡"/>
            </a:pPr>
            <a:r>
              <a:rPr lang="en-US" altLang="tr"/>
              <a:t>Scientific and problem solving attitude can be developed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E4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Subtitle 1048653"/>
          <p:cNvSpPr>
            <a:spLocks noGrp="1"/>
          </p:cNvSpPr>
          <p:nvPr>
            <p:ph type="subTitle" idx="1"/>
          </p:nvPr>
        </p:nvSpPr>
        <p:spPr>
          <a:xfrm>
            <a:off x="1143000" y="840905"/>
            <a:ext cx="6858000" cy="4416895"/>
          </a:xfrm>
        </p:spPr>
        <p:txBody>
          <a:bodyPr/>
          <a:lstStyle/>
          <a:p>
            <a:pPr algn="l"/>
            <a:r>
              <a:rPr lang="en-US" altLang="tr" sz="2800" i="1" u="sng"/>
              <a:t>Physical infrastructure </a:t>
            </a:r>
            <a:endParaRPr lang="en-US"/>
          </a:p>
          <a:p>
            <a:pPr marL="342900" indent="-342900" algn="l">
              <a:buFont typeface="Wingdings" charset="2"/>
              <a:buChar char="¡"/>
            </a:pPr>
            <a:r>
              <a:rPr lang="en-US" altLang="tr" sz="2400" i="0" u="none"/>
              <a:t> Blackboard</a:t>
            </a:r>
            <a:endParaRPr lang="en-US"/>
          </a:p>
          <a:p>
            <a:pPr marL="342900" indent="-342900" algn="l">
              <a:buFont typeface="Wingdings" charset="2"/>
              <a:buChar char="¡"/>
            </a:pPr>
            <a:r>
              <a:rPr lang="en-US" altLang="tr" sz="2400" i="0" u="none"/>
              <a:t>References materials like magazines textbooks </a:t>
            </a:r>
            <a:endParaRPr lang="en-US"/>
          </a:p>
          <a:p>
            <a:pPr marL="342900" indent="-342900" algn="l">
              <a:buFont typeface="Wingdings" charset="2"/>
              <a:buChar char="¡"/>
            </a:pPr>
            <a:r>
              <a:rPr lang="en-US" altLang="tr" sz="2400" i="0" u="none"/>
              <a:t>Mathematical instruments sets</a:t>
            </a:r>
            <a:endParaRPr lang="en-US"/>
          </a:p>
          <a:p>
            <a:pPr marL="342900" indent="-342900" algn="l">
              <a:buFont typeface="Wingdings" charset="2"/>
              <a:buChar char="¡"/>
            </a:pPr>
            <a:r>
              <a:rPr lang="en-US" altLang="tr" sz="2400" i="0" u="none"/>
              <a:t>Electronic calculator,  computer </a:t>
            </a:r>
            <a:endParaRPr lang="en-US"/>
          </a:p>
          <a:p>
            <a:pPr marL="342900" indent="-342900" algn="l">
              <a:buFont typeface="Wingdings" charset="2"/>
              <a:buChar char="¡"/>
            </a:pPr>
            <a:r>
              <a:rPr lang="en-US" altLang="tr" sz="2400" i="0" u="none"/>
              <a:t>Geo boards, unit cubes, transparency sheet</a:t>
            </a:r>
            <a:endParaRPr lang="en-US"/>
          </a:p>
          <a:p>
            <a:pPr marL="342900" indent="-342900" algn="l">
              <a:buFont typeface="Wingdings" charset="2"/>
              <a:buChar char="¡"/>
            </a:pPr>
            <a:r>
              <a:rPr lang="en-US" altLang="tr" sz="2400" i="0" u="none"/>
              <a:t>Projective aids like slide projector, LCD etc</a:t>
            </a:r>
            <a:endParaRPr lang="en-US"/>
          </a:p>
          <a:p>
            <a:pPr marL="342900" indent="-342900" algn="l">
              <a:buFont typeface="Wingdings" charset="2"/>
              <a:buChar char="¡"/>
            </a:pPr>
            <a:r>
              <a:rPr lang="en-US" altLang="tr" sz="2400" i="0" u="none"/>
              <a:t>Teaching aids like models of solids fogures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305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宋体</vt:lpstr>
      <vt:lpstr>Arial</vt:lpstr>
      <vt:lpstr>Calibri</vt:lpstr>
      <vt:lpstr>Calibri Light</vt:lpstr>
      <vt:lpstr>Times New Roman</vt:lpstr>
      <vt:lpstr>Wingdings</vt:lpstr>
      <vt:lpstr>Office Theme</vt:lpstr>
      <vt:lpstr>1_Office Theme</vt:lpstr>
      <vt:lpstr>Teaching Aids and Mathematics Laboratory  BS Education-V Teaching Mathematics (EDU-511)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Aids and Mathematics Laboratory  BS Education-V Teaching Mathematics (EDU-511)</dc:title>
  <dc:creator>SM-J320H</dc:creator>
  <cp:lastModifiedBy>ABC</cp:lastModifiedBy>
  <cp:revision>1</cp:revision>
  <dcterms:created xsi:type="dcterms:W3CDTF">2015-05-11T23:30:45Z</dcterms:created>
  <dcterms:modified xsi:type="dcterms:W3CDTF">2020-12-11T02:14:51Z</dcterms:modified>
</cp:coreProperties>
</file>