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8"/>
  </p:notesMasterIdLst>
  <p:handoutMasterIdLst>
    <p:handoutMasterId r:id="rId89"/>
  </p:handoutMasterIdLst>
  <p:sldIdLst>
    <p:sldId id="375" r:id="rId3"/>
    <p:sldId id="376" r:id="rId4"/>
    <p:sldId id="348" r:id="rId5"/>
    <p:sldId id="389" r:id="rId6"/>
    <p:sldId id="380" r:id="rId7"/>
    <p:sldId id="393" r:id="rId8"/>
    <p:sldId id="384" r:id="rId9"/>
    <p:sldId id="385" r:id="rId10"/>
    <p:sldId id="386" r:id="rId11"/>
    <p:sldId id="349" r:id="rId12"/>
    <p:sldId id="390" r:id="rId13"/>
    <p:sldId id="387" r:id="rId14"/>
    <p:sldId id="379" r:id="rId15"/>
    <p:sldId id="381" r:id="rId16"/>
    <p:sldId id="392" r:id="rId17"/>
    <p:sldId id="350" r:id="rId18"/>
    <p:sldId id="353" r:id="rId19"/>
    <p:sldId id="355" r:id="rId20"/>
    <p:sldId id="356" r:id="rId21"/>
    <p:sldId id="323" r:id="rId22"/>
    <p:sldId id="324" r:id="rId23"/>
    <p:sldId id="341" r:id="rId24"/>
    <p:sldId id="342" r:id="rId25"/>
    <p:sldId id="345" r:id="rId26"/>
    <p:sldId id="343" r:id="rId27"/>
    <p:sldId id="344" r:id="rId28"/>
    <p:sldId id="329" r:id="rId29"/>
    <p:sldId id="339" r:id="rId30"/>
    <p:sldId id="330" r:id="rId31"/>
    <p:sldId id="340" r:id="rId32"/>
    <p:sldId id="331" r:id="rId33"/>
    <p:sldId id="332" r:id="rId34"/>
    <p:sldId id="333" r:id="rId35"/>
    <p:sldId id="334" r:id="rId36"/>
    <p:sldId id="325" r:id="rId37"/>
    <p:sldId id="346" r:id="rId38"/>
    <p:sldId id="347" r:id="rId39"/>
    <p:sldId id="312" r:id="rId40"/>
    <p:sldId id="273" r:id="rId41"/>
    <p:sldId id="274" r:id="rId42"/>
    <p:sldId id="304" r:id="rId43"/>
    <p:sldId id="308" r:id="rId44"/>
    <p:sldId id="305" r:id="rId45"/>
    <p:sldId id="306" r:id="rId46"/>
    <p:sldId id="309" r:id="rId47"/>
    <p:sldId id="310" r:id="rId48"/>
    <p:sldId id="307" r:id="rId49"/>
    <p:sldId id="276" r:id="rId50"/>
    <p:sldId id="278" r:id="rId51"/>
    <p:sldId id="279" r:id="rId52"/>
    <p:sldId id="280" r:id="rId53"/>
    <p:sldId id="281" r:id="rId54"/>
    <p:sldId id="282" r:id="rId55"/>
    <p:sldId id="283" r:id="rId56"/>
    <p:sldId id="293" r:id="rId57"/>
    <p:sldId id="395" r:id="rId58"/>
    <p:sldId id="294" r:id="rId59"/>
    <p:sldId id="295" r:id="rId60"/>
    <p:sldId id="296" r:id="rId61"/>
    <p:sldId id="297" r:id="rId62"/>
    <p:sldId id="298" r:id="rId63"/>
    <p:sldId id="299" r:id="rId64"/>
    <p:sldId id="300" r:id="rId65"/>
    <p:sldId id="301" r:id="rId66"/>
    <p:sldId id="364" r:id="rId67"/>
    <p:sldId id="365" r:id="rId68"/>
    <p:sldId id="366" r:id="rId69"/>
    <p:sldId id="378" r:id="rId70"/>
    <p:sldId id="367" r:id="rId71"/>
    <p:sldId id="369" r:id="rId72"/>
    <p:sldId id="370" r:id="rId73"/>
    <p:sldId id="371" r:id="rId74"/>
    <p:sldId id="372" r:id="rId75"/>
    <p:sldId id="373" r:id="rId76"/>
    <p:sldId id="374" r:id="rId77"/>
    <p:sldId id="394" r:id="rId78"/>
    <p:sldId id="302" r:id="rId79"/>
    <p:sldId id="357" r:id="rId80"/>
    <p:sldId id="358" r:id="rId81"/>
    <p:sldId id="359" r:id="rId82"/>
    <p:sldId id="360" r:id="rId83"/>
    <p:sldId id="383" r:id="rId84"/>
    <p:sldId id="361" r:id="rId85"/>
    <p:sldId id="362" r:id="rId86"/>
    <p:sldId id="377"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07" autoAdjust="0"/>
  </p:normalViewPr>
  <p:slideViewPr>
    <p:cSldViewPr snapToGrid="0" showGuides="1">
      <p:cViewPr varScale="1">
        <p:scale>
          <a:sx n="81" d="100"/>
          <a:sy n="81" d="100"/>
        </p:scale>
        <p:origin x="-78" y="-168"/>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pPr/>
              <a:t>2/19/2020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pPr/>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pPr/>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pPr/>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Misshape: not having the normal or natural shape or form.</a:t>
            </a:r>
            <a:endParaRPr lang="en-US" dirty="0"/>
          </a:p>
        </p:txBody>
      </p:sp>
      <p:sp>
        <p:nvSpPr>
          <p:cNvPr id="4" name="Slide Number Placeholder 3"/>
          <p:cNvSpPr>
            <a:spLocks noGrp="1"/>
          </p:cNvSpPr>
          <p:nvPr>
            <p:ph type="sldNum" sz="quarter" idx="10"/>
          </p:nvPr>
        </p:nvSpPr>
        <p:spPr/>
        <p:txBody>
          <a:bodyPr/>
          <a:lstStyle/>
          <a:p>
            <a:fld id="{4EC0B30D-C07A-425B-A90C-BA7BEB191079}" type="slidenum">
              <a:rPr lang="en-US" smtClean="0"/>
              <a:pPr/>
              <a:t>21</a:t>
            </a:fld>
            <a:endParaRPr lang="en-US"/>
          </a:p>
        </p:txBody>
      </p:sp>
    </p:spTree>
    <p:extLst>
      <p:ext uri="{BB962C8B-B14F-4D97-AF65-F5344CB8AC3E}">
        <p14:creationId xmlns:p14="http://schemas.microsoft.com/office/powerpoint/2010/main" val="398465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C0B30D-C07A-425B-A90C-BA7BEB191079}" type="slidenum">
              <a:rPr lang="en-US" smtClean="0"/>
              <a:pPr/>
              <a:t>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0B30D-C07A-425B-A90C-BA7BEB191079}" type="slidenum">
              <a:rPr lang="en-US" smtClean="0"/>
              <a:pPr/>
              <a:t>59</a:t>
            </a:fld>
            <a:endParaRPr lang="en-US"/>
          </a:p>
        </p:txBody>
      </p:sp>
    </p:spTree>
    <p:extLst>
      <p:ext uri="{BB962C8B-B14F-4D97-AF65-F5344CB8AC3E}">
        <p14:creationId xmlns:p14="http://schemas.microsoft.com/office/powerpoint/2010/main" val="250661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pPr/>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pPr/>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pPr/>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2/19/2020</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Sahar\Desktop\study stufff\old sem\CBR\cbr  ppt\bismilla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126"/>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514643"/>
          </a:xfrm>
        </p:spPr>
        <p:txBody>
          <a:bodyPr>
            <a:normAutofit fontScale="90000"/>
          </a:bodyPr>
          <a:lstStyle/>
          <a:p>
            <a:r>
              <a:rPr lang="en-US" dirty="0" smtClean="0"/>
              <a:t>Continue……………………………</a:t>
            </a:r>
            <a:endParaRPr lang="en-US" dirty="0"/>
          </a:p>
        </p:txBody>
      </p:sp>
      <p:sp>
        <p:nvSpPr>
          <p:cNvPr id="3" name="Content Placeholder 2"/>
          <p:cNvSpPr>
            <a:spLocks noGrp="1"/>
          </p:cNvSpPr>
          <p:nvPr>
            <p:ph idx="1"/>
          </p:nvPr>
        </p:nvSpPr>
        <p:spPr>
          <a:xfrm>
            <a:off x="359956" y="675249"/>
            <a:ext cx="11582400" cy="6030351"/>
          </a:xfrm>
        </p:spPr>
        <p:txBody>
          <a:bodyPr>
            <a:normAutofit/>
          </a:bodyPr>
          <a:lstStyle/>
          <a:p>
            <a:pPr fontAlgn="base"/>
            <a:r>
              <a:rPr lang="en-US" b="1" dirty="0" smtClean="0">
                <a:solidFill>
                  <a:schemeClr val="tx2"/>
                </a:solidFill>
              </a:rPr>
              <a:t>Socket </a:t>
            </a:r>
            <a:r>
              <a:rPr lang="en-US" dirty="0" smtClean="0">
                <a:solidFill>
                  <a:schemeClr val="tx2"/>
                </a:solidFill>
              </a:rPr>
              <a:t>– The portion of the prosthesis that is in contact with the residual limb. </a:t>
            </a:r>
          </a:p>
          <a:p>
            <a:pPr fontAlgn="base"/>
            <a:r>
              <a:rPr lang="en-US" b="1" dirty="0" smtClean="0">
                <a:solidFill>
                  <a:schemeClr val="tx2"/>
                </a:solidFill>
              </a:rPr>
              <a:t>CO (Certified </a:t>
            </a:r>
            <a:r>
              <a:rPr lang="en-US" b="1" dirty="0" err="1" smtClean="0">
                <a:solidFill>
                  <a:schemeClr val="tx2"/>
                </a:solidFill>
              </a:rPr>
              <a:t>Orthotist</a:t>
            </a:r>
            <a:r>
              <a:rPr lang="en-US" b="1" dirty="0" smtClean="0">
                <a:solidFill>
                  <a:schemeClr val="tx2"/>
                </a:solidFill>
              </a:rPr>
              <a:t>) </a:t>
            </a:r>
            <a:r>
              <a:rPr lang="en-US" dirty="0" smtClean="0">
                <a:solidFill>
                  <a:schemeClr val="tx2"/>
                </a:solidFill>
              </a:rPr>
              <a:t>– </a:t>
            </a:r>
            <a:r>
              <a:rPr lang="en-US" dirty="0" err="1" smtClean="0">
                <a:solidFill>
                  <a:schemeClr val="tx2"/>
                </a:solidFill>
              </a:rPr>
              <a:t>Orthotist</a:t>
            </a:r>
            <a:r>
              <a:rPr lang="en-US" dirty="0" smtClean="0">
                <a:solidFill>
                  <a:schemeClr val="tx2"/>
                </a:solidFill>
              </a:rPr>
              <a:t> who has passed the certification standards of The American Board of Certification in Orthotics &amp; Prosthetics, and maintains certification through mandatory continuing education program and adherence to the Canons of Ethical Conduct.</a:t>
            </a:r>
          </a:p>
          <a:p>
            <a:pPr fontAlgn="base"/>
            <a:r>
              <a:rPr lang="en-US" b="1" dirty="0" smtClean="0">
                <a:solidFill>
                  <a:schemeClr val="tx2"/>
                </a:solidFill>
              </a:rPr>
              <a:t>CP (Certified </a:t>
            </a:r>
            <a:r>
              <a:rPr lang="en-US" b="1" dirty="0" err="1" smtClean="0">
                <a:solidFill>
                  <a:schemeClr val="tx2"/>
                </a:solidFill>
              </a:rPr>
              <a:t>Prosthetist</a:t>
            </a:r>
            <a:r>
              <a:rPr lang="en-US" b="1" dirty="0" smtClean="0">
                <a:solidFill>
                  <a:schemeClr val="tx2"/>
                </a:solidFill>
              </a:rPr>
              <a:t>) </a:t>
            </a:r>
            <a:r>
              <a:rPr lang="en-US" dirty="0" smtClean="0">
                <a:solidFill>
                  <a:schemeClr val="tx2"/>
                </a:solidFill>
              </a:rPr>
              <a:t>– </a:t>
            </a:r>
            <a:r>
              <a:rPr lang="en-US" dirty="0" err="1" smtClean="0">
                <a:solidFill>
                  <a:schemeClr val="tx2"/>
                </a:solidFill>
              </a:rPr>
              <a:t>Prosthetist</a:t>
            </a:r>
            <a:r>
              <a:rPr lang="en-US" dirty="0" smtClean="0">
                <a:solidFill>
                  <a:schemeClr val="tx2"/>
                </a:solidFill>
              </a:rPr>
              <a:t> who has passed the certification standards of The American Board of Certification in Orthotics &amp; Prosthetics, and maintains certification through mandatory continuing education program and adherence to the Canons of Ethical Conduct.</a:t>
            </a:r>
          </a:p>
          <a:p>
            <a:pPr fontAlgn="base"/>
            <a:r>
              <a:rPr lang="en-US" b="1" dirty="0" smtClean="0">
                <a:solidFill>
                  <a:schemeClr val="tx2"/>
                </a:solidFill>
              </a:rPr>
              <a:t>CPO (Certified </a:t>
            </a:r>
            <a:r>
              <a:rPr lang="en-US" b="1" dirty="0" err="1" smtClean="0">
                <a:solidFill>
                  <a:schemeClr val="tx2"/>
                </a:solidFill>
              </a:rPr>
              <a:t>Prosthetist-Orthotist</a:t>
            </a:r>
            <a:r>
              <a:rPr lang="en-US" b="1" dirty="0" smtClean="0">
                <a:solidFill>
                  <a:schemeClr val="tx2"/>
                </a:solidFill>
              </a:rPr>
              <a:t>)</a:t>
            </a:r>
          </a:p>
          <a:p>
            <a:pPr fontAlgn="base"/>
            <a:r>
              <a:rPr lang="en-US" b="1" dirty="0" smtClean="0">
                <a:solidFill>
                  <a:schemeClr val="tx2"/>
                </a:solidFill>
              </a:rPr>
              <a:t>Corset </a:t>
            </a:r>
            <a:r>
              <a:rPr lang="en-US" dirty="0" smtClean="0">
                <a:solidFill>
                  <a:schemeClr val="tx2"/>
                </a:solidFill>
              </a:rPr>
              <a:t>– Lumbar brace made from </a:t>
            </a:r>
          </a:p>
          <a:p>
            <a:pPr fontAlgn="base">
              <a:buNone/>
            </a:pPr>
            <a:r>
              <a:rPr lang="en-US" dirty="0" smtClean="0">
                <a:solidFill>
                  <a:schemeClr val="tx2"/>
                </a:solidFill>
              </a:rPr>
              <a:t>textile material.</a:t>
            </a:r>
          </a:p>
          <a:p>
            <a:pPr fontAlgn="base"/>
            <a:endParaRPr lang="en-US" dirty="0" smtClean="0">
              <a:solidFill>
                <a:schemeClr val="tx2"/>
              </a:solidFill>
            </a:endParaRPr>
          </a:p>
          <a:p>
            <a:endParaRPr lang="en-US" dirty="0">
              <a:solidFill>
                <a:schemeClr val="tx2"/>
              </a:solidFill>
            </a:endParaRPr>
          </a:p>
        </p:txBody>
      </p:sp>
      <p:pic>
        <p:nvPicPr>
          <p:cNvPr id="4098" name="Picture 2" descr="C:\Users\Ayesha\Desktop\download.jpg"/>
          <p:cNvPicPr>
            <a:picLocks noChangeAspect="1" noChangeArrowheads="1"/>
          </p:cNvPicPr>
          <p:nvPr/>
        </p:nvPicPr>
        <p:blipFill>
          <a:blip r:embed="rId2" cstate="print"/>
          <a:srcRect/>
          <a:stretch>
            <a:fillRect/>
          </a:stretch>
        </p:blipFill>
        <p:spPr bwMode="auto">
          <a:xfrm>
            <a:off x="9870494" y="4088674"/>
            <a:ext cx="2024743" cy="2769326"/>
          </a:xfrm>
          <a:prstGeom prst="rect">
            <a:avLst/>
          </a:prstGeom>
          <a:noFill/>
        </p:spPr>
      </p:pic>
      <p:pic>
        <p:nvPicPr>
          <p:cNvPr id="4099" name="Picture 3" descr="C:\Users\Ayesha\Desktop\download (1).jpg"/>
          <p:cNvPicPr>
            <a:picLocks noChangeAspect="1" noChangeArrowheads="1"/>
          </p:cNvPicPr>
          <p:nvPr/>
        </p:nvPicPr>
        <p:blipFill>
          <a:blip r:embed="rId3" cstate="print"/>
          <a:srcRect/>
          <a:stretch>
            <a:fillRect/>
          </a:stretch>
        </p:blipFill>
        <p:spPr bwMode="auto">
          <a:xfrm>
            <a:off x="6218925" y="3958046"/>
            <a:ext cx="3549152" cy="2899954"/>
          </a:xfrm>
          <a:prstGeom prst="rect">
            <a:avLst/>
          </a:prstGeom>
          <a:noFill/>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801858"/>
          </a:xfrm>
        </p:spPr>
        <p:txBody>
          <a:bodyPr>
            <a:normAutofit/>
          </a:bodyPr>
          <a:lstStyle/>
          <a:p>
            <a:r>
              <a:rPr lang="en-US" dirty="0" smtClean="0"/>
              <a:t>Socket </a:t>
            </a:r>
            <a:endParaRPr lang="en-US" dirty="0"/>
          </a:p>
        </p:txBody>
      </p:sp>
      <p:pic>
        <p:nvPicPr>
          <p:cNvPr id="4" name="Picture 3" descr="C:\Users\ayesha\Videos\download (2).jpg"/>
          <p:cNvPicPr>
            <a:picLocks noChangeAspect="1" noChangeArrowheads="1"/>
          </p:cNvPicPr>
          <p:nvPr/>
        </p:nvPicPr>
        <p:blipFill>
          <a:blip r:embed="rId2" cstate="print"/>
          <a:srcRect/>
          <a:stretch>
            <a:fillRect/>
          </a:stretch>
        </p:blipFill>
        <p:spPr bwMode="auto">
          <a:xfrm>
            <a:off x="1516296" y="872196"/>
            <a:ext cx="4560947" cy="5985803"/>
          </a:xfrm>
          <a:prstGeom prst="rect">
            <a:avLst/>
          </a:prstGeom>
          <a:noFill/>
        </p:spPr>
      </p:pic>
      <p:pic>
        <p:nvPicPr>
          <p:cNvPr id="1026" name="Picture 2" descr="C:\Users\Ayesha\Documents\alley486f23lb.jpg"/>
          <p:cNvPicPr>
            <a:picLocks noGrp="1" noChangeAspect="1" noChangeArrowheads="1"/>
          </p:cNvPicPr>
          <p:nvPr>
            <p:ph idx="1"/>
          </p:nvPr>
        </p:nvPicPr>
        <p:blipFill>
          <a:blip r:embed="rId3" cstate="print"/>
          <a:srcRect/>
          <a:stretch>
            <a:fillRect/>
          </a:stretch>
        </p:blipFill>
        <p:spPr bwMode="auto">
          <a:xfrm>
            <a:off x="6563207" y="666037"/>
            <a:ext cx="4789421" cy="600204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8376"/>
            <a:ext cx="10058400" cy="587828"/>
          </a:xfrm>
        </p:spPr>
        <p:txBody>
          <a:bodyPr>
            <a:normAutofit/>
          </a:bodyPr>
          <a:lstStyle/>
          <a:p>
            <a:r>
              <a:rPr lang="en-US" dirty="0" smtClean="0"/>
              <a:t>Continue……………………</a:t>
            </a:r>
            <a:endParaRPr lang="en-US" dirty="0"/>
          </a:p>
        </p:txBody>
      </p:sp>
      <p:sp>
        <p:nvSpPr>
          <p:cNvPr id="3" name="Content Placeholder 2"/>
          <p:cNvSpPr>
            <a:spLocks noGrp="1"/>
          </p:cNvSpPr>
          <p:nvPr>
            <p:ph idx="1"/>
          </p:nvPr>
        </p:nvSpPr>
        <p:spPr>
          <a:xfrm>
            <a:off x="248194" y="888274"/>
            <a:ext cx="11756572" cy="5283927"/>
          </a:xfrm>
        </p:spPr>
        <p:txBody>
          <a:bodyPr/>
          <a:lstStyle/>
          <a:p>
            <a:pPr fontAlgn="base"/>
            <a:r>
              <a:rPr lang="en-US" b="1" dirty="0" smtClean="0">
                <a:solidFill>
                  <a:schemeClr val="tx2"/>
                </a:solidFill>
              </a:rPr>
              <a:t>Cervical</a:t>
            </a:r>
            <a:r>
              <a:rPr lang="en-US" dirty="0" smtClean="0">
                <a:solidFill>
                  <a:schemeClr val="tx2"/>
                </a:solidFill>
              </a:rPr>
              <a:t> – Pertaining to the neck.</a:t>
            </a:r>
          </a:p>
          <a:p>
            <a:pPr fontAlgn="base"/>
            <a:r>
              <a:rPr lang="en-US" b="1" dirty="0" smtClean="0">
                <a:solidFill>
                  <a:schemeClr val="tx2"/>
                </a:solidFill>
              </a:rPr>
              <a:t>Custom Fabricated </a:t>
            </a:r>
            <a:r>
              <a:rPr lang="en-US" b="1" dirty="0" err="1" smtClean="0">
                <a:solidFill>
                  <a:schemeClr val="tx2"/>
                </a:solidFill>
              </a:rPr>
              <a:t>Orthosis</a:t>
            </a:r>
            <a:r>
              <a:rPr lang="en-US" b="1" dirty="0" smtClean="0">
                <a:solidFill>
                  <a:schemeClr val="tx2"/>
                </a:solidFill>
              </a:rPr>
              <a:t> </a:t>
            </a:r>
            <a:r>
              <a:rPr lang="en-US" dirty="0" smtClean="0">
                <a:solidFill>
                  <a:schemeClr val="tx2"/>
                </a:solidFill>
              </a:rPr>
              <a:t>– </a:t>
            </a:r>
            <a:r>
              <a:rPr lang="en-US" dirty="0" err="1" smtClean="0">
                <a:solidFill>
                  <a:schemeClr val="tx2"/>
                </a:solidFill>
              </a:rPr>
              <a:t>Orthosis</a:t>
            </a:r>
            <a:r>
              <a:rPr lang="en-US" dirty="0" smtClean="0">
                <a:solidFill>
                  <a:schemeClr val="tx2"/>
                </a:solidFill>
              </a:rPr>
              <a:t>, which is individually made for a specific patient. Created using an impression generally by means of plaster or fiber cast, a digital image using computer-aided design-computer aided manufacture (CAD-CAM) systems software, or direct form to patient.</a:t>
            </a:r>
          </a:p>
          <a:p>
            <a:endParaRPr lang="en-US" dirty="0"/>
          </a:p>
        </p:txBody>
      </p:sp>
      <p:pic>
        <p:nvPicPr>
          <p:cNvPr id="5122" name="Picture 2" descr="C:\Users\Ayesha\Desktop\download (2).jpg"/>
          <p:cNvPicPr>
            <a:picLocks noChangeAspect="1" noChangeArrowheads="1"/>
          </p:cNvPicPr>
          <p:nvPr/>
        </p:nvPicPr>
        <p:blipFill>
          <a:blip r:embed="rId2" cstate="print"/>
          <a:srcRect/>
          <a:stretch>
            <a:fillRect/>
          </a:stretch>
        </p:blipFill>
        <p:spPr bwMode="auto">
          <a:xfrm>
            <a:off x="1151300" y="3122023"/>
            <a:ext cx="2872060" cy="3200400"/>
          </a:xfrm>
          <a:prstGeom prst="rect">
            <a:avLst/>
          </a:prstGeom>
          <a:noFill/>
        </p:spPr>
      </p:pic>
      <p:pic>
        <p:nvPicPr>
          <p:cNvPr id="5123" name="Picture 3" descr="C:\Users\Ayesha\Desktop\download (3).jpg"/>
          <p:cNvPicPr>
            <a:picLocks noChangeAspect="1" noChangeArrowheads="1"/>
          </p:cNvPicPr>
          <p:nvPr/>
        </p:nvPicPr>
        <p:blipFill>
          <a:blip r:embed="rId3" cstate="print"/>
          <a:srcRect/>
          <a:stretch>
            <a:fillRect/>
          </a:stretch>
        </p:blipFill>
        <p:spPr bwMode="auto">
          <a:xfrm>
            <a:off x="4959123" y="3135086"/>
            <a:ext cx="3048408" cy="3187337"/>
          </a:xfrm>
          <a:prstGeom prst="rect">
            <a:avLst/>
          </a:prstGeom>
          <a:noFill/>
        </p:spPr>
      </p:pic>
      <p:pic>
        <p:nvPicPr>
          <p:cNvPr id="5124" name="Picture 4" descr="C:\Users\Ayesha\Desktop\download (4).jpg"/>
          <p:cNvPicPr>
            <a:picLocks noChangeAspect="1" noChangeArrowheads="1"/>
          </p:cNvPicPr>
          <p:nvPr/>
        </p:nvPicPr>
        <p:blipFill>
          <a:blip r:embed="rId4" cstate="print"/>
          <a:srcRect/>
          <a:stretch>
            <a:fillRect/>
          </a:stretch>
        </p:blipFill>
        <p:spPr bwMode="auto">
          <a:xfrm>
            <a:off x="8794976" y="3082834"/>
            <a:ext cx="2778715" cy="340940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85800"/>
          </a:xfrm>
        </p:spPr>
        <p:txBody>
          <a:bodyPr>
            <a:normAutofit/>
          </a:bodyPr>
          <a:lstStyle/>
          <a:p>
            <a:r>
              <a:rPr lang="en-US" dirty="0" smtClean="0"/>
              <a:t>Continue……………………………</a:t>
            </a:r>
            <a:endParaRPr lang="en-US" dirty="0"/>
          </a:p>
        </p:txBody>
      </p:sp>
      <p:sp>
        <p:nvSpPr>
          <p:cNvPr id="3" name="Content Placeholder 2"/>
          <p:cNvSpPr>
            <a:spLocks noGrp="1"/>
          </p:cNvSpPr>
          <p:nvPr>
            <p:ph idx="1"/>
          </p:nvPr>
        </p:nvSpPr>
        <p:spPr>
          <a:xfrm>
            <a:off x="609600" y="762000"/>
            <a:ext cx="10972800" cy="5867400"/>
          </a:xfrm>
        </p:spPr>
        <p:txBody>
          <a:bodyPr>
            <a:normAutofit/>
          </a:bodyPr>
          <a:lstStyle/>
          <a:p>
            <a:pPr fontAlgn="base"/>
            <a:r>
              <a:rPr lang="en-US" b="1" dirty="0" err="1" smtClean="0">
                <a:solidFill>
                  <a:schemeClr val="tx2"/>
                </a:solidFill>
              </a:rPr>
              <a:t>Orthopaedics</a:t>
            </a:r>
            <a:r>
              <a:rPr lang="en-US" b="1" dirty="0" smtClean="0">
                <a:solidFill>
                  <a:schemeClr val="tx2"/>
                </a:solidFill>
              </a:rPr>
              <a:t> </a:t>
            </a:r>
            <a:r>
              <a:rPr lang="en-US" dirty="0" smtClean="0">
                <a:solidFill>
                  <a:schemeClr val="tx2"/>
                </a:solidFill>
              </a:rPr>
              <a:t>– Medical specialty dealing with the </a:t>
            </a:r>
            <a:r>
              <a:rPr lang="en-US" dirty="0" err="1" smtClean="0">
                <a:solidFill>
                  <a:schemeClr val="tx2"/>
                </a:solidFill>
              </a:rPr>
              <a:t>locomotor</a:t>
            </a:r>
            <a:r>
              <a:rPr lang="en-US" dirty="0" smtClean="0">
                <a:solidFill>
                  <a:schemeClr val="tx2"/>
                </a:solidFill>
              </a:rPr>
              <a:t> system.</a:t>
            </a:r>
          </a:p>
          <a:p>
            <a:pPr fontAlgn="base"/>
            <a:r>
              <a:rPr lang="en-US" b="1" dirty="0" err="1" smtClean="0">
                <a:solidFill>
                  <a:schemeClr val="tx2"/>
                </a:solidFill>
              </a:rPr>
              <a:t>Orthopaedist</a:t>
            </a:r>
            <a:r>
              <a:rPr lang="en-US" dirty="0" smtClean="0">
                <a:solidFill>
                  <a:schemeClr val="tx2"/>
                </a:solidFill>
              </a:rPr>
              <a:t> – Surgeon who corrects congenital or functional abnormalities of the bones with surgery, casting, and bracing.</a:t>
            </a:r>
          </a:p>
          <a:p>
            <a:pPr fontAlgn="base"/>
            <a:r>
              <a:rPr lang="en-US" b="1" dirty="0" smtClean="0">
                <a:solidFill>
                  <a:schemeClr val="tx2"/>
                </a:solidFill>
              </a:rPr>
              <a:t>Orthotics</a:t>
            </a:r>
            <a:r>
              <a:rPr lang="en-US" dirty="0" smtClean="0">
                <a:solidFill>
                  <a:schemeClr val="tx2"/>
                </a:solidFill>
              </a:rPr>
              <a:t> – The science and practice of evaluating, measuring, designing, fabricating, assembling, fitting, adjusting, or servicing an </a:t>
            </a:r>
            <a:r>
              <a:rPr lang="en-US" dirty="0" err="1" smtClean="0">
                <a:solidFill>
                  <a:schemeClr val="tx2"/>
                </a:solidFill>
              </a:rPr>
              <a:t>orthosis</a:t>
            </a:r>
            <a:r>
              <a:rPr lang="en-US" dirty="0" smtClean="0">
                <a:solidFill>
                  <a:schemeClr val="tx2"/>
                </a:solidFill>
              </a:rPr>
              <a:t> under a prescription from a licensed physician, physical therapist, chiropractor, or podiatrist to correct or alleviate neuromuscular or musculoskeletal dysfunction, disease, injury, or deformity.</a:t>
            </a:r>
          </a:p>
          <a:p>
            <a:pPr fontAlgn="base"/>
            <a:r>
              <a:rPr lang="en-US" b="1" dirty="0" err="1" smtClean="0">
                <a:solidFill>
                  <a:schemeClr val="tx2"/>
                </a:solidFill>
              </a:rPr>
              <a:t>Orthotist</a:t>
            </a:r>
            <a:r>
              <a:rPr lang="en-US" b="1" dirty="0" smtClean="0">
                <a:solidFill>
                  <a:schemeClr val="tx2"/>
                </a:solidFill>
              </a:rPr>
              <a:t> </a:t>
            </a:r>
            <a:r>
              <a:rPr lang="en-US" dirty="0" smtClean="0">
                <a:solidFill>
                  <a:schemeClr val="tx2"/>
                </a:solidFill>
              </a:rPr>
              <a:t>– Person who measures, designs, fabricates, fits, or services </a:t>
            </a:r>
            <a:r>
              <a:rPr lang="en-US" dirty="0" err="1" smtClean="0">
                <a:solidFill>
                  <a:schemeClr val="tx2"/>
                </a:solidFill>
              </a:rPr>
              <a:t>orthoses</a:t>
            </a:r>
            <a:r>
              <a:rPr lang="en-US" dirty="0" smtClean="0">
                <a:solidFill>
                  <a:schemeClr val="tx2"/>
                </a:solidFill>
              </a:rPr>
              <a:t> as prescribed by a licensed physician, and who assists in the formulation of an </a:t>
            </a:r>
            <a:r>
              <a:rPr lang="en-US" dirty="0" err="1" smtClean="0">
                <a:solidFill>
                  <a:schemeClr val="tx2"/>
                </a:solidFill>
              </a:rPr>
              <a:t>orthosis</a:t>
            </a:r>
            <a:r>
              <a:rPr lang="en-US" dirty="0" smtClean="0">
                <a:solidFill>
                  <a:schemeClr val="tx2"/>
                </a:solidFill>
              </a:rPr>
              <a:t> to support or correct disabilities.</a:t>
            </a:r>
          </a:p>
          <a:p>
            <a:pPr fontAlgn="base"/>
            <a:r>
              <a:rPr lang="en-US" b="1" dirty="0" err="1" smtClean="0">
                <a:solidFill>
                  <a:schemeClr val="tx2"/>
                </a:solidFill>
              </a:rPr>
              <a:t>Pedorthics</a:t>
            </a:r>
            <a:r>
              <a:rPr lang="en-US" b="1" dirty="0" smtClean="0">
                <a:solidFill>
                  <a:schemeClr val="tx2"/>
                </a:solidFill>
              </a:rPr>
              <a:t> </a:t>
            </a:r>
            <a:r>
              <a:rPr lang="en-US" dirty="0" smtClean="0">
                <a:solidFill>
                  <a:schemeClr val="tx2"/>
                </a:solidFill>
              </a:rPr>
              <a:t>– Design, manufacture, fit and/or modification of shoe and foot </a:t>
            </a:r>
            <a:r>
              <a:rPr lang="en-US" dirty="0" err="1" smtClean="0">
                <a:solidFill>
                  <a:schemeClr val="tx2"/>
                </a:solidFill>
              </a:rPr>
              <a:t>orthoses</a:t>
            </a:r>
            <a:r>
              <a:rPr lang="en-US" dirty="0" smtClean="0">
                <a:solidFill>
                  <a:schemeClr val="tx2"/>
                </a:solidFill>
              </a:rPr>
              <a:t> to alleviate foot problems caused by disease, congenital condition, overuse or injury.</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85800"/>
          </a:xfrm>
        </p:spPr>
        <p:txBody>
          <a:bodyPr>
            <a:normAutofit/>
          </a:bodyPr>
          <a:lstStyle/>
          <a:p>
            <a:r>
              <a:rPr lang="en-US" dirty="0" smtClean="0"/>
              <a:t>Continue……………………………</a:t>
            </a:r>
            <a:endParaRPr lang="en-US" dirty="0"/>
          </a:p>
        </p:txBody>
      </p:sp>
      <p:sp>
        <p:nvSpPr>
          <p:cNvPr id="3" name="Content Placeholder 2"/>
          <p:cNvSpPr>
            <a:spLocks noGrp="1"/>
          </p:cNvSpPr>
          <p:nvPr>
            <p:ph idx="1"/>
          </p:nvPr>
        </p:nvSpPr>
        <p:spPr>
          <a:xfrm>
            <a:off x="203200" y="613954"/>
            <a:ext cx="11988800" cy="6091646"/>
          </a:xfrm>
        </p:spPr>
        <p:txBody>
          <a:bodyPr>
            <a:normAutofit/>
          </a:bodyPr>
          <a:lstStyle/>
          <a:p>
            <a:pPr fontAlgn="base"/>
            <a:r>
              <a:rPr lang="en-US" b="1" dirty="0" smtClean="0">
                <a:solidFill>
                  <a:schemeClr val="tx2"/>
                </a:solidFill>
              </a:rPr>
              <a:t>Prosthetics</a:t>
            </a:r>
            <a:r>
              <a:rPr lang="en-US" dirty="0" smtClean="0">
                <a:solidFill>
                  <a:schemeClr val="tx2"/>
                </a:solidFill>
              </a:rPr>
              <a:t> – Science and practice of evaluating, measuring, designing, fabricating, assembling, fitting, adjusting, or servicing prosthesis under an order from a licensed physician/physical therapist.</a:t>
            </a:r>
          </a:p>
          <a:p>
            <a:pPr fontAlgn="base"/>
            <a:r>
              <a:rPr lang="en-US" b="1" dirty="0" smtClean="0">
                <a:solidFill>
                  <a:schemeClr val="tx2"/>
                </a:solidFill>
              </a:rPr>
              <a:t>Prosthetic Components </a:t>
            </a:r>
            <a:r>
              <a:rPr lang="en-US" dirty="0" smtClean="0">
                <a:solidFill>
                  <a:schemeClr val="tx2"/>
                </a:solidFill>
              </a:rPr>
              <a:t>– The parts that make up the artificial limb. For example, foot, ankle, socket, pylon, etc.</a:t>
            </a:r>
          </a:p>
          <a:p>
            <a:pPr fontAlgn="base"/>
            <a:r>
              <a:rPr lang="en-US" b="1" dirty="0" err="1" smtClean="0">
                <a:solidFill>
                  <a:schemeClr val="tx2"/>
                </a:solidFill>
              </a:rPr>
              <a:t>Prosthetist</a:t>
            </a:r>
            <a:r>
              <a:rPr lang="en-US" b="1" dirty="0" smtClean="0">
                <a:solidFill>
                  <a:schemeClr val="tx2"/>
                </a:solidFill>
              </a:rPr>
              <a:t> </a:t>
            </a:r>
            <a:r>
              <a:rPr lang="en-US" dirty="0" smtClean="0">
                <a:solidFill>
                  <a:schemeClr val="tx2"/>
                </a:solidFill>
              </a:rPr>
              <a:t>– Person who measures, designs, fabricates, fits, or services prosthesis as prescribed by a licensed physician, and who assists in the formulation of the prosthesis prescription for the replacement of external parts of the human body lost due to amputation or congenital deformities or absences.</a:t>
            </a:r>
          </a:p>
          <a:p>
            <a:pPr fontAlgn="base"/>
            <a:r>
              <a:rPr lang="en-US" b="1" dirty="0" smtClean="0">
                <a:solidFill>
                  <a:schemeClr val="tx2"/>
                </a:solidFill>
              </a:rPr>
              <a:t>Pylon</a:t>
            </a:r>
            <a:r>
              <a:rPr lang="en-US" dirty="0" smtClean="0">
                <a:solidFill>
                  <a:schemeClr val="tx2"/>
                </a:solidFill>
              </a:rPr>
              <a:t> – Pipe-like structure used to connect the prosthetic socket to the foot/ankle components.</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625694"/>
          </a:xfrm>
        </p:spPr>
        <p:txBody>
          <a:bodyPr/>
          <a:lstStyle/>
          <a:p>
            <a:r>
              <a:rPr lang="en-US" dirty="0" smtClean="0"/>
              <a:t>pylon</a:t>
            </a:r>
            <a:endParaRPr lang="en-US" dirty="0"/>
          </a:p>
        </p:txBody>
      </p:sp>
      <p:pic>
        <p:nvPicPr>
          <p:cNvPr id="1027" name="Picture 3" descr="C:\Users\Ayesha\Documents\download (1).jpg"/>
          <p:cNvPicPr>
            <a:picLocks noChangeAspect="1" noChangeArrowheads="1"/>
          </p:cNvPicPr>
          <p:nvPr/>
        </p:nvPicPr>
        <p:blipFill>
          <a:blip r:embed="rId2" cstate="print"/>
          <a:srcRect/>
          <a:stretch>
            <a:fillRect/>
          </a:stretch>
        </p:blipFill>
        <p:spPr bwMode="auto">
          <a:xfrm>
            <a:off x="4853354" y="1477108"/>
            <a:ext cx="4175409" cy="4557932"/>
          </a:xfrm>
          <a:prstGeom prst="rect">
            <a:avLst/>
          </a:prstGeom>
          <a:noFill/>
        </p:spPr>
      </p:pic>
      <p:pic>
        <p:nvPicPr>
          <p:cNvPr id="1028" name="Picture 4" descr="C:\Users\Ayesha\Documents\images (1).jpg"/>
          <p:cNvPicPr>
            <a:picLocks noChangeAspect="1" noChangeArrowheads="1"/>
          </p:cNvPicPr>
          <p:nvPr/>
        </p:nvPicPr>
        <p:blipFill>
          <a:blip r:embed="rId3" cstate="print"/>
          <a:srcRect/>
          <a:stretch>
            <a:fillRect/>
          </a:stretch>
        </p:blipFill>
        <p:spPr bwMode="auto">
          <a:xfrm>
            <a:off x="9561058" y="1688123"/>
            <a:ext cx="2617879" cy="5039247"/>
          </a:xfrm>
          <a:prstGeom prst="rect">
            <a:avLst/>
          </a:prstGeom>
          <a:noFill/>
        </p:spPr>
      </p:pic>
      <p:pic>
        <p:nvPicPr>
          <p:cNvPr id="1029" name="Picture 5" descr="C:\Users\Ayesha\Documents\100118.gif"/>
          <p:cNvPicPr>
            <a:picLocks noChangeAspect="1" noChangeArrowheads="1"/>
          </p:cNvPicPr>
          <p:nvPr/>
        </p:nvPicPr>
        <p:blipFill>
          <a:blip r:embed="rId4" cstate="print"/>
          <a:srcRect/>
          <a:stretch>
            <a:fillRect/>
          </a:stretch>
        </p:blipFill>
        <p:spPr bwMode="auto">
          <a:xfrm>
            <a:off x="689317" y="1315331"/>
            <a:ext cx="4122707" cy="5106571"/>
          </a:xfrm>
          <a:prstGeom prst="rect">
            <a:avLst/>
          </a:prstGeom>
          <a:noFill/>
        </p:spPr>
      </p:pic>
      <p:sp>
        <p:nvSpPr>
          <p:cNvPr id="8" name="Content Placeholder 7"/>
          <p:cNvSpPr>
            <a:spLocks noGrp="1"/>
          </p:cNvSpPr>
          <p:nvPr>
            <p:ph idx="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09600"/>
          </a:xfrm>
        </p:spPr>
        <p:txBody>
          <a:bodyPr>
            <a:normAutofit/>
          </a:bodyPr>
          <a:lstStyle/>
          <a:p>
            <a:r>
              <a:rPr lang="en-US" dirty="0" smtClean="0"/>
              <a:t>Continue……………………………</a:t>
            </a:r>
            <a:endParaRPr lang="en-US" dirty="0"/>
          </a:p>
        </p:txBody>
      </p:sp>
      <p:sp>
        <p:nvSpPr>
          <p:cNvPr id="3" name="Content Placeholder 2"/>
          <p:cNvSpPr>
            <a:spLocks noGrp="1"/>
          </p:cNvSpPr>
          <p:nvPr>
            <p:ph idx="1"/>
          </p:nvPr>
        </p:nvSpPr>
        <p:spPr>
          <a:xfrm>
            <a:off x="304800" y="685800"/>
            <a:ext cx="11582400" cy="5943600"/>
          </a:xfrm>
        </p:spPr>
        <p:txBody>
          <a:bodyPr>
            <a:normAutofit lnSpcReduction="10000"/>
          </a:bodyPr>
          <a:lstStyle/>
          <a:p>
            <a:pPr fontAlgn="base"/>
            <a:r>
              <a:rPr lang="en-US" b="1" dirty="0" smtClean="0">
                <a:solidFill>
                  <a:schemeClr val="tx2"/>
                </a:solidFill>
              </a:rPr>
              <a:t>Definitive Prosthesis </a:t>
            </a:r>
            <a:r>
              <a:rPr lang="en-US" dirty="0" smtClean="0">
                <a:solidFill>
                  <a:schemeClr val="tx2"/>
                </a:solidFill>
              </a:rPr>
              <a:t>– The permanent prosthesis (usually provided after a preparatory/temporary) that is designed to last for several years.</a:t>
            </a:r>
          </a:p>
          <a:p>
            <a:pPr fontAlgn="base"/>
            <a:r>
              <a:rPr lang="en-US" b="1" dirty="0" smtClean="0">
                <a:solidFill>
                  <a:schemeClr val="tx2"/>
                </a:solidFill>
              </a:rPr>
              <a:t>Alignment</a:t>
            </a:r>
            <a:r>
              <a:rPr lang="en-US" dirty="0" smtClean="0">
                <a:solidFill>
                  <a:schemeClr val="tx2"/>
                </a:solidFill>
              </a:rPr>
              <a:t> – The relationship of the prosthetic foot to the socket.</a:t>
            </a:r>
          </a:p>
          <a:p>
            <a:pPr fontAlgn="base"/>
            <a:r>
              <a:rPr lang="en-US" b="1" dirty="0" smtClean="0">
                <a:solidFill>
                  <a:schemeClr val="tx2"/>
                </a:solidFill>
              </a:rPr>
              <a:t>Doffing</a:t>
            </a:r>
            <a:r>
              <a:rPr lang="en-US" dirty="0" smtClean="0">
                <a:solidFill>
                  <a:schemeClr val="tx2"/>
                </a:solidFill>
              </a:rPr>
              <a:t> – Taking the </a:t>
            </a:r>
            <a:r>
              <a:rPr lang="en-US" dirty="0" err="1" smtClean="0">
                <a:solidFill>
                  <a:schemeClr val="tx2"/>
                </a:solidFill>
              </a:rPr>
              <a:t>orthosis</a:t>
            </a:r>
            <a:r>
              <a:rPr lang="en-US" dirty="0" smtClean="0">
                <a:solidFill>
                  <a:schemeClr val="tx2"/>
                </a:solidFill>
              </a:rPr>
              <a:t> or prosthesis off.</a:t>
            </a:r>
          </a:p>
          <a:p>
            <a:pPr fontAlgn="base"/>
            <a:r>
              <a:rPr lang="en-US" b="1" dirty="0" smtClean="0">
                <a:solidFill>
                  <a:schemeClr val="tx2"/>
                </a:solidFill>
              </a:rPr>
              <a:t>Donning </a:t>
            </a:r>
            <a:r>
              <a:rPr lang="en-US" dirty="0" smtClean="0">
                <a:solidFill>
                  <a:schemeClr val="tx2"/>
                </a:solidFill>
              </a:rPr>
              <a:t>– Putting the </a:t>
            </a:r>
            <a:r>
              <a:rPr lang="en-US" dirty="0" err="1" smtClean="0">
                <a:solidFill>
                  <a:schemeClr val="tx2"/>
                </a:solidFill>
              </a:rPr>
              <a:t>orthosis</a:t>
            </a:r>
            <a:r>
              <a:rPr lang="en-US" dirty="0" smtClean="0">
                <a:solidFill>
                  <a:schemeClr val="tx2"/>
                </a:solidFill>
              </a:rPr>
              <a:t> or prosthesis on.</a:t>
            </a:r>
          </a:p>
          <a:p>
            <a:pPr fontAlgn="base"/>
            <a:r>
              <a:rPr lang="en-US" b="1" dirty="0" smtClean="0">
                <a:solidFill>
                  <a:schemeClr val="tx2"/>
                </a:solidFill>
              </a:rPr>
              <a:t>Dystrophy </a:t>
            </a:r>
            <a:r>
              <a:rPr lang="en-US" dirty="0" smtClean="0">
                <a:solidFill>
                  <a:schemeClr val="tx2"/>
                </a:solidFill>
              </a:rPr>
              <a:t>– Pathologic loss of muscle mass.</a:t>
            </a:r>
          </a:p>
          <a:p>
            <a:pPr fontAlgn="base"/>
            <a:r>
              <a:rPr lang="en-US" b="1" dirty="0" smtClean="0">
                <a:solidFill>
                  <a:schemeClr val="tx2"/>
                </a:solidFill>
              </a:rPr>
              <a:t>Edema </a:t>
            </a:r>
            <a:r>
              <a:rPr lang="en-US" dirty="0" smtClean="0">
                <a:solidFill>
                  <a:schemeClr val="tx2"/>
                </a:solidFill>
              </a:rPr>
              <a:t>– Swelling of the tissue.</a:t>
            </a:r>
          </a:p>
          <a:p>
            <a:pPr fontAlgn="base"/>
            <a:r>
              <a:rPr lang="en-US" b="1" dirty="0" err="1" smtClean="0">
                <a:solidFill>
                  <a:schemeClr val="tx2"/>
                </a:solidFill>
              </a:rPr>
              <a:t>Endoskeletal</a:t>
            </a:r>
            <a:r>
              <a:rPr lang="en-US" b="1" dirty="0" smtClean="0">
                <a:solidFill>
                  <a:schemeClr val="tx2"/>
                </a:solidFill>
              </a:rPr>
              <a:t> Design  of prosthesis</a:t>
            </a:r>
            <a:r>
              <a:rPr lang="en-US" dirty="0" smtClean="0">
                <a:solidFill>
                  <a:schemeClr val="tx2"/>
                </a:solidFill>
              </a:rPr>
              <a:t>– A construction technique that uses a pipe or pylon as the support structure. This design allows for the exchange of components and adjustment. An </a:t>
            </a:r>
            <a:r>
              <a:rPr lang="en-US" dirty="0" err="1" smtClean="0">
                <a:solidFill>
                  <a:schemeClr val="tx2"/>
                </a:solidFill>
              </a:rPr>
              <a:t>endoskeletal</a:t>
            </a:r>
            <a:r>
              <a:rPr lang="en-US" dirty="0" smtClean="0">
                <a:solidFill>
                  <a:schemeClr val="tx2"/>
                </a:solidFill>
              </a:rPr>
              <a:t> system can be covered with a cosmetic foam that is shaped to match the sound side limb.</a:t>
            </a:r>
          </a:p>
          <a:p>
            <a:pPr fontAlgn="base"/>
            <a:r>
              <a:rPr lang="en-US" b="1" dirty="0" err="1" smtClean="0">
                <a:solidFill>
                  <a:schemeClr val="tx2"/>
                </a:solidFill>
              </a:rPr>
              <a:t>Exoskeletal</a:t>
            </a:r>
            <a:r>
              <a:rPr lang="en-US" b="1" dirty="0" smtClean="0">
                <a:solidFill>
                  <a:schemeClr val="tx2"/>
                </a:solidFill>
              </a:rPr>
              <a:t> Design of prosthesis</a:t>
            </a:r>
            <a:r>
              <a:rPr lang="en-US" dirty="0" smtClean="0">
                <a:solidFill>
                  <a:schemeClr val="tx2"/>
                </a:solidFill>
              </a:rPr>
              <a:t>– A construction technique that uses wood or hard foam as the support structure. This prosthesis is identified by its hard external finish.</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85800"/>
          </a:xfrm>
        </p:spPr>
        <p:txBody>
          <a:bodyPr>
            <a:normAutofit/>
          </a:bodyPr>
          <a:lstStyle/>
          <a:p>
            <a:r>
              <a:rPr lang="en-US" dirty="0" smtClean="0"/>
              <a:t>Continue……………………………</a:t>
            </a:r>
            <a:endParaRPr lang="en-US" dirty="0"/>
          </a:p>
        </p:txBody>
      </p:sp>
      <p:sp>
        <p:nvSpPr>
          <p:cNvPr id="3" name="Content Placeholder 2"/>
          <p:cNvSpPr>
            <a:spLocks noGrp="1"/>
          </p:cNvSpPr>
          <p:nvPr>
            <p:ph idx="1"/>
          </p:nvPr>
        </p:nvSpPr>
        <p:spPr>
          <a:xfrm>
            <a:off x="406400" y="669388"/>
            <a:ext cx="11785600" cy="5791200"/>
          </a:xfrm>
        </p:spPr>
        <p:txBody>
          <a:bodyPr>
            <a:normAutofit/>
          </a:bodyPr>
          <a:lstStyle/>
          <a:p>
            <a:pPr fontAlgn="base"/>
            <a:r>
              <a:rPr lang="en-US" b="1" dirty="0" smtClean="0">
                <a:solidFill>
                  <a:schemeClr val="tx2"/>
                </a:solidFill>
              </a:rPr>
              <a:t>Physical Therapist (PT</a:t>
            </a:r>
            <a:r>
              <a:rPr lang="en-US" dirty="0" smtClean="0">
                <a:solidFill>
                  <a:schemeClr val="tx2"/>
                </a:solidFill>
              </a:rPr>
              <a:t>) – A trained professional who performs and teaches exercises and other physical activities to aid in rehabilitation and maximize physical ability with less pain. PTs teach the amputee exercise techniques, gait training and ways to navigate physical barriers with a prosthesis.</a:t>
            </a:r>
          </a:p>
          <a:p>
            <a:pPr fontAlgn="base"/>
            <a:r>
              <a:rPr lang="en-US" b="1" dirty="0" smtClean="0">
                <a:solidFill>
                  <a:schemeClr val="tx2"/>
                </a:solidFill>
              </a:rPr>
              <a:t>Plaster Impression </a:t>
            </a:r>
            <a:r>
              <a:rPr lang="en-US" dirty="0" smtClean="0">
                <a:solidFill>
                  <a:schemeClr val="tx2"/>
                </a:solidFill>
              </a:rPr>
              <a:t>– The plaster cast that is applied to the residual limb in order to obtain an accurate model during the fabrication process.</a:t>
            </a:r>
          </a:p>
          <a:p>
            <a:pPr fontAlgn="base"/>
            <a:r>
              <a:rPr lang="en-US" b="1" dirty="0" smtClean="0">
                <a:solidFill>
                  <a:schemeClr val="tx2"/>
                </a:solidFill>
              </a:rPr>
              <a:t>Prefabricated </a:t>
            </a:r>
            <a:r>
              <a:rPr lang="en-US" b="1" dirty="0" err="1" smtClean="0">
                <a:solidFill>
                  <a:schemeClr val="tx2"/>
                </a:solidFill>
              </a:rPr>
              <a:t>Orthosis</a:t>
            </a:r>
            <a:r>
              <a:rPr lang="en-US" b="1" dirty="0" smtClean="0">
                <a:solidFill>
                  <a:schemeClr val="tx2"/>
                </a:solidFill>
              </a:rPr>
              <a:t> – </a:t>
            </a:r>
            <a:r>
              <a:rPr lang="en-US" dirty="0" smtClean="0">
                <a:solidFill>
                  <a:schemeClr val="tx2"/>
                </a:solidFill>
              </a:rPr>
              <a:t>which is manufactured in quantity without a specific patient in mind, which may be trimmed, bent, molded, or otherwise modified for use by a specific patient.</a:t>
            </a:r>
          </a:p>
          <a:p>
            <a:pPr fontAlgn="base"/>
            <a:r>
              <a:rPr lang="en-US" dirty="0" smtClean="0">
                <a:solidFill>
                  <a:schemeClr val="tx2"/>
                </a:solidFill>
              </a:rPr>
              <a:t> A preformed </a:t>
            </a:r>
            <a:r>
              <a:rPr lang="en-US" dirty="0" err="1" smtClean="0">
                <a:solidFill>
                  <a:schemeClr val="tx2"/>
                </a:solidFill>
              </a:rPr>
              <a:t>orthosis</a:t>
            </a:r>
            <a:r>
              <a:rPr lang="en-US" dirty="0" smtClean="0">
                <a:solidFill>
                  <a:schemeClr val="tx2"/>
                </a:solidFill>
              </a:rPr>
              <a:t> is considered prefabricated even if it requires the attachment of straps and/or the addition of a lining and/or other finishing work</a:t>
            </a:r>
          </a:p>
          <a:p>
            <a:pPr fontAlgn="base"/>
            <a:r>
              <a:rPr lang="en-US" dirty="0" smtClean="0">
                <a:solidFill>
                  <a:schemeClr val="tx2"/>
                </a:solidFill>
              </a:rPr>
              <a:t>Any </a:t>
            </a:r>
            <a:r>
              <a:rPr lang="en-US" dirty="0" err="1" smtClean="0">
                <a:solidFill>
                  <a:schemeClr val="tx2"/>
                </a:solidFill>
              </a:rPr>
              <a:t>orthosis</a:t>
            </a:r>
            <a:r>
              <a:rPr lang="en-US" dirty="0" smtClean="0">
                <a:solidFill>
                  <a:schemeClr val="tx2"/>
                </a:solidFill>
              </a:rPr>
              <a:t> that does not meet the definition of a custom fabricated </a:t>
            </a:r>
            <a:r>
              <a:rPr lang="en-US" dirty="0" err="1" smtClean="0">
                <a:solidFill>
                  <a:schemeClr val="tx2"/>
                </a:solidFill>
              </a:rPr>
              <a:t>orthosis</a:t>
            </a:r>
            <a:r>
              <a:rPr lang="en-US" dirty="0" smtClean="0">
                <a:solidFill>
                  <a:schemeClr val="tx2"/>
                </a:solidFill>
              </a:rPr>
              <a:t> is considered prefabricated.,</a:t>
            </a:r>
          </a:p>
          <a:p>
            <a:endParaRPr lang="en-US" dirty="0">
              <a:solidFill>
                <a:schemeClr val="tx2"/>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62000"/>
          </a:xfrm>
        </p:spPr>
        <p:txBody>
          <a:bodyPr>
            <a:normAutofit/>
          </a:bodyPr>
          <a:lstStyle/>
          <a:p>
            <a:r>
              <a:rPr lang="en-US" dirty="0" smtClean="0"/>
              <a:t>Continue……………………………</a:t>
            </a:r>
            <a:endParaRPr lang="en-US" dirty="0"/>
          </a:p>
        </p:txBody>
      </p:sp>
      <p:sp>
        <p:nvSpPr>
          <p:cNvPr id="3" name="Content Placeholder 2"/>
          <p:cNvSpPr>
            <a:spLocks noGrp="1"/>
          </p:cNvSpPr>
          <p:nvPr>
            <p:ph idx="1"/>
          </p:nvPr>
        </p:nvSpPr>
        <p:spPr>
          <a:xfrm>
            <a:off x="203200" y="838200"/>
            <a:ext cx="11582400" cy="5791200"/>
          </a:xfrm>
        </p:spPr>
        <p:txBody>
          <a:bodyPr>
            <a:normAutofit/>
          </a:bodyPr>
          <a:lstStyle/>
          <a:p>
            <a:pPr fontAlgn="base"/>
            <a:r>
              <a:rPr lang="en-US" b="1" dirty="0" smtClean="0">
                <a:solidFill>
                  <a:schemeClr val="tx2"/>
                </a:solidFill>
              </a:rPr>
              <a:t>Soft </a:t>
            </a:r>
            <a:r>
              <a:rPr lang="en-US" b="1" dirty="0" err="1" smtClean="0">
                <a:solidFill>
                  <a:schemeClr val="tx2"/>
                </a:solidFill>
              </a:rPr>
              <a:t>Orthosis</a:t>
            </a:r>
            <a:r>
              <a:rPr lang="en-US" b="1" dirty="0" smtClean="0">
                <a:solidFill>
                  <a:schemeClr val="tx2"/>
                </a:solidFill>
              </a:rPr>
              <a:t> </a:t>
            </a:r>
            <a:r>
              <a:rPr lang="en-US" dirty="0" smtClean="0">
                <a:solidFill>
                  <a:schemeClr val="tx2"/>
                </a:solidFill>
              </a:rPr>
              <a:t>– Orthotic device made from fabric or elastic components (e.g., pressure gradient hose, corset, cervical collars, ).</a:t>
            </a:r>
          </a:p>
          <a:p>
            <a:pPr fontAlgn="base"/>
            <a:r>
              <a:rPr lang="en-US" b="1" dirty="0" smtClean="0">
                <a:solidFill>
                  <a:schemeClr val="tx2"/>
                </a:solidFill>
              </a:rPr>
              <a:t>Rehabilitation</a:t>
            </a:r>
            <a:r>
              <a:rPr lang="en-US" dirty="0" smtClean="0">
                <a:solidFill>
                  <a:schemeClr val="tx2"/>
                </a:solidFill>
              </a:rPr>
              <a:t> – Process of restoring a person who has been debilitated by a disease or injury to a functional life.</a:t>
            </a:r>
          </a:p>
          <a:p>
            <a:pPr fontAlgn="base"/>
            <a:r>
              <a:rPr lang="en-US" b="1" dirty="0" smtClean="0">
                <a:solidFill>
                  <a:schemeClr val="tx2"/>
                </a:solidFill>
              </a:rPr>
              <a:t>Rehabilitation Team </a:t>
            </a:r>
            <a:r>
              <a:rPr lang="en-US" dirty="0" smtClean="0">
                <a:solidFill>
                  <a:schemeClr val="tx2"/>
                </a:solidFill>
              </a:rPr>
              <a:t>– Group of allied health care professionals that frequently includes physician, surgeon, </a:t>
            </a:r>
            <a:r>
              <a:rPr lang="en-US" dirty="0" err="1" smtClean="0">
                <a:solidFill>
                  <a:schemeClr val="tx2"/>
                </a:solidFill>
              </a:rPr>
              <a:t>orthotist</a:t>
            </a:r>
            <a:r>
              <a:rPr lang="en-US" dirty="0" smtClean="0">
                <a:solidFill>
                  <a:schemeClr val="tx2"/>
                </a:solidFill>
              </a:rPr>
              <a:t>/</a:t>
            </a:r>
            <a:r>
              <a:rPr lang="en-US" dirty="0" err="1" smtClean="0">
                <a:solidFill>
                  <a:schemeClr val="tx2"/>
                </a:solidFill>
              </a:rPr>
              <a:t>prosthetists</a:t>
            </a:r>
            <a:r>
              <a:rPr lang="en-US" dirty="0" smtClean="0">
                <a:solidFill>
                  <a:schemeClr val="tx2"/>
                </a:solidFill>
              </a:rPr>
              <a:t>, physical and occupational therapist, social worker and counselor who serve the needs of a patient.</a:t>
            </a:r>
          </a:p>
          <a:p>
            <a:endParaRPr lang="en-US" dirty="0">
              <a:solidFill>
                <a:schemeClr val="tx2"/>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125"/>
            <a:ext cx="10058400" cy="705394"/>
          </a:xfrm>
        </p:spPr>
        <p:txBody>
          <a:bodyPr>
            <a:normAutofit/>
          </a:bodyPr>
          <a:lstStyle/>
          <a:p>
            <a:r>
              <a:rPr lang="en-US" dirty="0" smtClean="0"/>
              <a:t>Physical therapy</a:t>
            </a:r>
            <a:endParaRPr lang="en-US" dirty="0"/>
          </a:p>
        </p:txBody>
      </p:sp>
      <p:sp>
        <p:nvSpPr>
          <p:cNvPr id="3" name="Content Placeholder 2"/>
          <p:cNvSpPr>
            <a:spLocks noGrp="1"/>
          </p:cNvSpPr>
          <p:nvPr>
            <p:ph idx="1"/>
          </p:nvPr>
        </p:nvSpPr>
        <p:spPr>
          <a:xfrm>
            <a:off x="182880" y="731520"/>
            <a:ext cx="11821886" cy="5930537"/>
          </a:xfrm>
        </p:spPr>
        <p:txBody>
          <a:bodyPr>
            <a:normAutofit/>
          </a:bodyPr>
          <a:lstStyle/>
          <a:p>
            <a:r>
              <a:rPr lang="en-US" dirty="0" smtClean="0">
                <a:solidFill>
                  <a:schemeClr val="tx2"/>
                </a:solidFill>
              </a:rPr>
              <a:t>Use of prostheses and </a:t>
            </a:r>
            <a:r>
              <a:rPr lang="en-US" dirty="0" err="1" smtClean="0">
                <a:solidFill>
                  <a:schemeClr val="tx2"/>
                </a:solidFill>
              </a:rPr>
              <a:t>orthoses</a:t>
            </a:r>
            <a:r>
              <a:rPr lang="en-US" dirty="0" smtClean="0">
                <a:solidFill>
                  <a:schemeClr val="tx2"/>
                </a:solidFill>
              </a:rPr>
              <a:t> to improve human function. Physical therapists (PTs) examine patients/clients, evaluate data to make clinical judgments, diagnose to determine the impact of the problems on function, and then select and implement appropriate interventions.</a:t>
            </a:r>
          </a:p>
          <a:p>
            <a:r>
              <a:rPr lang="en-US" dirty="0" smtClean="0">
                <a:solidFill>
                  <a:schemeClr val="tx2"/>
                </a:solidFill>
              </a:rPr>
              <a:t> Determining the need for prostheses or </a:t>
            </a:r>
            <a:r>
              <a:rPr lang="en-US" dirty="0" err="1" smtClean="0">
                <a:solidFill>
                  <a:schemeClr val="tx2"/>
                </a:solidFill>
              </a:rPr>
              <a:t>orthoses</a:t>
            </a:r>
            <a:r>
              <a:rPr lang="en-US" dirty="0" smtClean="0">
                <a:solidFill>
                  <a:schemeClr val="tx2"/>
                </a:solidFill>
              </a:rPr>
              <a:t>, working closely with </a:t>
            </a:r>
            <a:r>
              <a:rPr lang="en-US" b="1" dirty="0" err="1" smtClean="0">
                <a:solidFill>
                  <a:schemeClr val="tx2"/>
                </a:solidFill>
              </a:rPr>
              <a:t>prosthetists</a:t>
            </a:r>
            <a:r>
              <a:rPr lang="en-US" b="1" dirty="0" smtClean="0">
                <a:solidFill>
                  <a:schemeClr val="tx2"/>
                </a:solidFill>
              </a:rPr>
              <a:t> and </a:t>
            </a:r>
            <a:r>
              <a:rPr lang="en-US" b="1" dirty="0" err="1" smtClean="0">
                <a:solidFill>
                  <a:schemeClr val="tx2"/>
                </a:solidFill>
              </a:rPr>
              <a:t>orthotists</a:t>
            </a:r>
            <a:r>
              <a:rPr lang="en-US" b="1" dirty="0" smtClean="0">
                <a:solidFill>
                  <a:schemeClr val="tx2"/>
                </a:solidFill>
              </a:rPr>
              <a:t> in </a:t>
            </a:r>
            <a:r>
              <a:rPr lang="en-US" dirty="0" smtClean="0">
                <a:solidFill>
                  <a:schemeClr val="tx2"/>
                </a:solidFill>
              </a:rPr>
              <a:t>selecting appropriate components, and teaching patients and families the proper use and care of the devices are integral parts of these functions. Physical therapists’ assistants (PTAs) work with the physical therapists in carrying out selected interventions and must also understand the fit and function of such devices. </a:t>
            </a:r>
          </a:p>
          <a:p>
            <a:r>
              <a:rPr lang="en-US" dirty="0" smtClean="0">
                <a:solidFill>
                  <a:schemeClr val="tx2"/>
                </a:solidFill>
              </a:rPr>
              <a:t>To fulfill these functions, the student must learn the different types of devices, their biomechanical principles, how they should be properly fitted, and how to teach clients the proper use and care of all devices. Today’s growing technological advances have led to a great variety of currently available simple and complex devices, and continued research and development lead to new components and capabilities.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ORTHOTICS</a:t>
            </a:r>
            <a:endParaRPr lang="en-US" dirty="0"/>
          </a:p>
        </p:txBody>
      </p:sp>
      <p:sp>
        <p:nvSpPr>
          <p:cNvPr id="3" name="Subtitle 2"/>
          <p:cNvSpPr>
            <a:spLocks noGrp="1"/>
          </p:cNvSpPr>
          <p:nvPr>
            <p:ph type="subTitle" idx="1"/>
          </p:nvPr>
        </p:nvSpPr>
        <p:spPr>
          <a:xfrm>
            <a:off x="1066800" y="5731795"/>
            <a:ext cx="8686800" cy="917199"/>
          </a:xfrm>
        </p:spPr>
        <p:txBody>
          <a:bodyPr>
            <a:noAutofit/>
          </a:bodyPr>
          <a:lstStyle/>
          <a:p>
            <a:endParaRPr lang="en-US" sz="2800" dirty="0" smtClean="0">
              <a:solidFill>
                <a:srgbClr val="FFFF00"/>
              </a:solidFill>
            </a:endParaRP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5313"/>
            <a:ext cx="10058400" cy="705394"/>
          </a:xfrm>
        </p:spPr>
        <p:txBody>
          <a:bodyPr>
            <a:normAutofit/>
          </a:bodyPr>
          <a:lstStyle/>
          <a:p>
            <a:r>
              <a:rPr lang="en-US" b="1" dirty="0" smtClean="0"/>
              <a:t>HISTORY OF ORTHOTICS</a:t>
            </a:r>
            <a:endParaRPr lang="en-US" dirty="0"/>
          </a:p>
        </p:txBody>
      </p:sp>
      <p:sp>
        <p:nvSpPr>
          <p:cNvPr id="3" name="Content Placeholder 2"/>
          <p:cNvSpPr>
            <a:spLocks noGrp="1"/>
          </p:cNvSpPr>
          <p:nvPr>
            <p:ph idx="1"/>
          </p:nvPr>
        </p:nvSpPr>
        <p:spPr>
          <a:xfrm>
            <a:off x="104505" y="744584"/>
            <a:ext cx="11952514" cy="6008913"/>
          </a:xfrm>
        </p:spPr>
        <p:txBody>
          <a:bodyPr>
            <a:normAutofit fontScale="92500" lnSpcReduction="10000"/>
          </a:bodyPr>
          <a:lstStyle/>
          <a:p>
            <a:r>
              <a:rPr lang="en-US" dirty="0" smtClean="0">
                <a:solidFill>
                  <a:schemeClr val="tx2"/>
                </a:solidFill>
              </a:rPr>
              <a:t>People have been wearing shoes for many centuries. Early shoe designs </a:t>
            </a:r>
          </a:p>
          <a:p>
            <a:pPr>
              <a:buNone/>
            </a:pPr>
            <a:r>
              <a:rPr lang="en-US" dirty="0" smtClean="0">
                <a:solidFill>
                  <a:schemeClr val="tx2"/>
                </a:solidFill>
              </a:rPr>
              <a:t>dating back thousands of years suggest that appearance has always </a:t>
            </a:r>
          </a:p>
          <a:p>
            <a:pPr>
              <a:buNone/>
            </a:pPr>
            <a:r>
              <a:rPr lang="en-US" dirty="0" smtClean="0">
                <a:solidFill>
                  <a:schemeClr val="tx2"/>
                </a:solidFill>
              </a:rPr>
              <a:t>been as important as comfort; in early times, wearing shoes was a </a:t>
            </a:r>
          </a:p>
          <a:p>
            <a:pPr>
              <a:buNone/>
            </a:pPr>
            <a:r>
              <a:rPr lang="en-US" dirty="0" smtClean="0">
                <a:solidFill>
                  <a:schemeClr val="tx2"/>
                </a:solidFill>
              </a:rPr>
              <a:t>status symbol as only the rich could afford them.</a:t>
            </a:r>
          </a:p>
          <a:p>
            <a:r>
              <a:rPr lang="en-US" dirty="0" smtClean="0">
                <a:solidFill>
                  <a:schemeClr val="tx2"/>
                </a:solidFill>
              </a:rPr>
              <a:t>As materials and artisans became more plentiful and shoes became more </a:t>
            </a:r>
          </a:p>
          <a:p>
            <a:pPr>
              <a:buNone/>
            </a:pPr>
            <a:r>
              <a:rPr lang="en-US" dirty="0" smtClean="0">
                <a:solidFill>
                  <a:schemeClr val="tx2"/>
                </a:solidFill>
              </a:rPr>
              <a:t>affordable, people started to consider comfort as well as style. </a:t>
            </a:r>
          </a:p>
          <a:p>
            <a:r>
              <a:rPr lang="en-US" dirty="0" smtClean="0">
                <a:solidFill>
                  <a:schemeClr val="tx2"/>
                </a:solidFill>
              </a:rPr>
              <a:t>Early innkeepers provided travelers with matted animal hair for foot covering, and eventually, artisans began to specialize in making shoes. These early cobblers added </a:t>
            </a:r>
            <a:r>
              <a:rPr lang="en-US" b="1" dirty="0" smtClean="0">
                <a:solidFill>
                  <a:schemeClr val="tx2"/>
                </a:solidFill>
              </a:rPr>
              <a:t>leather and felt</a:t>
            </a:r>
            <a:r>
              <a:rPr lang="en-US" dirty="0" smtClean="0">
                <a:solidFill>
                  <a:schemeClr val="tx2"/>
                </a:solidFill>
              </a:rPr>
              <a:t>. Responding to customers’ need for adaptations, they began to make pads and inserts to provide more comfort.</a:t>
            </a:r>
          </a:p>
          <a:p>
            <a:r>
              <a:rPr lang="en-US" dirty="0" smtClean="0">
                <a:solidFill>
                  <a:schemeClr val="tx2"/>
                </a:solidFill>
              </a:rPr>
              <a:t>A variety of shoes and shoe adaptations followed with the advent of electricity and new equipment. </a:t>
            </a:r>
          </a:p>
          <a:p>
            <a:r>
              <a:rPr lang="en-US" dirty="0" smtClean="0">
                <a:solidFill>
                  <a:schemeClr val="tx2"/>
                </a:solidFill>
              </a:rPr>
              <a:t>New materials were developed and universal lasts for different sizes became available for mass production. Cobblers continued to be in demand to make adaptations for comfort and accommodation of deformities</a:t>
            </a:r>
            <a:endParaRPr lang="en-US" dirty="0">
              <a:solidFill>
                <a:schemeClr val="tx2"/>
              </a:solidFill>
            </a:endParaRPr>
          </a:p>
        </p:txBody>
      </p:sp>
      <p:pic>
        <p:nvPicPr>
          <p:cNvPr id="6146" name="Picture 2" descr="C:\Users\Ayesha\Desktop\download.jpg"/>
          <p:cNvPicPr>
            <a:picLocks noChangeAspect="1" noChangeArrowheads="1"/>
          </p:cNvPicPr>
          <p:nvPr/>
        </p:nvPicPr>
        <p:blipFill>
          <a:blip r:embed="rId2" cstate="print"/>
          <a:srcRect/>
          <a:stretch>
            <a:fillRect/>
          </a:stretch>
        </p:blipFill>
        <p:spPr bwMode="auto">
          <a:xfrm>
            <a:off x="9065623" y="0"/>
            <a:ext cx="3126377" cy="1600200"/>
          </a:xfrm>
          <a:prstGeom prst="rect">
            <a:avLst/>
          </a:prstGeom>
          <a:noFill/>
        </p:spPr>
      </p:pic>
      <p:pic>
        <p:nvPicPr>
          <p:cNvPr id="6147" name="Picture 3" descr="C:\Users\Ayesha\Desktop\download (1).jpg"/>
          <p:cNvPicPr>
            <a:picLocks noChangeAspect="1" noChangeArrowheads="1"/>
          </p:cNvPicPr>
          <p:nvPr/>
        </p:nvPicPr>
        <p:blipFill>
          <a:blip r:embed="rId3" cstate="print"/>
          <a:srcRect/>
          <a:stretch>
            <a:fillRect/>
          </a:stretch>
        </p:blipFill>
        <p:spPr bwMode="auto">
          <a:xfrm>
            <a:off x="9248503" y="1625917"/>
            <a:ext cx="2943497" cy="209699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117563"/>
            <a:ext cx="10537371" cy="587828"/>
          </a:xfrm>
        </p:spPr>
        <p:txBody>
          <a:bodyPr>
            <a:normAutofit/>
          </a:bodyPr>
          <a:lstStyle/>
          <a:p>
            <a:r>
              <a:rPr lang="en-US" b="1" dirty="0" smtClean="0"/>
              <a:t>HISTORY OF ORTHOTICS</a:t>
            </a:r>
            <a:endParaRPr lang="en-US" dirty="0"/>
          </a:p>
        </p:txBody>
      </p:sp>
      <p:sp>
        <p:nvSpPr>
          <p:cNvPr id="3" name="Content Placeholder 2"/>
          <p:cNvSpPr>
            <a:spLocks noGrp="1"/>
          </p:cNvSpPr>
          <p:nvPr>
            <p:ph idx="1"/>
          </p:nvPr>
        </p:nvSpPr>
        <p:spPr>
          <a:xfrm>
            <a:off x="195943" y="653142"/>
            <a:ext cx="11678194" cy="6152605"/>
          </a:xfrm>
        </p:spPr>
        <p:txBody>
          <a:bodyPr>
            <a:normAutofit/>
          </a:bodyPr>
          <a:lstStyle/>
          <a:p>
            <a:r>
              <a:rPr lang="en-US" dirty="0" smtClean="0">
                <a:solidFill>
                  <a:schemeClr val="tx2"/>
                </a:solidFill>
              </a:rPr>
              <a:t>Concomitant with the development of more sophisticated and adapted shoes came the development of splints and braces to support damaged limbs. Skilled metal workers, not only made prosthetic devices for those who had lost a limb but also made supportive devices for people with fractures and other injuries.</a:t>
            </a:r>
          </a:p>
          <a:p>
            <a:r>
              <a:rPr lang="en-US" dirty="0" smtClean="0">
                <a:solidFill>
                  <a:schemeClr val="tx2"/>
                </a:solidFill>
              </a:rPr>
              <a:t>Brace makers eventually became the </a:t>
            </a:r>
            <a:r>
              <a:rPr lang="en-US" dirty="0" err="1" smtClean="0">
                <a:solidFill>
                  <a:schemeClr val="tx2"/>
                </a:solidFill>
              </a:rPr>
              <a:t>orthotists</a:t>
            </a:r>
            <a:r>
              <a:rPr lang="en-US" dirty="0" smtClean="0">
                <a:solidFill>
                  <a:schemeClr val="tx2"/>
                </a:solidFill>
              </a:rPr>
              <a:t> of today. </a:t>
            </a:r>
          </a:p>
          <a:p>
            <a:r>
              <a:rPr lang="en-US" dirty="0" smtClean="0">
                <a:solidFill>
                  <a:schemeClr val="tx2"/>
                </a:solidFill>
              </a:rPr>
              <a:t>In the 18th century, the French physician Nicolas </a:t>
            </a:r>
            <a:r>
              <a:rPr lang="en-US" dirty="0" err="1" smtClean="0">
                <a:solidFill>
                  <a:schemeClr val="tx2"/>
                </a:solidFill>
              </a:rPr>
              <a:t>Andry</a:t>
            </a:r>
            <a:r>
              <a:rPr lang="en-US" dirty="0" smtClean="0">
                <a:solidFill>
                  <a:schemeClr val="tx2"/>
                </a:solidFill>
              </a:rPr>
              <a:t> suggested that a body’s </a:t>
            </a:r>
            <a:r>
              <a:rPr lang="en-US" b="1" dirty="0" smtClean="0">
                <a:solidFill>
                  <a:schemeClr val="tx2"/>
                </a:solidFill>
              </a:rPr>
              <a:t>misshape</a:t>
            </a:r>
            <a:r>
              <a:rPr lang="en-US" dirty="0" smtClean="0">
                <a:solidFill>
                  <a:schemeClr val="tx2"/>
                </a:solidFill>
              </a:rPr>
              <a:t> did not have to be permanent, particularly in children. He suggested that, much like a gardener who ties a misshapen tree to correct the shape, devices could be developed to correct a misshapen spine or limb so that, with growth, the deformity could be corrected.</a:t>
            </a:r>
          </a:p>
          <a:p>
            <a:r>
              <a:rPr lang="en-US" dirty="0" smtClean="0">
                <a:solidFill>
                  <a:schemeClr val="tx2"/>
                </a:solidFill>
              </a:rPr>
              <a:t>As in prosthetics, the greatest improvements in the orthotics came in the 20th century after both world wars and the polio epidemics of the late 1940s and early 1950s. Manufacturers, </a:t>
            </a:r>
            <a:r>
              <a:rPr lang="en-US" dirty="0" err="1" smtClean="0">
                <a:solidFill>
                  <a:schemeClr val="tx2"/>
                </a:solidFill>
              </a:rPr>
              <a:t>orthotists</a:t>
            </a:r>
            <a:r>
              <a:rPr lang="en-US" dirty="0" smtClean="0">
                <a:solidFill>
                  <a:schemeClr val="tx2"/>
                </a:solidFill>
              </a:rPr>
              <a:t>, orthopedists, and others involved in the rehabilitation of the severely disabled began to use and adapt the now wide array of prefabricated parts into functional </a:t>
            </a:r>
            <a:r>
              <a:rPr lang="en-US" dirty="0" err="1" smtClean="0">
                <a:solidFill>
                  <a:schemeClr val="tx2"/>
                </a:solidFill>
              </a:rPr>
              <a:t>orthoses</a:t>
            </a:r>
            <a:r>
              <a:rPr lang="en-US" dirty="0" smtClean="0">
                <a:solidFill>
                  <a:schemeClr val="tx2"/>
                </a:solidFill>
              </a:rPr>
              <a:t> for specific purposes. </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7880"/>
            <a:ext cx="10058400" cy="613636"/>
          </a:xfrm>
        </p:spPr>
        <p:txBody>
          <a:bodyPr>
            <a:normAutofit/>
          </a:bodyPr>
          <a:lstStyle/>
          <a:p>
            <a:r>
              <a:rPr lang="en-US" b="1" dirty="0" smtClean="0"/>
              <a:t>AMPUTATION SURGERY THROUGH THE AGES</a:t>
            </a:r>
            <a:endParaRPr lang="en-US" dirty="0"/>
          </a:p>
        </p:txBody>
      </p:sp>
      <p:sp>
        <p:nvSpPr>
          <p:cNvPr id="3" name="Content Placeholder 2"/>
          <p:cNvSpPr>
            <a:spLocks noGrp="1"/>
          </p:cNvSpPr>
          <p:nvPr>
            <p:ph idx="1"/>
          </p:nvPr>
        </p:nvSpPr>
        <p:spPr>
          <a:xfrm>
            <a:off x="169817" y="716280"/>
            <a:ext cx="11782697" cy="5841273"/>
          </a:xfrm>
        </p:spPr>
        <p:txBody>
          <a:bodyPr>
            <a:normAutofit lnSpcReduction="10000"/>
          </a:bodyPr>
          <a:lstStyle/>
          <a:p>
            <a:r>
              <a:rPr lang="en-US" dirty="0" smtClean="0">
                <a:solidFill>
                  <a:schemeClr val="tx2"/>
                </a:solidFill>
              </a:rPr>
              <a:t>Early </a:t>
            </a:r>
            <a:r>
              <a:rPr lang="en-US" b="1" dirty="0" smtClean="0">
                <a:solidFill>
                  <a:schemeClr val="tx2"/>
                </a:solidFill>
              </a:rPr>
              <a:t>amputations were only performed because </a:t>
            </a:r>
            <a:r>
              <a:rPr lang="en-US" dirty="0" smtClean="0">
                <a:solidFill>
                  <a:schemeClr val="tx2"/>
                </a:solidFill>
              </a:rPr>
              <a:t>of trauma or gangrene. Hippocrates (450–377 BCE) advocated performing amputation because of gangrene and cutting through “dead” tissue. </a:t>
            </a:r>
          </a:p>
          <a:p>
            <a:r>
              <a:rPr lang="en-US" dirty="0" smtClean="0">
                <a:solidFill>
                  <a:schemeClr val="tx2"/>
                </a:solidFill>
              </a:rPr>
              <a:t>Bleeding was controlled with </a:t>
            </a:r>
            <a:r>
              <a:rPr lang="en-US" b="1" dirty="0" smtClean="0">
                <a:solidFill>
                  <a:schemeClr val="tx2"/>
                </a:solidFill>
              </a:rPr>
              <a:t>cauterization. </a:t>
            </a:r>
            <a:r>
              <a:rPr lang="en-US" dirty="0" smtClean="0">
                <a:solidFill>
                  <a:schemeClr val="tx2"/>
                </a:solidFill>
              </a:rPr>
              <a:t>The emphasis was on surgical speed rather than shaping the residual limb. Many did not survive the shock of the amputation or the postoperative infections that frequently followed. Over the next decades, surgical techniques continued to improve and amputations were performed for chronic ulcers, tumors, and congenital deformities.</a:t>
            </a:r>
          </a:p>
          <a:p>
            <a:r>
              <a:rPr lang="en-US" dirty="0" err="1" smtClean="0">
                <a:solidFill>
                  <a:schemeClr val="tx2"/>
                </a:solidFill>
              </a:rPr>
              <a:t>Ambroise</a:t>
            </a:r>
            <a:r>
              <a:rPr lang="en-US" dirty="0" smtClean="0">
                <a:solidFill>
                  <a:schemeClr val="tx2"/>
                </a:solidFill>
              </a:rPr>
              <a:t> Pare (1510–1590), a French army surgeon, reintroduced the use of ligatures, originally set forth by Hippocrates. This technique was more successful than crushing the amputation limb, dipping it in boiling oil, or other means of </a:t>
            </a:r>
            <a:r>
              <a:rPr lang="en-US" dirty="0" err="1" smtClean="0">
                <a:solidFill>
                  <a:schemeClr val="tx2"/>
                </a:solidFill>
              </a:rPr>
              <a:t>cautery</a:t>
            </a:r>
            <a:r>
              <a:rPr lang="en-US" dirty="0" smtClean="0">
                <a:solidFill>
                  <a:schemeClr val="tx2"/>
                </a:solidFill>
              </a:rPr>
              <a:t> that had been used during the Dark Ages to stop bleeding. Pare was the first to describe phantom sensation. </a:t>
            </a:r>
          </a:p>
          <a:p>
            <a:r>
              <a:rPr lang="en-US" dirty="0" smtClean="0">
                <a:solidFill>
                  <a:schemeClr val="tx2"/>
                </a:solidFill>
              </a:rPr>
              <a:t>General improvements and development in surgical techniques which continued through the centuries contributed to improvements in amputations, survival, and eventually residual limb preparation.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
            <a:ext cx="10058400" cy="640080"/>
          </a:xfrm>
        </p:spPr>
        <p:txBody>
          <a:bodyPr>
            <a:normAutofit/>
          </a:bodyPr>
          <a:lstStyle/>
          <a:p>
            <a:r>
              <a:rPr lang="en-US" b="1" dirty="0" smtClean="0"/>
              <a:t>AMPUTATION SURGERY THROUGH THE AGES</a:t>
            </a:r>
            <a:endParaRPr lang="en-US" dirty="0"/>
          </a:p>
        </p:txBody>
      </p:sp>
      <p:sp>
        <p:nvSpPr>
          <p:cNvPr id="3" name="Content Placeholder 2"/>
          <p:cNvSpPr>
            <a:spLocks noGrp="1"/>
          </p:cNvSpPr>
          <p:nvPr>
            <p:ph idx="1"/>
          </p:nvPr>
        </p:nvSpPr>
        <p:spPr>
          <a:xfrm>
            <a:off x="209008" y="822960"/>
            <a:ext cx="11652066" cy="5812971"/>
          </a:xfrm>
        </p:spPr>
        <p:txBody>
          <a:bodyPr>
            <a:normAutofit lnSpcReduction="10000"/>
          </a:bodyPr>
          <a:lstStyle/>
          <a:p>
            <a:r>
              <a:rPr lang="en-US" dirty="0" smtClean="0">
                <a:solidFill>
                  <a:schemeClr val="tx2"/>
                </a:solidFill>
              </a:rPr>
              <a:t>The relationship between the residual limb and the </a:t>
            </a:r>
            <a:r>
              <a:rPr lang="en-US" b="1" dirty="0" smtClean="0">
                <a:solidFill>
                  <a:schemeClr val="tx2"/>
                </a:solidFill>
              </a:rPr>
              <a:t>prosthetic socket </a:t>
            </a:r>
            <a:r>
              <a:rPr lang="en-US" dirty="0" smtClean="0">
                <a:solidFill>
                  <a:schemeClr val="tx2"/>
                </a:solidFill>
              </a:rPr>
              <a:t>is critically important in the person’s eventual ability to functionally use a prosthetic device. </a:t>
            </a:r>
          </a:p>
          <a:p>
            <a:r>
              <a:rPr lang="en-US" dirty="0" smtClean="0">
                <a:solidFill>
                  <a:schemeClr val="tx2"/>
                </a:solidFill>
              </a:rPr>
              <a:t>With improved control of bleeding followed by the introduction of anesthesia, surgeons could begin to look at other surgical techniques rather than the standard cutting of the limb at one level, usually above the knee. </a:t>
            </a:r>
          </a:p>
          <a:p>
            <a:r>
              <a:rPr lang="en-US" dirty="0" smtClean="0">
                <a:solidFill>
                  <a:schemeClr val="tx2"/>
                </a:solidFill>
              </a:rPr>
              <a:t>James </a:t>
            </a:r>
            <a:r>
              <a:rPr lang="en-US" dirty="0" err="1" smtClean="0">
                <a:solidFill>
                  <a:schemeClr val="tx2"/>
                </a:solidFill>
              </a:rPr>
              <a:t>Syme</a:t>
            </a:r>
            <a:r>
              <a:rPr lang="en-US" dirty="0" smtClean="0">
                <a:solidFill>
                  <a:schemeClr val="tx2"/>
                </a:solidFill>
              </a:rPr>
              <a:t> of Edinburgh performed the first successful amputation at the ankle joint in 1842; the procedure carries his name. He also advocated thigh amputations through the cortical bone of the </a:t>
            </a:r>
            <a:r>
              <a:rPr lang="en-US" dirty="0" err="1" smtClean="0">
                <a:solidFill>
                  <a:schemeClr val="tx2"/>
                </a:solidFill>
              </a:rPr>
              <a:t>condyles</a:t>
            </a:r>
            <a:r>
              <a:rPr lang="en-US" dirty="0" smtClean="0">
                <a:solidFill>
                  <a:schemeClr val="tx2"/>
                </a:solidFill>
              </a:rPr>
              <a:t> or the </a:t>
            </a:r>
            <a:r>
              <a:rPr lang="en-US" dirty="0" err="1" smtClean="0">
                <a:solidFill>
                  <a:schemeClr val="tx2"/>
                </a:solidFill>
              </a:rPr>
              <a:t>trochanters</a:t>
            </a:r>
            <a:r>
              <a:rPr lang="en-US" dirty="0" smtClean="0">
                <a:solidFill>
                  <a:schemeClr val="tx2"/>
                </a:solidFill>
              </a:rPr>
              <a:t>. </a:t>
            </a:r>
          </a:p>
          <a:p>
            <a:r>
              <a:rPr lang="en-US" dirty="0" smtClean="0">
                <a:solidFill>
                  <a:schemeClr val="tx2"/>
                </a:solidFill>
              </a:rPr>
              <a:t>In 1867, Joseph Lister published his principles of antiseptic surgery that markedly reduced mortality during and after surgery.</a:t>
            </a:r>
          </a:p>
          <a:p>
            <a:r>
              <a:rPr lang="en-US" dirty="0" smtClean="0">
                <a:solidFill>
                  <a:schemeClr val="tx2"/>
                </a:solidFill>
              </a:rPr>
              <a:t> Lister also experimented with catgut as a ligature (1880) rather than silk or hemp that were not absorbed by body tissues and often caused inflammation and hemorrhage. </a:t>
            </a:r>
          </a:p>
          <a:p>
            <a:r>
              <a:rPr lang="en-US" dirty="0" smtClean="0">
                <a:solidFill>
                  <a:schemeClr val="tx2"/>
                </a:solidFill>
              </a:rPr>
              <a:t>These developments were all precursors to the improved surgical approaches to amputation that came in the 20th century.</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Prosthetic sockets:</a:t>
            </a:r>
            <a:endParaRPr lang="en-US" dirty="0"/>
          </a:p>
        </p:txBody>
      </p:sp>
      <p:pic>
        <p:nvPicPr>
          <p:cNvPr id="1026" name="Picture 2" descr="C:\Users\ayesha\Videos\download (1).jpg"/>
          <p:cNvPicPr>
            <a:picLocks noGrp="1" noChangeAspect="1" noChangeArrowheads="1"/>
          </p:cNvPicPr>
          <p:nvPr>
            <p:ph idx="1"/>
          </p:nvPr>
        </p:nvPicPr>
        <p:blipFill>
          <a:blip r:embed="rId2" cstate="print"/>
          <a:srcRect/>
          <a:stretch>
            <a:fillRect/>
          </a:stretch>
        </p:blipFill>
        <p:spPr bwMode="auto">
          <a:xfrm>
            <a:off x="818169" y="2168434"/>
            <a:ext cx="3061500" cy="4415246"/>
          </a:xfrm>
          <a:prstGeom prst="rect">
            <a:avLst/>
          </a:prstGeom>
          <a:noFill/>
        </p:spPr>
      </p:pic>
      <p:pic>
        <p:nvPicPr>
          <p:cNvPr id="1027" name="Picture 3" descr="C:\Users\ayesha\Videos\download (2).jpg"/>
          <p:cNvPicPr>
            <a:picLocks noChangeAspect="1" noChangeArrowheads="1"/>
          </p:cNvPicPr>
          <p:nvPr/>
        </p:nvPicPr>
        <p:blipFill>
          <a:blip r:embed="rId3" cstate="print"/>
          <a:srcRect/>
          <a:stretch>
            <a:fillRect/>
          </a:stretch>
        </p:blipFill>
        <p:spPr bwMode="auto">
          <a:xfrm>
            <a:off x="4846318" y="2142308"/>
            <a:ext cx="2586447" cy="4258491"/>
          </a:xfrm>
          <a:prstGeom prst="rect">
            <a:avLst/>
          </a:prstGeom>
          <a:noFill/>
        </p:spPr>
      </p:pic>
      <p:pic>
        <p:nvPicPr>
          <p:cNvPr id="1028" name="Picture 4" descr="C:\Users\ayesha\Videos\download.jpg"/>
          <p:cNvPicPr>
            <a:picLocks noChangeAspect="1" noChangeArrowheads="1"/>
          </p:cNvPicPr>
          <p:nvPr/>
        </p:nvPicPr>
        <p:blipFill>
          <a:blip r:embed="rId4" cstate="print"/>
          <a:srcRect/>
          <a:stretch>
            <a:fillRect/>
          </a:stretch>
        </p:blipFill>
        <p:spPr bwMode="auto">
          <a:xfrm>
            <a:off x="7772401" y="2050869"/>
            <a:ext cx="2299062" cy="43368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754"/>
            <a:ext cx="10058400" cy="613636"/>
          </a:xfrm>
        </p:spPr>
        <p:txBody>
          <a:bodyPr/>
          <a:lstStyle/>
          <a:p>
            <a:r>
              <a:rPr lang="en-US" b="1" dirty="0" smtClean="0"/>
              <a:t>The 20th Century</a:t>
            </a:r>
            <a:endParaRPr lang="en-US" dirty="0"/>
          </a:p>
        </p:txBody>
      </p:sp>
      <p:sp>
        <p:nvSpPr>
          <p:cNvPr id="3" name="Content Placeholder 2"/>
          <p:cNvSpPr>
            <a:spLocks noGrp="1"/>
          </p:cNvSpPr>
          <p:nvPr>
            <p:ph idx="1"/>
          </p:nvPr>
        </p:nvSpPr>
        <p:spPr>
          <a:xfrm>
            <a:off x="65315" y="600891"/>
            <a:ext cx="11939451" cy="6087292"/>
          </a:xfrm>
        </p:spPr>
        <p:txBody>
          <a:bodyPr>
            <a:normAutofit/>
          </a:bodyPr>
          <a:lstStyle/>
          <a:p>
            <a:r>
              <a:rPr lang="en-US" dirty="0" smtClean="0">
                <a:solidFill>
                  <a:schemeClr val="tx2"/>
                </a:solidFill>
              </a:rPr>
              <a:t>In the early 1900s, surgeons attempted to build bone bridges at the ends of </a:t>
            </a:r>
            <a:r>
              <a:rPr lang="en-US" dirty="0" err="1" smtClean="0">
                <a:solidFill>
                  <a:schemeClr val="tx2"/>
                </a:solidFill>
              </a:rPr>
              <a:t>transtibial</a:t>
            </a:r>
            <a:r>
              <a:rPr lang="en-US" dirty="0" smtClean="0">
                <a:solidFill>
                  <a:schemeClr val="tx2"/>
                </a:solidFill>
              </a:rPr>
              <a:t> (below-knee) amputations to allow for greater end bearing and to reduce breakdowns at the end of the residual limb. Traditionally, severed muscles were allowed to retract, and eventually, bone ends pushing against the distal skin of the residual limb in the open-ended sockets of the times caused pain and ulcerations.</a:t>
            </a:r>
          </a:p>
          <a:p>
            <a:r>
              <a:rPr lang="en-US" dirty="0" smtClean="0">
                <a:solidFill>
                  <a:schemeClr val="tx2"/>
                </a:solidFill>
              </a:rPr>
              <a:t>World War I with its 4200 U.S. amputations and almost 100,000 amputations in all armies led to improved skin flaps and greater consideration for levels of amputation. </a:t>
            </a:r>
          </a:p>
          <a:p>
            <a:r>
              <a:rPr lang="en-US" dirty="0" smtClean="0">
                <a:solidFill>
                  <a:schemeClr val="tx2"/>
                </a:solidFill>
              </a:rPr>
              <a:t>It was generally agreed that the middle third of the lower leg and lower to middle third of the thigh were the most ideal length for a residual limb.</a:t>
            </a:r>
          </a:p>
          <a:p>
            <a:r>
              <a:rPr lang="en-US" dirty="0" smtClean="0">
                <a:solidFill>
                  <a:schemeClr val="tx2"/>
                </a:solidFill>
              </a:rPr>
              <a:t>World War II led to further improvements in surgical techniques and greater consideration for the shape of the residual limb. </a:t>
            </a:r>
          </a:p>
          <a:p>
            <a:r>
              <a:rPr lang="en-US" b="1" dirty="0" err="1" smtClean="0">
                <a:solidFill>
                  <a:srgbClr val="FF0000"/>
                </a:solidFill>
              </a:rPr>
              <a:t>Myoplasty</a:t>
            </a:r>
            <a:r>
              <a:rPr lang="en-US" b="1" dirty="0" smtClean="0">
                <a:solidFill>
                  <a:srgbClr val="FF0000"/>
                </a:solidFill>
              </a:rPr>
              <a:t>, </a:t>
            </a:r>
            <a:r>
              <a:rPr lang="en-US" dirty="0" smtClean="0">
                <a:solidFill>
                  <a:schemeClr val="tx2"/>
                </a:solidFill>
              </a:rPr>
              <a:t>the suturing of the ends of severed muscles </a:t>
            </a:r>
            <a:r>
              <a:rPr lang="en-US" dirty="0" smtClean="0">
                <a:solidFill>
                  <a:srgbClr val="FF0000"/>
                </a:solidFill>
              </a:rPr>
              <a:t>over the end of the bone</a:t>
            </a:r>
            <a:r>
              <a:rPr lang="en-US" dirty="0" smtClean="0">
                <a:solidFill>
                  <a:schemeClr val="tx2"/>
                </a:solidFill>
              </a:rPr>
              <a:t>, was </a:t>
            </a:r>
            <a:r>
              <a:rPr lang="en-US" b="1" dirty="0" smtClean="0">
                <a:solidFill>
                  <a:srgbClr val="FF0000"/>
                </a:solidFill>
              </a:rPr>
              <a:t>first advocated in 1942 </a:t>
            </a:r>
            <a:r>
              <a:rPr lang="en-US" dirty="0" smtClean="0">
                <a:solidFill>
                  <a:schemeClr val="tx2"/>
                </a:solidFill>
              </a:rPr>
              <a:t>but did not gain in popularity until the 1950s when it was adopted by </a:t>
            </a:r>
            <a:r>
              <a:rPr lang="en-US" dirty="0" err="1" smtClean="0">
                <a:solidFill>
                  <a:schemeClr val="tx2"/>
                </a:solidFill>
              </a:rPr>
              <a:t>Dederich</a:t>
            </a:r>
            <a:r>
              <a:rPr lang="en-US" dirty="0" smtClean="0">
                <a:solidFill>
                  <a:schemeClr val="tx2"/>
                </a:solidFill>
              </a:rPr>
              <a:t> and popularized by Burgess.</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4502"/>
            <a:ext cx="10058400" cy="522514"/>
          </a:xfrm>
        </p:spPr>
        <p:txBody>
          <a:bodyPr>
            <a:normAutofit fontScale="90000"/>
          </a:bodyPr>
          <a:lstStyle/>
          <a:p>
            <a:r>
              <a:rPr lang="en-US" b="1" dirty="0" smtClean="0"/>
              <a:t>The 20th Century</a:t>
            </a:r>
            <a:endParaRPr lang="en-US" dirty="0"/>
          </a:p>
        </p:txBody>
      </p:sp>
      <p:sp>
        <p:nvSpPr>
          <p:cNvPr id="3" name="Content Placeholder 2"/>
          <p:cNvSpPr>
            <a:spLocks noGrp="1"/>
          </p:cNvSpPr>
          <p:nvPr>
            <p:ph idx="1"/>
          </p:nvPr>
        </p:nvSpPr>
        <p:spPr>
          <a:xfrm>
            <a:off x="91442" y="587829"/>
            <a:ext cx="12004766" cy="6178729"/>
          </a:xfrm>
        </p:spPr>
        <p:txBody>
          <a:bodyPr>
            <a:normAutofit fontScale="92500" lnSpcReduction="20000"/>
          </a:bodyPr>
          <a:lstStyle/>
          <a:p>
            <a:r>
              <a:rPr lang="en-US" b="1" dirty="0" err="1" smtClean="0">
                <a:solidFill>
                  <a:srgbClr val="FF0000"/>
                </a:solidFill>
              </a:rPr>
              <a:t>Myodesis</a:t>
            </a:r>
            <a:r>
              <a:rPr lang="en-US" b="1" dirty="0" smtClean="0">
                <a:solidFill>
                  <a:srgbClr val="FF0000"/>
                </a:solidFill>
              </a:rPr>
              <a:t>,: </a:t>
            </a:r>
            <a:r>
              <a:rPr lang="en-US" dirty="0" smtClean="0">
                <a:solidFill>
                  <a:srgbClr val="FF0000"/>
                </a:solidFill>
              </a:rPr>
              <a:t>the suturing of severed muscles to distal bone, was advocated by Weiss in the 1960s. </a:t>
            </a:r>
            <a:r>
              <a:rPr lang="en-US" dirty="0" smtClean="0">
                <a:solidFill>
                  <a:schemeClr val="tx2"/>
                </a:solidFill>
              </a:rPr>
              <a:t>Both </a:t>
            </a:r>
            <a:r>
              <a:rPr lang="en-US" dirty="0" err="1" smtClean="0">
                <a:solidFill>
                  <a:schemeClr val="tx2"/>
                </a:solidFill>
              </a:rPr>
              <a:t>myodesis</a:t>
            </a:r>
            <a:r>
              <a:rPr lang="en-US" dirty="0" smtClean="0">
                <a:solidFill>
                  <a:schemeClr val="tx2"/>
                </a:solidFill>
              </a:rPr>
              <a:t> and </a:t>
            </a:r>
            <a:r>
              <a:rPr lang="en-US" dirty="0" err="1" smtClean="0">
                <a:solidFill>
                  <a:schemeClr val="tx2"/>
                </a:solidFill>
              </a:rPr>
              <a:t>myoplasty</a:t>
            </a:r>
            <a:r>
              <a:rPr lang="en-US" dirty="0" smtClean="0">
                <a:solidFill>
                  <a:schemeClr val="tx2"/>
                </a:solidFill>
              </a:rPr>
              <a:t> are designed to provide muscle fixation for improved function and shape of the residual limb. </a:t>
            </a:r>
          </a:p>
          <a:p>
            <a:r>
              <a:rPr lang="en-US" dirty="0" smtClean="0">
                <a:solidFill>
                  <a:srgbClr val="FF0000"/>
                </a:solidFill>
              </a:rPr>
              <a:t>In 1958</a:t>
            </a:r>
            <a:r>
              <a:rPr lang="en-US" dirty="0" smtClean="0">
                <a:solidFill>
                  <a:schemeClr val="tx2"/>
                </a:solidFill>
              </a:rPr>
              <a:t>, Michael </a:t>
            </a:r>
            <a:r>
              <a:rPr lang="en-US" dirty="0" err="1" smtClean="0">
                <a:solidFill>
                  <a:schemeClr val="tx2"/>
                </a:solidFill>
              </a:rPr>
              <a:t>Berlemont</a:t>
            </a:r>
            <a:r>
              <a:rPr lang="en-US" dirty="0" smtClean="0">
                <a:solidFill>
                  <a:schemeClr val="tx2"/>
                </a:solidFill>
              </a:rPr>
              <a:t>, in France, </a:t>
            </a:r>
            <a:r>
              <a:rPr lang="en-US" dirty="0" smtClean="0">
                <a:solidFill>
                  <a:srgbClr val="FF0000"/>
                </a:solidFill>
              </a:rPr>
              <a:t>demonstrated immediate postsurgical fitting of prostheses.</a:t>
            </a:r>
          </a:p>
          <a:p>
            <a:r>
              <a:rPr lang="en-US" dirty="0" smtClean="0">
                <a:solidFill>
                  <a:schemeClr val="tx2"/>
                </a:solidFill>
              </a:rPr>
              <a:t>The technique that involves placing the residual limb in a rigid postsurgical dressing fabricated using prosthetic principles was also advocated by Weiss and was brought to the United States by Sarmiento and Burgess. </a:t>
            </a:r>
          </a:p>
          <a:p>
            <a:r>
              <a:rPr lang="en-US" dirty="0" smtClean="0">
                <a:solidFill>
                  <a:schemeClr val="tx2"/>
                </a:solidFill>
              </a:rPr>
              <a:t>In the l960s and 1970s, a number of factors combined to lead surgeons to reconsider the </a:t>
            </a:r>
            <a:r>
              <a:rPr lang="en-US" dirty="0" err="1" smtClean="0">
                <a:solidFill>
                  <a:schemeClr val="tx2"/>
                </a:solidFill>
              </a:rPr>
              <a:t>transfemoral</a:t>
            </a:r>
            <a:r>
              <a:rPr lang="en-US" dirty="0" smtClean="0">
                <a:solidFill>
                  <a:schemeClr val="tx2"/>
                </a:solidFill>
              </a:rPr>
              <a:t> amputation as the level of choice for severely Ischemic limbs.</a:t>
            </a:r>
          </a:p>
          <a:p>
            <a:r>
              <a:rPr lang="en-US" dirty="0" smtClean="0">
                <a:solidFill>
                  <a:schemeClr val="tx2"/>
                </a:solidFill>
              </a:rPr>
              <a:t> Immediate postoperative fitting reduced postoperative edema, allowing healing at </a:t>
            </a:r>
            <a:r>
              <a:rPr lang="en-US" dirty="0" err="1" smtClean="0">
                <a:solidFill>
                  <a:schemeClr val="tx2"/>
                </a:solidFill>
              </a:rPr>
              <a:t>transtibial</a:t>
            </a:r>
            <a:r>
              <a:rPr lang="en-US" dirty="0" smtClean="0">
                <a:solidFill>
                  <a:schemeClr val="tx2"/>
                </a:solidFill>
              </a:rPr>
              <a:t> levels, even for individuals with severe ischemia. Improved circulatory evaluation techniques provided accurate information on the presence of collateral circulation.</a:t>
            </a:r>
          </a:p>
          <a:p>
            <a:r>
              <a:rPr lang="en-US" dirty="0" smtClean="0">
                <a:solidFill>
                  <a:schemeClr val="tx2"/>
                </a:solidFill>
              </a:rPr>
              <a:t> The use of the long posterior flap with its increased blood supply also contributed to the healing capabilities of </a:t>
            </a:r>
            <a:r>
              <a:rPr lang="en-US" dirty="0" err="1" smtClean="0">
                <a:solidFill>
                  <a:schemeClr val="tx2"/>
                </a:solidFill>
              </a:rPr>
              <a:t>transtibial</a:t>
            </a:r>
            <a:r>
              <a:rPr lang="en-US" dirty="0" smtClean="0">
                <a:solidFill>
                  <a:schemeClr val="tx2"/>
                </a:solidFill>
              </a:rPr>
              <a:t> amputations.</a:t>
            </a:r>
          </a:p>
          <a:p>
            <a:r>
              <a:rPr lang="en-US" dirty="0" smtClean="0">
                <a:solidFill>
                  <a:schemeClr val="tx2"/>
                </a:solidFill>
              </a:rPr>
              <a:t>All of these factors contributed to a reversal in the number of </a:t>
            </a:r>
            <a:r>
              <a:rPr lang="en-US" dirty="0" err="1" smtClean="0">
                <a:solidFill>
                  <a:schemeClr val="tx2"/>
                </a:solidFill>
              </a:rPr>
              <a:t>transtibial</a:t>
            </a:r>
            <a:r>
              <a:rPr lang="en-US" dirty="0" smtClean="0">
                <a:solidFill>
                  <a:schemeClr val="tx2"/>
                </a:solidFill>
              </a:rPr>
              <a:t> and </a:t>
            </a:r>
            <a:r>
              <a:rPr lang="en-US" dirty="0" err="1" smtClean="0">
                <a:solidFill>
                  <a:schemeClr val="tx2"/>
                </a:solidFill>
              </a:rPr>
              <a:t>transfemoral</a:t>
            </a:r>
            <a:r>
              <a:rPr lang="en-US" dirty="0" smtClean="0">
                <a:solidFill>
                  <a:schemeClr val="tx2"/>
                </a:solidFill>
              </a:rPr>
              <a:t> amputations performed for severe limb ischemia and concomitantly increased the number of individuals becoming successful prosthetic </a:t>
            </a:r>
            <a:r>
              <a:rPr lang="en-US" dirty="0" err="1" smtClean="0">
                <a:solidFill>
                  <a:schemeClr val="tx2"/>
                </a:solidFill>
              </a:rPr>
              <a:t>ambulators</a:t>
            </a:r>
            <a:r>
              <a:rPr lang="en-US" dirty="0" smtClean="0">
                <a:solidFill>
                  <a:schemeClr val="tx2"/>
                </a:solidFill>
              </a:rPr>
              <a:t>.</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5" y="117564"/>
            <a:ext cx="11808823" cy="627019"/>
          </a:xfrm>
        </p:spPr>
        <p:txBody>
          <a:bodyPr>
            <a:normAutofit/>
          </a:bodyPr>
          <a:lstStyle/>
          <a:p>
            <a:r>
              <a:rPr lang="en-US" b="1" dirty="0" smtClean="0"/>
              <a:t>The Development of Prostheses Through the Ages</a:t>
            </a:r>
            <a:endParaRPr lang="en-US" dirty="0"/>
          </a:p>
        </p:txBody>
      </p:sp>
      <p:sp>
        <p:nvSpPr>
          <p:cNvPr id="3" name="Content Placeholder 2"/>
          <p:cNvSpPr>
            <a:spLocks noGrp="1"/>
          </p:cNvSpPr>
          <p:nvPr>
            <p:ph idx="1"/>
          </p:nvPr>
        </p:nvSpPr>
        <p:spPr>
          <a:xfrm>
            <a:off x="235131" y="705394"/>
            <a:ext cx="11704320" cy="6100354"/>
          </a:xfrm>
        </p:spPr>
        <p:txBody>
          <a:bodyPr>
            <a:normAutofit fontScale="92500"/>
          </a:bodyPr>
          <a:lstStyle/>
          <a:p>
            <a:r>
              <a:rPr lang="en-US" dirty="0" smtClean="0">
                <a:solidFill>
                  <a:schemeClr val="tx2"/>
                </a:solidFill>
              </a:rPr>
              <a:t>Early prostheses were usually made by local artisans or the individual who had sustained the loss. Most lower extremity limbs employed a simple peg with some straps for suspension. Upper extremity limbs were fabricated to hold a weapon or shield. </a:t>
            </a:r>
          </a:p>
          <a:p>
            <a:r>
              <a:rPr lang="en-US" dirty="0" smtClean="0">
                <a:solidFill>
                  <a:schemeClr val="tx2"/>
                </a:solidFill>
              </a:rPr>
              <a:t>Prostheses were made of wood or metal as dictated by availability and the preference of the fabricator. In 1561, Pare designed an artificial limb of iron that employed an articulated joint for the first time </a:t>
            </a:r>
            <a:r>
              <a:rPr lang="en-US" b="1" dirty="0" smtClean="0">
                <a:solidFill>
                  <a:schemeClr val="tx2"/>
                </a:solidFill>
              </a:rPr>
              <a:t>(Fig. 1.1). In 1696, Pieter </a:t>
            </a:r>
            <a:r>
              <a:rPr lang="en-US" b="1" dirty="0" err="1" smtClean="0">
                <a:solidFill>
                  <a:schemeClr val="tx2"/>
                </a:solidFill>
              </a:rPr>
              <a:t>Andriannszoon</a:t>
            </a:r>
            <a:r>
              <a:rPr lang="en-US" b="1" dirty="0" smtClean="0">
                <a:solidFill>
                  <a:schemeClr val="tx2"/>
                </a:solidFill>
              </a:rPr>
              <a:t> </a:t>
            </a:r>
            <a:r>
              <a:rPr lang="en-US" b="1" dirty="0" err="1" smtClean="0">
                <a:solidFill>
                  <a:schemeClr val="tx2"/>
                </a:solidFill>
              </a:rPr>
              <a:t>Verfuyn</a:t>
            </a:r>
            <a:r>
              <a:rPr lang="en-US" b="1" dirty="0" smtClean="0">
                <a:solidFill>
                  <a:schemeClr val="tx2"/>
                </a:solidFill>
              </a:rPr>
              <a:t> </a:t>
            </a:r>
            <a:r>
              <a:rPr lang="en-US" dirty="0" smtClean="0">
                <a:solidFill>
                  <a:schemeClr val="tx2"/>
                </a:solidFill>
              </a:rPr>
              <a:t>(</a:t>
            </a:r>
            <a:r>
              <a:rPr lang="en-US" dirty="0" err="1" smtClean="0">
                <a:solidFill>
                  <a:schemeClr val="tx2"/>
                </a:solidFill>
              </a:rPr>
              <a:t>Verduin</a:t>
            </a:r>
            <a:r>
              <a:rPr lang="en-US" dirty="0" smtClean="0">
                <a:solidFill>
                  <a:schemeClr val="tx2"/>
                </a:solidFill>
              </a:rPr>
              <a:t>’), a Dutch surgeon, introduced the first known </a:t>
            </a:r>
            <a:r>
              <a:rPr lang="en-US" dirty="0" err="1" smtClean="0">
                <a:solidFill>
                  <a:schemeClr val="tx2"/>
                </a:solidFill>
              </a:rPr>
              <a:t>transtibial</a:t>
            </a:r>
            <a:r>
              <a:rPr lang="en-US" dirty="0" smtClean="0">
                <a:solidFill>
                  <a:schemeClr val="tx2"/>
                </a:solidFill>
              </a:rPr>
              <a:t> prosthesis with an unlocked knee joint. </a:t>
            </a:r>
          </a:p>
          <a:p>
            <a:r>
              <a:rPr lang="en-US" dirty="0" smtClean="0">
                <a:solidFill>
                  <a:schemeClr val="tx2"/>
                </a:solidFill>
              </a:rPr>
              <a:t>In concept, it resembled the thigh-corset prosthesis used in more recent times. A thigh cuff bore part of the weight and was connected by external hinges to a leg piece whose socket was made of copper and lined with leather. The leg piece terminated in a wooden foot.</a:t>
            </a:r>
          </a:p>
          <a:p>
            <a:r>
              <a:rPr lang="en-US" dirty="0" smtClean="0">
                <a:solidFill>
                  <a:schemeClr val="tx2"/>
                </a:solidFill>
              </a:rPr>
              <a:t> In 1843, James Potts of London introduced a </a:t>
            </a:r>
            <a:r>
              <a:rPr lang="en-US" dirty="0" err="1" smtClean="0">
                <a:solidFill>
                  <a:schemeClr val="tx2"/>
                </a:solidFill>
              </a:rPr>
              <a:t>transfemoral</a:t>
            </a:r>
            <a:r>
              <a:rPr lang="en-US" dirty="0" smtClean="0">
                <a:solidFill>
                  <a:schemeClr val="tx2"/>
                </a:solidFill>
              </a:rPr>
              <a:t> (above-knee) prosthesis with a wooden shank and socket, a steel knee joint, and an articulated foot with leather thongs connecting the knee to the ankle. This enabled </a:t>
            </a:r>
            <a:r>
              <a:rPr lang="en-US" dirty="0" err="1" smtClean="0">
                <a:solidFill>
                  <a:schemeClr val="tx2"/>
                </a:solidFill>
              </a:rPr>
              <a:t>dorsiflexion</a:t>
            </a:r>
            <a:r>
              <a:rPr lang="en-US" dirty="0" smtClean="0">
                <a:solidFill>
                  <a:schemeClr val="tx2"/>
                </a:solidFill>
              </a:rPr>
              <a:t> (toe lift)</a:t>
            </a:r>
          </a:p>
          <a:p>
            <a:r>
              <a:rPr lang="en-US" dirty="0" smtClean="0">
                <a:solidFill>
                  <a:schemeClr val="tx2"/>
                </a:solidFill>
              </a:rPr>
              <a:t>whenever the wearer flexed the knee. The device was known as the “Anglesey (</a:t>
            </a:r>
            <a:r>
              <a:rPr lang="en-US" dirty="0" err="1" smtClean="0">
                <a:solidFill>
                  <a:schemeClr val="tx2"/>
                </a:solidFill>
              </a:rPr>
              <a:t>Anglesea</a:t>
            </a:r>
            <a:r>
              <a:rPr lang="en-US" dirty="0" smtClean="0">
                <a:solidFill>
                  <a:schemeClr val="tx2"/>
                </a:solidFill>
              </a:rPr>
              <a:t>) leg” because it was used by the Marquis of Anglesey following the loss of his leg in the Battle of Waterloo(</a:t>
            </a:r>
            <a:r>
              <a:rPr lang="en-US" b="1" dirty="0" smtClean="0">
                <a:solidFill>
                  <a:schemeClr val="tx2"/>
                </a:solidFill>
              </a:rPr>
              <a:t>(Fig. 1.2).</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39"/>
            <a:ext cx="10058400" cy="613954"/>
          </a:xfrm>
        </p:spPr>
        <p:txBody>
          <a:bodyPr>
            <a:normAutofit/>
          </a:bodyPr>
          <a:lstStyle/>
          <a:p>
            <a:endParaRPr lang="en-US" dirty="0"/>
          </a:p>
        </p:txBody>
      </p:sp>
      <p:sp>
        <p:nvSpPr>
          <p:cNvPr id="3" name="Text Placeholder 2"/>
          <p:cNvSpPr>
            <a:spLocks noGrp="1"/>
          </p:cNvSpPr>
          <p:nvPr>
            <p:ph type="body" idx="1"/>
          </p:nvPr>
        </p:nvSpPr>
        <p:spPr>
          <a:xfrm>
            <a:off x="65315" y="793090"/>
            <a:ext cx="5723707" cy="737121"/>
          </a:xfrm>
        </p:spPr>
        <p:txBody>
          <a:bodyPr>
            <a:normAutofit lnSpcReduction="10000"/>
          </a:bodyPr>
          <a:lstStyle/>
          <a:p>
            <a:r>
              <a:rPr lang="en-US" b="1" dirty="0" smtClean="0"/>
              <a:t>FIGURE 1.1. An above-knee artificial leg invented by </a:t>
            </a:r>
            <a:r>
              <a:rPr lang="en-US" b="1" dirty="0" err="1" smtClean="0"/>
              <a:t>Ambroise</a:t>
            </a:r>
            <a:r>
              <a:rPr lang="en-US" b="1" dirty="0" smtClean="0"/>
              <a:t> </a:t>
            </a:r>
            <a:r>
              <a:rPr lang="en-US" dirty="0" err="1" smtClean="0"/>
              <a:t>Paré</a:t>
            </a:r>
            <a:endParaRPr lang="en-US" dirty="0"/>
          </a:p>
        </p:txBody>
      </p:sp>
      <p:sp>
        <p:nvSpPr>
          <p:cNvPr id="5" name="Text Placeholder 4"/>
          <p:cNvSpPr>
            <a:spLocks noGrp="1"/>
          </p:cNvSpPr>
          <p:nvPr>
            <p:ph type="body" sz="quarter" idx="3"/>
          </p:nvPr>
        </p:nvSpPr>
        <p:spPr>
          <a:xfrm>
            <a:off x="6100354" y="770709"/>
            <a:ext cx="5930537" cy="903195"/>
          </a:xfrm>
        </p:spPr>
        <p:txBody>
          <a:bodyPr>
            <a:normAutofit fontScale="92500" lnSpcReduction="10000"/>
          </a:bodyPr>
          <a:lstStyle/>
          <a:p>
            <a:r>
              <a:rPr lang="en-US" b="1" dirty="0" smtClean="0"/>
              <a:t>FIGURE 1.2. The Anglesey (</a:t>
            </a:r>
            <a:r>
              <a:rPr lang="en-US" b="1" dirty="0" err="1" smtClean="0"/>
              <a:t>Anglesea</a:t>
            </a:r>
            <a:r>
              <a:rPr lang="en-US" b="1" dirty="0" smtClean="0"/>
              <a:t>) leg (1816) with articulated </a:t>
            </a:r>
            <a:r>
              <a:rPr lang="en-US" dirty="0" smtClean="0"/>
              <a:t>knee, ankle, and foot. (Left) Below knee. (Right) Above knee.</a:t>
            </a:r>
            <a:endParaRPr lang="en-US"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574766" y="1894115"/>
            <a:ext cx="5355771" cy="4637314"/>
          </a:xfrm>
          <a:prstGeom prst="rect">
            <a:avLst/>
          </a:prstGeom>
          <a:noFill/>
          <a:ln w="9525">
            <a:noFill/>
            <a:miter lim="800000"/>
            <a:headEnd/>
            <a:tailEnd/>
          </a:ln>
          <a:effectLst/>
        </p:spPr>
      </p:pic>
      <p:pic>
        <p:nvPicPr>
          <p:cNvPr id="4098" name="Picture 2"/>
          <p:cNvPicPr>
            <a:picLocks noGrp="1" noChangeAspect="1" noChangeArrowheads="1"/>
          </p:cNvPicPr>
          <p:nvPr>
            <p:ph sz="quarter" idx="4"/>
          </p:nvPr>
        </p:nvPicPr>
        <p:blipFill>
          <a:blip r:embed="rId3" cstate="print"/>
          <a:srcRect/>
          <a:stretch>
            <a:fillRect/>
          </a:stretch>
        </p:blipFill>
        <p:spPr bwMode="auto">
          <a:xfrm>
            <a:off x="6544491" y="1802674"/>
            <a:ext cx="4885509" cy="475488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809897"/>
          </a:xfrm>
        </p:spPr>
        <p:txBody>
          <a:bodyPr>
            <a:normAutofit/>
          </a:bodyPr>
          <a:lstStyle/>
          <a:p>
            <a:r>
              <a:rPr lang="en-US" b="1" dirty="0" smtClean="0"/>
              <a:t>THE WORLD WARS</a:t>
            </a:r>
            <a:endParaRPr lang="en-US" dirty="0"/>
          </a:p>
        </p:txBody>
      </p:sp>
      <p:sp>
        <p:nvSpPr>
          <p:cNvPr id="3" name="Content Placeholder 2"/>
          <p:cNvSpPr>
            <a:spLocks noGrp="1"/>
          </p:cNvSpPr>
          <p:nvPr>
            <p:ph idx="1"/>
          </p:nvPr>
        </p:nvSpPr>
        <p:spPr>
          <a:xfrm>
            <a:off x="156755" y="731520"/>
            <a:ext cx="11861074" cy="5969725"/>
          </a:xfrm>
        </p:spPr>
        <p:txBody>
          <a:bodyPr>
            <a:normAutofit/>
          </a:bodyPr>
          <a:lstStyle/>
          <a:p>
            <a:r>
              <a:rPr lang="en-US" dirty="0" smtClean="0">
                <a:solidFill>
                  <a:schemeClr val="tx2"/>
                </a:solidFill>
              </a:rPr>
              <a:t>During the American Civil War (1861–1865), interest in artificial limbs and amputation surgery increased because of the number of individuals surviving amputations (30,000 in the Union army) and the commitment of federal and state governments to pay for artificial limbs for veterans. J. E. Hanger, who lost a leg during the Civil War, replaced the cords of his prosthesis with rubber bumpers at the ankle to control plantar flexion and </a:t>
            </a:r>
            <a:r>
              <a:rPr lang="en-US" dirty="0" err="1" smtClean="0">
                <a:solidFill>
                  <a:schemeClr val="tx2"/>
                </a:solidFill>
              </a:rPr>
              <a:t>dorsiflexion</a:t>
            </a:r>
            <a:r>
              <a:rPr lang="en-US" dirty="0" smtClean="0">
                <a:solidFill>
                  <a:schemeClr val="tx2"/>
                </a:solidFill>
              </a:rPr>
              <a:t>. </a:t>
            </a:r>
          </a:p>
          <a:p>
            <a:r>
              <a:rPr lang="en-US" dirty="0" smtClean="0">
                <a:solidFill>
                  <a:schemeClr val="tx2"/>
                </a:solidFill>
              </a:rPr>
              <a:t>The J. E. Hanger Company opened in Richmond, Virginia, in 1861, and in 1862 the first law providing free prostheses to people who lost limbs in warfare was enacted by the U.S. Congress.</a:t>
            </a:r>
          </a:p>
          <a:p>
            <a:r>
              <a:rPr lang="en-US" dirty="0" smtClean="0">
                <a:solidFill>
                  <a:schemeClr val="tx2"/>
                </a:solidFill>
              </a:rPr>
              <a:t>In 1863, the suction socket </a:t>
            </a:r>
            <a:r>
              <a:rPr lang="en-US" b="1" dirty="0" smtClean="0">
                <a:solidFill>
                  <a:schemeClr val="tx2"/>
                </a:solidFill>
              </a:rPr>
              <a:t>(Fig. 1.3) that </a:t>
            </a:r>
            <a:r>
              <a:rPr lang="en-US" dirty="0" smtClean="0">
                <a:solidFill>
                  <a:schemeClr val="tx2"/>
                </a:solidFill>
              </a:rPr>
              <a:t>employed the concept of using pressure to suspend an artificial limb was patented by an American, Dubois D. </a:t>
            </a:r>
            <a:r>
              <a:rPr lang="en-US" dirty="0" err="1" smtClean="0">
                <a:solidFill>
                  <a:schemeClr val="tx2"/>
                </a:solidFill>
              </a:rPr>
              <a:t>Parmelee</a:t>
            </a:r>
            <a:r>
              <a:rPr lang="en-US" dirty="0" smtClean="0">
                <a:solidFill>
                  <a:schemeClr val="tx2"/>
                </a:solidFill>
              </a:rPr>
              <a:t>, who also invented a polycentric knee unit and a </a:t>
            </a:r>
            <a:r>
              <a:rPr lang="en-US" dirty="0" err="1" smtClean="0">
                <a:solidFill>
                  <a:schemeClr val="tx2"/>
                </a:solidFill>
              </a:rPr>
              <a:t>multiarticulated</a:t>
            </a:r>
            <a:r>
              <a:rPr lang="en-US" dirty="0" smtClean="0">
                <a:solidFill>
                  <a:schemeClr val="tx2"/>
                </a:solidFill>
              </a:rPr>
              <a:t> foot.</a:t>
            </a:r>
          </a:p>
          <a:p>
            <a:r>
              <a:rPr lang="en-US" dirty="0" smtClean="0">
                <a:solidFill>
                  <a:schemeClr val="tx2"/>
                </a:solidFill>
              </a:rPr>
              <a:t> In 1870 Congress passed a law that not only supplied artificial limbs to all honorably discharged persons from the military or naval service who had lost a limb while in the U.S. service, but also entitled them to receive one every 5 years.</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65314"/>
            <a:ext cx="11534502" cy="1097280"/>
          </a:xfrm>
        </p:spPr>
        <p:txBody>
          <a:bodyPr>
            <a:normAutofit fontScale="90000"/>
          </a:bodyPr>
          <a:lstStyle/>
          <a:p>
            <a:pPr algn="ctr"/>
            <a:r>
              <a:rPr lang="en-US" sz="2800" b="1" dirty="0" smtClean="0">
                <a:solidFill>
                  <a:srgbClr val="FF0000"/>
                </a:solidFill>
              </a:rPr>
              <a:t>Nomenclature of Orthotics &amp; prosthetics</a:t>
            </a:r>
            <a:br>
              <a:rPr lang="en-US" sz="2800" b="1" dirty="0" smtClean="0">
                <a:solidFill>
                  <a:srgbClr val="FF0000"/>
                </a:solidFill>
              </a:rPr>
            </a:br>
            <a:r>
              <a:rPr lang="en-US" sz="2800" dirty="0" smtClean="0">
                <a:solidFill>
                  <a:srgbClr val="C00000"/>
                </a:solidFill>
              </a:rPr>
              <a:t>apart from ISO terminologies; general terms used all over the world suggested by American board of certification in orthotics and prosthetics</a:t>
            </a:r>
            <a:endParaRPr lang="en-US" sz="2800" dirty="0">
              <a:solidFill>
                <a:srgbClr val="C00000"/>
              </a:solidFill>
            </a:endParaRPr>
          </a:p>
        </p:txBody>
      </p:sp>
      <p:sp>
        <p:nvSpPr>
          <p:cNvPr id="3" name="Content Placeholder 2"/>
          <p:cNvSpPr>
            <a:spLocks noGrp="1"/>
          </p:cNvSpPr>
          <p:nvPr>
            <p:ph idx="1"/>
          </p:nvPr>
        </p:nvSpPr>
        <p:spPr>
          <a:xfrm>
            <a:off x="274320" y="1240971"/>
            <a:ext cx="11730446" cy="5355772"/>
          </a:xfrm>
        </p:spPr>
        <p:txBody>
          <a:bodyPr>
            <a:normAutofit fontScale="85000" lnSpcReduction="10000"/>
          </a:bodyPr>
          <a:lstStyle/>
          <a:p>
            <a:pPr fontAlgn="base"/>
            <a:r>
              <a:rPr lang="en-US" b="1" dirty="0" smtClean="0">
                <a:solidFill>
                  <a:schemeClr val="tx2"/>
                </a:solidFill>
              </a:rPr>
              <a:t>ABC </a:t>
            </a:r>
            <a:r>
              <a:rPr lang="en-US" dirty="0" smtClean="0">
                <a:solidFill>
                  <a:schemeClr val="tx2"/>
                </a:solidFill>
              </a:rPr>
              <a:t>– American Board for Certification in Orthotics &amp; Prosthetics</a:t>
            </a:r>
          </a:p>
          <a:p>
            <a:pPr fontAlgn="base"/>
            <a:r>
              <a:rPr lang="en-US" b="1" dirty="0" smtClean="0">
                <a:solidFill>
                  <a:schemeClr val="tx2"/>
                </a:solidFill>
              </a:rPr>
              <a:t>Abduction</a:t>
            </a:r>
            <a:r>
              <a:rPr lang="en-US" dirty="0" smtClean="0">
                <a:solidFill>
                  <a:schemeClr val="tx2"/>
                </a:solidFill>
              </a:rPr>
              <a:t> – The act of moving the hip/shoulder (and residual limb) away from the midline of the body.</a:t>
            </a:r>
          </a:p>
          <a:p>
            <a:pPr fontAlgn="base"/>
            <a:r>
              <a:rPr lang="en-US" b="1" dirty="0" smtClean="0">
                <a:solidFill>
                  <a:schemeClr val="tx2"/>
                </a:solidFill>
              </a:rPr>
              <a:t>Adduction </a:t>
            </a:r>
            <a:r>
              <a:rPr lang="en-US" dirty="0" smtClean="0">
                <a:solidFill>
                  <a:schemeClr val="tx2"/>
                </a:solidFill>
              </a:rPr>
              <a:t>– The act of moving the hip/shoulder (and residual limb) toward the midline of the body.</a:t>
            </a:r>
          </a:p>
          <a:p>
            <a:pPr fontAlgn="base"/>
            <a:r>
              <a:rPr lang="en-US" b="1" dirty="0" smtClean="0">
                <a:solidFill>
                  <a:schemeClr val="tx2"/>
                </a:solidFill>
              </a:rPr>
              <a:t>Extension</a:t>
            </a:r>
            <a:r>
              <a:rPr lang="en-US" dirty="0" smtClean="0">
                <a:solidFill>
                  <a:schemeClr val="tx2"/>
                </a:solidFill>
              </a:rPr>
              <a:t> – The act of moving the hip (and residual limb) backward</a:t>
            </a:r>
          </a:p>
          <a:p>
            <a:pPr fontAlgn="base"/>
            <a:r>
              <a:rPr lang="en-US" b="1" dirty="0" smtClean="0">
                <a:solidFill>
                  <a:schemeClr val="tx2"/>
                </a:solidFill>
              </a:rPr>
              <a:t>Flexion </a:t>
            </a:r>
            <a:r>
              <a:rPr lang="en-US" dirty="0" smtClean="0">
                <a:solidFill>
                  <a:schemeClr val="tx2"/>
                </a:solidFill>
              </a:rPr>
              <a:t>– The act of moving the hip (and residual limb) forward or to the front of the body.</a:t>
            </a:r>
          </a:p>
          <a:p>
            <a:pPr fontAlgn="base"/>
            <a:r>
              <a:rPr lang="en-US" b="1" dirty="0" err="1" smtClean="0">
                <a:solidFill>
                  <a:schemeClr val="tx2"/>
                </a:solidFill>
              </a:rPr>
              <a:t>Orthosis</a:t>
            </a:r>
            <a:r>
              <a:rPr lang="en-US" dirty="0" smtClean="0">
                <a:solidFill>
                  <a:schemeClr val="tx2"/>
                </a:solidFill>
              </a:rPr>
              <a:t> – Custom-fabricated or custom-fitted brace or support designed to align, correct, or prevent neuromuscular or musculoskeletal dysfunction, disease, injury, or deformity.</a:t>
            </a:r>
          </a:p>
          <a:p>
            <a:pPr fontAlgn="base"/>
            <a:r>
              <a:rPr lang="en-US" b="1" dirty="0" smtClean="0">
                <a:solidFill>
                  <a:schemeClr val="tx2"/>
                </a:solidFill>
              </a:rPr>
              <a:t>Prosthesis </a:t>
            </a:r>
            <a:r>
              <a:rPr lang="en-US" dirty="0" smtClean="0">
                <a:solidFill>
                  <a:schemeClr val="tx2"/>
                </a:solidFill>
              </a:rPr>
              <a:t>– Artificial medical device that is not surgically implanted which is used to replace a missing limb or appendage such as artificial limbs, hands, fingers, feet or toes. </a:t>
            </a:r>
          </a:p>
          <a:p>
            <a:pPr fontAlgn="base"/>
            <a:r>
              <a:rPr lang="en-US" b="1" dirty="0" smtClean="0">
                <a:solidFill>
                  <a:schemeClr val="tx2"/>
                </a:solidFill>
              </a:rPr>
              <a:t>Residual Limb </a:t>
            </a:r>
            <a:r>
              <a:rPr lang="en-US" dirty="0" smtClean="0">
                <a:solidFill>
                  <a:schemeClr val="tx2"/>
                </a:solidFill>
              </a:rPr>
              <a:t>– Remaining portion of the limb after amputation.</a:t>
            </a:r>
          </a:p>
          <a:p>
            <a:pPr fontAlgn="base"/>
            <a:r>
              <a:rPr lang="en-US" b="1" dirty="0" smtClean="0">
                <a:solidFill>
                  <a:schemeClr val="tx2"/>
                </a:solidFill>
              </a:rPr>
              <a:t>Sound side leg </a:t>
            </a:r>
            <a:r>
              <a:rPr lang="en-US" dirty="0" smtClean="0">
                <a:solidFill>
                  <a:schemeClr val="tx2"/>
                </a:solidFill>
              </a:rPr>
              <a:t>– Non-amputated limb.</a:t>
            </a:r>
          </a:p>
          <a:p>
            <a:pPr fontAlgn="base"/>
            <a:r>
              <a:rPr lang="en-US" b="1" dirty="0" smtClean="0">
                <a:solidFill>
                  <a:schemeClr val="tx2"/>
                </a:solidFill>
              </a:rPr>
              <a:t>Fabrication</a:t>
            </a:r>
            <a:r>
              <a:rPr lang="en-US" dirty="0" smtClean="0">
                <a:solidFill>
                  <a:schemeClr val="tx2"/>
                </a:solidFill>
              </a:rPr>
              <a:t> – Procedure of mechanically creating a device.</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182880"/>
            <a:ext cx="6531429" cy="1463358"/>
          </a:xfrm>
        </p:spPr>
        <p:txBody>
          <a:bodyPr>
            <a:normAutofit fontScale="90000"/>
          </a:bodyPr>
          <a:lstStyle/>
          <a:p>
            <a:r>
              <a:rPr lang="en-US" b="1" dirty="0" smtClean="0"/>
              <a:t>FIGURE 1.3. The D. D. </a:t>
            </a:r>
            <a:r>
              <a:rPr lang="en-US" b="1" dirty="0" err="1" smtClean="0"/>
              <a:t>Parmelee</a:t>
            </a:r>
            <a:r>
              <a:rPr lang="en-US" b="1" dirty="0" smtClean="0"/>
              <a:t> prosthesis with suction socket,</a:t>
            </a:r>
            <a:br>
              <a:rPr lang="en-US" b="1" dirty="0" smtClean="0"/>
            </a:br>
            <a:r>
              <a:rPr lang="en-US" dirty="0" smtClean="0"/>
              <a:t>patented in 1863.</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6230983" y="0"/>
            <a:ext cx="5799908"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0627"/>
            <a:ext cx="10058400" cy="692332"/>
          </a:xfrm>
        </p:spPr>
        <p:txBody>
          <a:bodyPr>
            <a:normAutofit/>
          </a:bodyPr>
          <a:lstStyle/>
          <a:p>
            <a:r>
              <a:rPr lang="en-US" b="1" dirty="0" smtClean="0"/>
              <a:t>THE WORLD WARS</a:t>
            </a:r>
            <a:endParaRPr lang="en-US" dirty="0"/>
          </a:p>
        </p:txBody>
      </p:sp>
      <p:sp>
        <p:nvSpPr>
          <p:cNvPr id="3" name="Content Placeholder 2"/>
          <p:cNvSpPr>
            <a:spLocks noGrp="1"/>
          </p:cNvSpPr>
          <p:nvPr>
            <p:ph idx="1"/>
          </p:nvPr>
        </p:nvSpPr>
        <p:spPr>
          <a:xfrm>
            <a:off x="182879" y="783770"/>
            <a:ext cx="11717383" cy="5917475"/>
          </a:xfrm>
        </p:spPr>
        <p:txBody>
          <a:bodyPr>
            <a:normAutofit/>
          </a:bodyPr>
          <a:lstStyle/>
          <a:p>
            <a:r>
              <a:rPr lang="en-US" dirty="0" smtClean="0">
                <a:solidFill>
                  <a:schemeClr val="tx2"/>
                </a:solidFill>
              </a:rPr>
              <a:t>Fewer Americans (4403) lost a limb during World War I (1914–1918) compared to the British (42,000) or to the total number of amputations (approximately 100,000) in all of the armies of Europe. </a:t>
            </a:r>
          </a:p>
          <a:p>
            <a:r>
              <a:rPr lang="en-US" dirty="0" smtClean="0">
                <a:solidFill>
                  <a:schemeClr val="tx2"/>
                </a:solidFill>
              </a:rPr>
              <a:t>However, the war was an impetus for improvements in artificial limb developments. Collaboration between </a:t>
            </a:r>
            <a:r>
              <a:rPr lang="en-US" dirty="0" err="1" smtClean="0">
                <a:solidFill>
                  <a:schemeClr val="tx2"/>
                </a:solidFill>
              </a:rPr>
              <a:t>prosthetists</a:t>
            </a:r>
            <a:r>
              <a:rPr lang="en-US" dirty="0" smtClean="0">
                <a:solidFill>
                  <a:schemeClr val="tx2"/>
                </a:solidFill>
              </a:rPr>
              <a:t> and surgeons in the care of veterans with amputations led to the formation of the Artificial Limb Manufacturers Association in 1917.</a:t>
            </a:r>
          </a:p>
          <a:p>
            <a:r>
              <a:rPr lang="en-US" dirty="0" smtClean="0">
                <a:solidFill>
                  <a:schemeClr val="tx2"/>
                </a:solidFill>
              </a:rPr>
              <a:t> Little progress was made in the field of prosthetics and amputation surgery in the period between the two wars, but World War II again spurred developments.</a:t>
            </a:r>
          </a:p>
          <a:p>
            <a:r>
              <a:rPr lang="en-US" dirty="0" smtClean="0">
                <a:solidFill>
                  <a:schemeClr val="tx2"/>
                </a:solidFill>
              </a:rPr>
              <a:t>The American Orthotic and Prosthetic Association (AOPA) was established in 1949 and developed educational criteria and examinations to certify </a:t>
            </a:r>
            <a:r>
              <a:rPr lang="en-US" dirty="0" err="1" smtClean="0">
                <a:solidFill>
                  <a:schemeClr val="tx2"/>
                </a:solidFill>
              </a:rPr>
              <a:t>prosthetists</a:t>
            </a:r>
            <a:r>
              <a:rPr lang="en-US" dirty="0" smtClean="0">
                <a:solidFill>
                  <a:schemeClr val="tx2"/>
                </a:solidFill>
              </a:rPr>
              <a:t> and </a:t>
            </a:r>
            <a:r>
              <a:rPr lang="en-US" dirty="0" err="1" smtClean="0">
                <a:solidFill>
                  <a:schemeClr val="tx2"/>
                </a:solidFill>
              </a:rPr>
              <a:t>orthotists</a:t>
            </a:r>
            <a:r>
              <a:rPr lang="en-US" dirty="0" smtClean="0">
                <a:solidFill>
                  <a:schemeClr val="tx2"/>
                </a:solidFill>
              </a:rPr>
              <a:t>.</a:t>
            </a:r>
          </a:p>
          <a:p>
            <a:r>
              <a:rPr lang="en-US" dirty="0" smtClean="0">
                <a:solidFill>
                  <a:schemeClr val="tx2"/>
                </a:solidFill>
              </a:rPr>
              <a:t>In 1945, in response to the demands of veterans for more functional prostheses, the National Academy of Sciences (NAS) initiated a study to develop design criteria for artificial limbs that would improve function. </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7565"/>
            <a:ext cx="10058400" cy="783771"/>
          </a:xfrm>
        </p:spPr>
        <p:txBody>
          <a:bodyPr>
            <a:normAutofit/>
          </a:bodyPr>
          <a:lstStyle/>
          <a:p>
            <a:r>
              <a:rPr lang="en-US" b="1" dirty="0" smtClean="0"/>
              <a:t>THE WORLD WARS</a:t>
            </a:r>
            <a:endParaRPr lang="en-US" dirty="0"/>
          </a:p>
        </p:txBody>
      </p:sp>
      <p:sp>
        <p:nvSpPr>
          <p:cNvPr id="3" name="Content Placeholder 2"/>
          <p:cNvSpPr>
            <a:spLocks noGrp="1"/>
          </p:cNvSpPr>
          <p:nvPr>
            <p:ph idx="1"/>
          </p:nvPr>
        </p:nvSpPr>
        <p:spPr>
          <a:xfrm>
            <a:off x="230777" y="914399"/>
            <a:ext cx="11787052" cy="5904411"/>
          </a:xfrm>
        </p:spPr>
        <p:txBody>
          <a:bodyPr>
            <a:normAutofit lnSpcReduction="10000"/>
          </a:bodyPr>
          <a:lstStyle/>
          <a:p>
            <a:r>
              <a:rPr lang="en-US" dirty="0" smtClean="0">
                <a:solidFill>
                  <a:schemeClr val="tx2"/>
                </a:solidFill>
              </a:rPr>
              <a:t>The Committee on Artificial Limbs (CAL) contracted with universities, industrial laboratories, health providers, and others to spearhead </a:t>
            </a:r>
            <a:r>
              <a:rPr lang="en-US" dirty="0" err="1" smtClean="0">
                <a:solidFill>
                  <a:schemeClr val="tx2"/>
                </a:solidFill>
              </a:rPr>
              <a:t>majorchanges</a:t>
            </a:r>
            <a:r>
              <a:rPr lang="en-US" dirty="0" smtClean="0">
                <a:solidFill>
                  <a:schemeClr val="tx2"/>
                </a:solidFill>
              </a:rPr>
              <a:t> in all facets of prosthetics and orthotics.</a:t>
            </a:r>
          </a:p>
          <a:p>
            <a:r>
              <a:rPr lang="en-US" dirty="0" smtClean="0">
                <a:solidFill>
                  <a:schemeClr val="tx2"/>
                </a:solidFill>
              </a:rPr>
              <a:t>From 1947 to 1976 under NAS sponsorship and Veterans Administration (VA) support, the CAL, the Committee on Prosthetic Research and Development (CPRD), and the Committee on Prosthetic-Orthotic Education (CPOE) influenced the development of modern prosthetics and orthotics.</a:t>
            </a:r>
          </a:p>
          <a:p>
            <a:r>
              <a:rPr lang="en-US" dirty="0" smtClean="0">
                <a:solidFill>
                  <a:schemeClr val="tx2"/>
                </a:solidFill>
              </a:rPr>
              <a:t>Plastics replaced wood as the material of choice, socket designs followed physiological principles of function, lighter weight components were developed, and more cosmetic alternatives were fabricated. </a:t>
            </a:r>
          </a:p>
          <a:p>
            <a:r>
              <a:rPr lang="en-US" dirty="0" smtClean="0">
                <a:solidFill>
                  <a:schemeClr val="tx2"/>
                </a:solidFill>
              </a:rPr>
              <a:t>Most modern prosthetic principles had their inception in the work of these committees.</a:t>
            </a:r>
          </a:p>
          <a:p>
            <a:r>
              <a:rPr lang="en-US" dirty="0" smtClean="0">
                <a:solidFill>
                  <a:schemeClr val="tx2"/>
                </a:solidFill>
              </a:rPr>
              <a:t>Since the 1970s, prosthetic developments have grown at an exponential rate. Computer-assisted socket designs, new materials spawned by the space age, better research into human function, miniaturization, and computer chips all have contributed to vastly improve general and specialized prosthetic components.</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2880"/>
            <a:ext cx="10058400" cy="600891"/>
          </a:xfrm>
        </p:spPr>
        <p:txBody>
          <a:bodyPr>
            <a:normAutofit/>
          </a:bodyPr>
          <a:lstStyle/>
          <a:p>
            <a:r>
              <a:rPr lang="en-US" b="1" dirty="0" smtClean="0"/>
              <a:t>THE WORLD WARS</a:t>
            </a:r>
            <a:endParaRPr lang="en-US" dirty="0"/>
          </a:p>
        </p:txBody>
      </p:sp>
      <p:sp>
        <p:nvSpPr>
          <p:cNvPr id="3" name="Content Placeholder 2"/>
          <p:cNvSpPr>
            <a:spLocks noGrp="1"/>
          </p:cNvSpPr>
          <p:nvPr>
            <p:ph idx="1"/>
          </p:nvPr>
        </p:nvSpPr>
        <p:spPr>
          <a:xfrm>
            <a:off x="222069" y="836023"/>
            <a:ext cx="11730445" cy="5336178"/>
          </a:xfrm>
        </p:spPr>
        <p:txBody>
          <a:bodyPr>
            <a:normAutofit lnSpcReduction="10000"/>
          </a:bodyPr>
          <a:lstStyle/>
          <a:p>
            <a:r>
              <a:rPr lang="en-US" dirty="0" smtClean="0">
                <a:solidFill>
                  <a:schemeClr val="tx2"/>
                </a:solidFill>
              </a:rPr>
              <a:t>Prosthetics and orthotics have emerged as sciences as well as art. The consumer is also making greater demands on the prosthesis, seeking limbs that will enable him or her to participate in all aspects of life, including sports and leisure activities. The Iraq and Afghanistan wars have brought many young people into the world of the amputee; they seek prostheses that will enable them to stay in the military if desired and perform all the physical activities needed for their jobs.</a:t>
            </a:r>
          </a:p>
          <a:p>
            <a:r>
              <a:rPr lang="en-US" dirty="0" smtClean="0">
                <a:solidFill>
                  <a:schemeClr val="tx2"/>
                </a:solidFill>
              </a:rPr>
              <a:t>Flexible intimate fit sockets suspended by suction were developed for </a:t>
            </a:r>
            <a:r>
              <a:rPr lang="en-US" dirty="0" err="1" smtClean="0">
                <a:solidFill>
                  <a:schemeClr val="tx2"/>
                </a:solidFill>
              </a:rPr>
              <a:t>transfemoral</a:t>
            </a:r>
            <a:r>
              <a:rPr lang="en-US" dirty="0" smtClean="0">
                <a:solidFill>
                  <a:schemeClr val="tx2"/>
                </a:solidFill>
              </a:rPr>
              <a:t> and </a:t>
            </a:r>
            <a:r>
              <a:rPr lang="en-US" dirty="0" err="1" smtClean="0">
                <a:solidFill>
                  <a:schemeClr val="tx2"/>
                </a:solidFill>
              </a:rPr>
              <a:t>transtibial</a:t>
            </a:r>
            <a:r>
              <a:rPr lang="en-US" dirty="0" smtClean="0">
                <a:solidFill>
                  <a:schemeClr val="tx2"/>
                </a:solidFill>
              </a:rPr>
              <a:t> amputations. </a:t>
            </a:r>
            <a:r>
              <a:rPr lang="en-US" b="1" dirty="0" smtClean="0">
                <a:solidFill>
                  <a:schemeClr val="tx2"/>
                </a:solidFill>
              </a:rPr>
              <a:t>Gel-filled liners </a:t>
            </a:r>
            <a:r>
              <a:rPr lang="en-US" dirty="0" smtClean="0">
                <a:solidFill>
                  <a:schemeClr val="tx2"/>
                </a:solidFill>
              </a:rPr>
              <a:t>provide a shock-absorbing interface between the residual limb and the hard socket. Gel liners insure an intimate fit suspending the prosthesis with virtually no </a:t>
            </a:r>
            <a:r>
              <a:rPr lang="en-US" dirty="0" err="1" smtClean="0">
                <a:solidFill>
                  <a:schemeClr val="tx2"/>
                </a:solidFill>
              </a:rPr>
              <a:t>pistoning</a:t>
            </a:r>
            <a:r>
              <a:rPr lang="en-US" dirty="0" smtClean="0">
                <a:solidFill>
                  <a:schemeClr val="tx2"/>
                </a:solidFill>
              </a:rPr>
              <a:t>, making the artificial limb an integral part of the lower extremity.</a:t>
            </a:r>
          </a:p>
          <a:p>
            <a:r>
              <a:rPr lang="en-US" dirty="0" smtClean="0">
                <a:solidFill>
                  <a:schemeClr val="tx2"/>
                </a:solidFill>
              </a:rPr>
              <a:t>There are a wide variety of prosthetic feet designed to respond dynamically and incorporating multiple axes of motion similar to the human foot.</a:t>
            </a:r>
          </a:p>
          <a:p>
            <a:r>
              <a:rPr lang="en-US" dirty="0" smtClean="0">
                <a:solidFill>
                  <a:schemeClr val="tx2"/>
                </a:solidFill>
              </a:rPr>
              <a:t>Research highlighted the importance of swing phase as well as stance phase in normal walking, leading to </a:t>
            </a:r>
            <a:r>
              <a:rPr lang="en-US" dirty="0" err="1" smtClean="0">
                <a:solidFill>
                  <a:schemeClr val="tx2"/>
                </a:solidFill>
              </a:rPr>
              <a:t>multiaxis</a:t>
            </a:r>
            <a:r>
              <a:rPr lang="en-US" dirty="0" smtClean="0">
                <a:solidFill>
                  <a:schemeClr val="tx2"/>
                </a:solidFill>
              </a:rPr>
              <a:t> and computer-assisted knee mechanisms.</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4501"/>
            <a:ext cx="10058400" cy="627019"/>
          </a:xfrm>
        </p:spPr>
        <p:txBody>
          <a:bodyPr/>
          <a:lstStyle/>
          <a:p>
            <a:r>
              <a:rPr lang="en-US" b="1" dirty="0" smtClean="0"/>
              <a:t>THE WORLD WARS</a:t>
            </a:r>
            <a:endParaRPr lang="en-US" dirty="0"/>
          </a:p>
        </p:txBody>
      </p:sp>
      <p:sp>
        <p:nvSpPr>
          <p:cNvPr id="3" name="Content Placeholder 2"/>
          <p:cNvSpPr>
            <a:spLocks noGrp="1"/>
          </p:cNvSpPr>
          <p:nvPr>
            <p:ph idx="1"/>
          </p:nvPr>
        </p:nvSpPr>
        <p:spPr>
          <a:xfrm>
            <a:off x="156757" y="783770"/>
            <a:ext cx="11952514" cy="6021977"/>
          </a:xfrm>
        </p:spPr>
        <p:txBody>
          <a:bodyPr>
            <a:normAutofit/>
          </a:bodyPr>
          <a:lstStyle/>
          <a:p>
            <a:r>
              <a:rPr lang="en-US" sz="2800" dirty="0" smtClean="0">
                <a:solidFill>
                  <a:schemeClr val="tx2"/>
                </a:solidFill>
              </a:rPr>
              <a:t>Initial development of prototype active feet and knee components are currently in use and close to reaching the marketplace. Researchers are attempting to find a method to bring sensation into the prosthetic limb.</a:t>
            </a:r>
          </a:p>
          <a:p>
            <a:r>
              <a:rPr lang="en-US" sz="2800" dirty="0" smtClean="0">
                <a:solidFill>
                  <a:schemeClr val="tx2"/>
                </a:solidFill>
              </a:rPr>
              <a:t>The upper extremity has always posed a major challenge for </a:t>
            </a:r>
            <a:r>
              <a:rPr lang="en-US" sz="2800" dirty="0" err="1" smtClean="0">
                <a:solidFill>
                  <a:schemeClr val="tx2"/>
                </a:solidFill>
              </a:rPr>
              <a:t>prosthetists</a:t>
            </a:r>
            <a:r>
              <a:rPr lang="en-US" sz="2800" dirty="0" smtClean="0">
                <a:solidFill>
                  <a:schemeClr val="tx2"/>
                </a:solidFill>
              </a:rPr>
              <a:t>. The great complexity of hand function is difficult to duplicate mechanically.</a:t>
            </a:r>
          </a:p>
          <a:p>
            <a:r>
              <a:rPr lang="en-US" sz="2800" dirty="0" smtClean="0">
                <a:solidFill>
                  <a:schemeClr val="tx2"/>
                </a:solidFill>
              </a:rPr>
              <a:t>The loss of sensation limits the function of the hand or hook, and researchers have yet to develop replacement for sensory function. Research in this area is continuing.</a:t>
            </a:r>
          </a:p>
          <a:p>
            <a:r>
              <a:rPr lang="en-US" sz="2800" dirty="0" smtClean="0">
                <a:solidFill>
                  <a:schemeClr val="tx2"/>
                </a:solidFill>
              </a:rPr>
              <a:t> Developments in external power and virtual reality are probably the highlight of modern upper extremity prostheses. </a:t>
            </a:r>
            <a:r>
              <a:rPr lang="en-US" sz="2800" dirty="0" err="1" smtClean="0">
                <a:solidFill>
                  <a:schemeClr val="tx2"/>
                </a:solidFill>
              </a:rPr>
              <a:t>Myoelectric</a:t>
            </a:r>
            <a:r>
              <a:rPr lang="en-US" sz="2800" dirty="0" smtClean="0">
                <a:solidFill>
                  <a:schemeClr val="tx2"/>
                </a:solidFill>
              </a:rPr>
              <a:t> controls are now used fairly routinely for </a:t>
            </a:r>
            <a:r>
              <a:rPr lang="en-US" sz="2800" dirty="0" err="1" smtClean="0">
                <a:solidFill>
                  <a:schemeClr val="tx2"/>
                </a:solidFill>
              </a:rPr>
              <a:t>transhumeral</a:t>
            </a:r>
            <a:r>
              <a:rPr lang="en-US" sz="2800" dirty="0" smtClean="0">
                <a:solidFill>
                  <a:schemeClr val="tx2"/>
                </a:solidFill>
              </a:rPr>
              <a:t> and </a:t>
            </a:r>
            <a:r>
              <a:rPr lang="en-US" sz="2800" dirty="0" err="1" smtClean="0">
                <a:solidFill>
                  <a:schemeClr val="tx2"/>
                </a:solidFill>
              </a:rPr>
              <a:t>transradial</a:t>
            </a:r>
            <a:r>
              <a:rPr lang="en-US" sz="2800" dirty="0" smtClean="0">
                <a:solidFill>
                  <a:schemeClr val="tx2"/>
                </a:solidFill>
              </a:rPr>
              <a:t> amputations.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731520"/>
          </a:xfrm>
        </p:spPr>
        <p:txBody>
          <a:bodyPr/>
          <a:lstStyle/>
          <a:p>
            <a:r>
              <a:rPr lang="en-US" b="1" dirty="0" smtClean="0"/>
              <a:t>THE 21ST CENTURY</a:t>
            </a:r>
            <a:endParaRPr lang="en-US" dirty="0"/>
          </a:p>
        </p:txBody>
      </p:sp>
      <p:sp>
        <p:nvSpPr>
          <p:cNvPr id="3" name="Content Placeholder 2"/>
          <p:cNvSpPr>
            <a:spLocks noGrp="1"/>
          </p:cNvSpPr>
          <p:nvPr>
            <p:ph idx="1"/>
          </p:nvPr>
        </p:nvSpPr>
        <p:spPr>
          <a:xfrm>
            <a:off x="261257" y="705394"/>
            <a:ext cx="11743509" cy="5943600"/>
          </a:xfrm>
        </p:spPr>
        <p:txBody>
          <a:bodyPr>
            <a:normAutofit fontScale="92500" lnSpcReduction="20000"/>
          </a:bodyPr>
          <a:lstStyle/>
          <a:p>
            <a:r>
              <a:rPr lang="en-US" dirty="0" smtClean="0">
                <a:solidFill>
                  <a:schemeClr val="tx2"/>
                </a:solidFill>
              </a:rPr>
              <a:t>The 21st century is bringing many changes in the field of prosthetics and orthotics and in the care of individuals in need of prostheses and </a:t>
            </a:r>
            <a:r>
              <a:rPr lang="en-US" dirty="0" err="1" smtClean="0">
                <a:solidFill>
                  <a:schemeClr val="tx2"/>
                </a:solidFill>
              </a:rPr>
              <a:t>orthoses</a:t>
            </a:r>
            <a:r>
              <a:rPr lang="en-US" dirty="0" smtClean="0">
                <a:solidFill>
                  <a:schemeClr val="tx2"/>
                </a:solidFill>
              </a:rPr>
              <a:t>. </a:t>
            </a:r>
          </a:p>
          <a:p>
            <a:r>
              <a:rPr lang="en-US" dirty="0" smtClean="0">
                <a:solidFill>
                  <a:schemeClr val="tx2"/>
                </a:solidFill>
              </a:rPr>
              <a:t>Robotics are moving from the realm of science fiction to practical applications. Fairley reported on the development of a lower extremity exoskeleton suit developed at the University of California Berkeley. </a:t>
            </a:r>
          </a:p>
          <a:p>
            <a:r>
              <a:rPr lang="en-US" dirty="0" smtClean="0">
                <a:solidFill>
                  <a:schemeClr val="tx2"/>
                </a:solidFill>
              </a:rPr>
              <a:t>The suit weighs about 31 lbs with a battery pack, and a computer allows the wearer to perform activities such as carrying a heavy weight without feeling the weight or tiring. Another suit developed in Japan allows the disabled wearer to perform activities of daily living the person cannot otherwise perform. </a:t>
            </a:r>
          </a:p>
          <a:p>
            <a:r>
              <a:rPr lang="en-US" dirty="0" smtClean="0">
                <a:solidFill>
                  <a:schemeClr val="tx2"/>
                </a:solidFill>
              </a:rPr>
              <a:t>This suit detects </a:t>
            </a:r>
            <a:r>
              <a:rPr lang="en-US" dirty="0" err="1" smtClean="0">
                <a:solidFill>
                  <a:schemeClr val="tx2"/>
                </a:solidFill>
              </a:rPr>
              <a:t>biosignals</a:t>
            </a:r>
            <a:r>
              <a:rPr lang="en-US" dirty="0" smtClean="0">
                <a:solidFill>
                  <a:schemeClr val="tx2"/>
                </a:solidFill>
              </a:rPr>
              <a:t> generated on the surface of the skin when the person attempts to make selected movements.</a:t>
            </a:r>
          </a:p>
          <a:p>
            <a:r>
              <a:rPr lang="en-US" dirty="0" smtClean="0">
                <a:solidFill>
                  <a:schemeClr val="tx2"/>
                </a:solidFill>
              </a:rPr>
              <a:t>Robotic developments in prosthetics seek to create active rather than responsive movements.</a:t>
            </a:r>
          </a:p>
          <a:p>
            <a:r>
              <a:rPr lang="en-US" dirty="0" smtClean="0">
                <a:solidFill>
                  <a:schemeClr val="tx2"/>
                </a:solidFill>
              </a:rPr>
              <a:t>The 21st century will likely bring changes in surgery and reconstruction. Work being done on nerve transplants is already beginning to salvage limbs that otherwise would be nonfunctional and often require amputation. </a:t>
            </a:r>
          </a:p>
          <a:p>
            <a:r>
              <a:rPr lang="en-US" b="1" dirty="0" smtClean="0">
                <a:solidFill>
                  <a:schemeClr val="tx2"/>
                </a:solidFill>
              </a:rPr>
              <a:t>Virtual reality </a:t>
            </a:r>
            <a:r>
              <a:rPr lang="en-US" dirty="0" smtClean="0">
                <a:solidFill>
                  <a:schemeClr val="tx2"/>
                </a:solidFill>
              </a:rPr>
              <a:t>is increasingly being used for both upper and lower extremity rehabilitation.</a:t>
            </a:r>
          </a:p>
          <a:p>
            <a:r>
              <a:rPr lang="en-US" dirty="0" smtClean="0">
                <a:solidFill>
                  <a:schemeClr val="tx2"/>
                </a:solidFill>
              </a:rPr>
              <a:t>.</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5" y="130627"/>
            <a:ext cx="11560628" cy="757647"/>
          </a:xfrm>
        </p:spPr>
        <p:txBody>
          <a:bodyPr>
            <a:normAutofit fontScale="90000"/>
          </a:bodyPr>
          <a:lstStyle/>
          <a:p>
            <a:r>
              <a:rPr lang="en-US" b="1" dirty="0" smtClean="0">
                <a:solidFill>
                  <a:srgbClr val="FF0000"/>
                </a:solidFill>
              </a:rPr>
              <a:t>History</a:t>
            </a:r>
            <a:r>
              <a:rPr lang="en-US" b="1" dirty="0" smtClean="0"/>
              <a:t>: </a:t>
            </a:r>
            <a:r>
              <a:rPr lang="en-US" dirty="0" smtClean="0"/>
              <a:t>The American Academy of </a:t>
            </a:r>
            <a:r>
              <a:rPr lang="en-US" dirty="0" err="1" smtClean="0"/>
              <a:t>Orthotists</a:t>
            </a:r>
            <a:r>
              <a:rPr lang="en-US" dirty="0" smtClean="0"/>
              <a:t> and </a:t>
            </a:r>
            <a:r>
              <a:rPr lang="en-US" dirty="0" err="1" smtClean="0"/>
              <a:t>Prosthetists</a:t>
            </a:r>
            <a:endParaRPr lang="en-US" dirty="0"/>
          </a:p>
        </p:txBody>
      </p:sp>
      <p:sp>
        <p:nvSpPr>
          <p:cNvPr id="3" name="Content Placeholder 2"/>
          <p:cNvSpPr>
            <a:spLocks noGrp="1"/>
          </p:cNvSpPr>
          <p:nvPr>
            <p:ph idx="1"/>
          </p:nvPr>
        </p:nvSpPr>
        <p:spPr>
          <a:xfrm>
            <a:off x="352697" y="966651"/>
            <a:ext cx="11639006" cy="5630092"/>
          </a:xfrm>
        </p:spPr>
        <p:txBody>
          <a:bodyPr>
            <a:normAutofit/>
          </a:bodyPr>
          <a:lstStyle/>
          <a:p>
            <a:pPr fontAlgn="base"/>
            <a:r>
              <a:rPr lang="en-US" dirty="0" smtClean="0"/>
              <a:t>The American Academy of </a:t>
            </a:r>
            <a:r>
              <a:rPr lang="en-US" dirty="0" err="1" smtClean="0"/>
              <a:t>Orthotists</a:t>
            </a:r>
            <a:r>
              <a:rPr lang="en-US" dirty="0" smtClean="0"/>
              <a:t> and </a:t>
            </a:r>
            <a:r>
              <a:rPr lang="en-US" dirty="0" err="1" smtClean="0"/>
              <a:t>Prosthetists</a:t>
            </a:r>
            <a:r>
              <a:rPr lang="en-US" dirty="0" smtClean="0"/>
              <a:t> is dedicated to promoting professionalism and advancing the standards of patient care through education, literature, research, advocacy, and collaboration.</a:t>
            </a:r>
          </a:p>
          <a:p>
            <a:pPr fontAlgn="base"/>
            <a:r>
              <a:rPr lang="en-US" b="1" dirty="0" smtClean="0"/>
              <a:t>The Formative Years</a:t>
            </a:r>
          </a:p>
          <a:p>
            <a:pPr fontAlgn="base"/>
            <a:r>
              <a:rPr lang="en-US" dirty="0" smtClean="0"/>
              <a:t>The American Academy of </a:t>
            </a:r>
            <a:r>
              <a:rPr lang="en-US" dirty="0" err="1" smtClean="0"/>
              <a:t>Orthotists</a:t>
            </a:r>
            <a:r>
              <a:rPr lang="en-US" dirty="0" smtClean="0"/>
              <a:t> and </a:t>
            </a:r>
            <a:r>
              <a:rPr lang="en-US" dirty="0" err="1" smtClean="0"/>
              <a:t>Prosthetists</a:t>
            </a:r>
            <a:r>
              <a:rPr lang="en-US" dirty="0" smtClean="0"/>
              <a:t> (the Academy) was founded in November 1970 to expand the scientific and educational attainments of professional practitioners in the disciplines of orthotics and prosthetics. </a:t>
            </a:r>
          </a:p>
          <a:p>
            <a:pPr fontAlgn="base"/>
            <a:r>
              <a:rPr lang="en-US" dirty="0" smtClean="0"/>
              <a:t>The leadership of the American Orthotic and Prosthetic Association (AOPA), a trade association serving the interests of orthotic and prosthetic facilities, manufacturers, and suppliers, and the American Board for Certification in Orthotics, Prosthetics &amp; </a:t>
            </a:r>
            <a:r>
              <a:rPr lang="en-US" dirty="0" err="1" smtClean="0"/>
              <a:t>Pedorthics</a:t>
            </a:r>
            <a:r>
              <a:rPr lang="en-US" dirty="0" smtClean="0"/>
              <a:t> (ABC), the sole U.S. credentialing agency at that time, agreed that there was a need for an organization focused on continuing education.</a:t>
            </a:r>
          </a:p>
          <a:p>
            <a:pPr fontAlgn="base"/>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4" y="104817"/>
            <a:ext cx="11839303" cy="705076"/>
          </a:xfrm>
        </p:spPr>
        <p:txBody>
          <a:bodyPr>
            <a:normAutofit fontScale="90000"/>
          </a:bodyPr>
          <a:lstStyle/>
          <a:p>
            <a:r>
              <a:rPr lang="en-US" b="1" dirty="0" smtClean="0">
                <a:solidFill>
                  <a:srgbClr val="FF0000"/>
                </a:solidFill>
              </a:rPr>
              <a:t>History</a:t>
            </a:r>
            <a:r>
              <a:rPr lang="en-US" b="1" dirty="0" smtClean="0"/>
              <a:t>: </a:t>
            </a:r>
            <a:r>
              <a:rPr lang="en-US" dirty="0" smtClean="0"/>
              <a:t>The American Academy of </a:t>
            </a:r>
            <a:r>
              <a:rPr lang="en-US" dirty="0" err="1" smtClean="0"/>
              <a:t>Orthotists</a:t>
            </a:r>
            <a:r>
              <a:rPr lang="en-US" dirty="0" smtClean="0"/>
              <a:t> and </a:t>
            </a:r>
            <a:r>
              <a:rPr lang="en-US" dirty="0" err="1" smtClean="0"/>
              <a:t>Prosthetists</a:t>
            </a:r>
            <a:endParaRPr lang="en-US" dirty="0"/>
          </a:p>
        </p:txBody>
      </p:sp>
      <p:sp>
        <p:nvSpPr>
          <p:cNvPr id="3" name="Content Placeholder 2"/>
          <p:cNvSpPr>
            <a:spLocks noGrp="1"/>
          </p:cNvSpPr>
          <p:nvPr>
            <p:ph idx="1"/>
          </p:nvPr>
        </p:nvSpPr>
        <p:spPr>
          <a:xfrm>
            <a:off x="352697" y="966651"/>
            <a:ext cx="11612880" cy="5603966"/>
          </a:xfrm>
        </p:spPr>
        <p:txBody>
          <a:bodyPr>
            <a:normAutofit/>
          </a:bodyPr>
          <a:lstStyle/>
          <a:p>
            <a:r>
              <a:rPr lang="en-US" dirty="0" smtClean="0"/>
              <a:t> The Academy is dedicated to: </a:t>
            </a:r>
          </a:p>
          <a:p>
            <a:r>
              <a:rPr lang="en-US" dirty="0" smtClean="0"/>
              <a:t>(1) attainment of the highest standards of technical competence and ethical conduct by its members; </a:t>
            </a:r>
          </a:p>
          <a:p>
            <a:r>
              <a:rPr lang="en-US" dirty="0" smtClean="0"/>
              <a:t>(2) the professional recognition of qualified practitioners;</a:t>
            </a:r>
          </a:p>
          <a:p>
            <a:r>
              <a:rPr lang="en-US" dirty="0" smtClean="0"/>
              <a:t> (3) the assurances that practitioners maintain high standards of professional conduct; and</a:t>
            </a:r>
          </a:p>
          <a:p>
            <a:r>
              <a:rPr lang="en-US" dirty="0" smtClean="0"/>
              <a:t>(4) collaboration with other educational, research, and related organizations in developing technical and ethical standards for orthotics and prosthetics.</a:t>
            </a:r>
          </a:p>
          <a:p>
            <a:r>
              <a:rPr lang="en-US" dirty="0" smtClean="0"/>
              <a:t> In order to fulfill these objectives, Active, voting, membership in the Academy is restricted to individuals who have been certified in orthotics or prosthetics by and who remain in good standing with ABC. </a:t>
            </a:r>
            <a:endParaRPr lang="en-US" dirty="0" smtClean="0">
              <a:solidFill>
                <a:srgbClr val="C00000"/>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5" y="222067"/>
            <a:ext cx="11599816" cy="901337"/>
          </a:xfrm>
        </p:spPr>
        <p:txBody>
          <a:bodyPr>
            <a:normAutofit fontScale="90000"/>
          </a:bodyPr>
          <a:lstStyle/>
          <a:p>
            <a:r>
              <a:rPr lang="en-US" b="1" dirty="0" smtClean="0"/>
              <a:t>BASIC TERMINOLOGY used for ORTHOTICS AND PROSTHETICS </a:t>
            </a:r>
            <a:endParaRPr lang="en-US" dirty="0"/>
          </a:p>
        </p:txBody>
      </p:sp>
      <p:sp>
        <p:nvSpPr>
          <p:cNvPr id="3" name="Content Placeholder 2"/>
          <p:cNvSpPr>
            <a:spLocks noGrp="1"/>
          </p:cNvSpPr>
          <p:nvPr>
            <p:ph idx="1"/>
          </p:nvPr>
        </p:nvSpPr>
        <p:spPr>
          <a:xfrm>
            <a:off x="509451" y="1201782"/>
            <a:ext cx="11403875" cy="5473337"/>
          </a:xfrm>
        </p:spPr>
        <p:txBody>
          <a:bodyPr>
            <a:normAutofit/>
          </a:bodyPr>
          <a:lstStyle/>
          <a:p>
            <a:r>
              <a:rPr lang="en-US" dirty="0" smtClean="0"/>
              <a:t>International terminology standards have been established to facilitate communication and research regarding </a:t>
            </a:r>
            <a:r>
              <a:rPr lang="en-US" dirty="0" err="1" smtClean="0"/>
              <a:t>orthoses</a:t>
            </a:r>
            <a:r>
              <a:rPr lang="en-US" dirty="0" smtClean="0"/>
              <a:t> and their uses.</a:t>
            </a:r>
          </a:p>
          <a:p>
            <a:r>
              <a:rPr lang="en-US" dirty="0" smtClean="0"/>
              <a:t> The method of describing </a:t>
            </a:r>
            <a:r>
              <a:rPr lang="en-US" dirty="0" err="1" smtClean="0"/>
              <a:t>orthoses</a:t>
            </a:r>
            <a:r>
              <a:rPr lang="en-US" dirty="0" smtClean="0"/>
              <a:t> by reference to the body segments they encompass is widely accepted</a:t>
            </a:r>
          </a:p>
          <a:p>
            <a:r>
              <a:rPr lang="en-US" dirty="0" smtClean="0"/>
              <a:t>worldwide and now has been complemented by proposals for the classification and description of orthotic components.</a:t>
            </a:r>
          </a:p>
          <a:p>
            <a:r>
              <a:rPr lang="en-US" dirty="0" smtClean="0"/>
              <a:t> A recently approved international standard describing the methods and the terminology to be used to define the clinical objectives and functional requirements of </a:t>
            </a:r>
            <a:r>
              <a:rPr lang="en-US" dirty="0" err="1" smtClean="0"/>
              <a:t>orthoses</a:t>
            </a:r>
            <a:r>
              <a:rPr lang="en-US" dirty="0" smtClean="0"/>
              <a:t> fosters the development of evidence-based practice worldwide.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901337"/>
          </a:xfrm>
        </p:spPr>
        <p:txBody>
          <a:bodyPr>
            <a:normAutofit fontScale="90000"/>
          </a:bodyPr>
          <a:lstStyle/>
          <a:p>
            <a:r>
              <a:rPr lang="en-US" b="1" dirty="0" smtClean="0"/>
              <a:t>Historical background</a:t>
            </a:r>
            <a:r>
              <a:rPr lang="en-US" sz="3200" b="1" dirty="0" smtClean="0">
                <a:solidFill>
                  <a:srgbClr val="FF0000"/>
                </a:solidFill>
              </a:rPr>
              <a:t>: (International organization for standardization)</a:t>
            </a:r>
            <a:endParaRPr lang="en-US" sz="3100" b="1" dirty="0">
              <a:solidFill>
                <a:srgbClr val="FF0000"/>
              </a:solidFill>
            </a:endParaRPr>
          </a:p>
        </p:txBody>
      </p:sp>
      <p:sp>
        <p:nvSpPr>
          <p:cNvPr id="3" name="Content Placeholder 2"/>
          <p:cNvSpPr>
            <a:spLocks noGrp="1"/>
          </p:cNvSpPr>
          <p:nvPr>
            <p:ph idx="1"/>
          </p:nvPr>
        </p:nvSpPr>
        <p:spPr>
          <a:xfrm>
            <a:off x="731519" y="1058090"/>
            <a:ext cx="11116491" cy="5617029"/>
          </a:xfrm>
        </p:spPr>
        <p:txBody>
          <a:bodyPr>
            <a:normAutofit lnSpcReduction="10000"/>
          </a:bodyPr>
          <a:lstStyle/>
          <a:p>
            <a:r>
              <a:rPr lang="en-US" dirty="0" smtClean="0"/>
              <a:t>The International Organization for Standardization (ISO) is a worldwide federation of national standards organizations, known as ISO member bodies, that has its headquarters in Geneva, Switzerland. </a:t>
            </a:r>
          </a:p>
          <a:p>
            <a:r>
              <a:rPr lang="en-US" dirty="0" smtClean="0"/>
              <a:t>Founded on 23 February 1947, the organization promotes worldwide proprietary, industrial and commercial standards. </a:t>
            </a:r>
          </a:p>
          <a:p>
            <a:r>
              <a:rPr lang="en-US" dirty="0" smtClean="0"/>
              <a:t>ISO has </a:t>
            </a:r>
            <a:r>
              <a:rPr lang="en-US" b="1" dirty="0" smtClean="0">
                <a:solidFill>
                  <a:srgbClr val="C00000"/>
                </a:solidFill>
              </a:rPr>
              <a:t>164</a:t>
            </a:r>
            <a:r>
              <a:rPr lang="en-US" dirty="0" smtClean="0"/>
              <a:t> national members out of the </a:t>
            </a:r>
            <a:r>
              <a:rPr lang="en-US" b="1" dirty="0" smtClean="0">
                <a:solidFill>
                  <a:srgbClr val="C00000"/>
                </a:solidFill>
              </a:rPr>
              <a:t>206</a:t>
            </a:r>
            <a:r>
              <a:rPr lang="en-US" dirty="0" smtClean="0"/>
              <a:t> total countries in the world</a:t>
            </a:r>
          </a:p>
          <a:p>
            <a:r>
              <a:rPr lang="en-US" dirty="0" smtClean="0"/>
              <a:t>The organization is involved in a wide range of standardization activities embracing virtually every aspect of manufacturing, scientific, and commercial activity.</a:t>
            </a:r>
          </a:p>
          <a:p>
            <a:r>
              <a:rPr lang="en-US" dirty="0" smtClean="0"/>
              <a:t>ISO derives its income from two sources: the fees paid by member bodies and the sales of documents, primarily standards, that it publishes.</a:t>
            </a:r>
          </a:p>
          <a:p>
            <a:r>
              <a:rPr lang="en-US" dirty="0" smtClean="0"/>
              <a:t>Because of this latter funding stream, all ISO documents are protected by copyright, and no part of them can be reproduced without the permission of the publisher.</a:t>
            </a:r>
          </a:p>
          <a:p>
            <a:pPr>
              <a:buNone/>
            </a:pP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Orthosis</a:t>
            </a:r>
            <a:r>
              <a:rPr lang="en-US" dirty="0" smtClean="0"/>
              <a:t>                         prosthesis</a:t>
            </a:r>
            <a:endParaRPr lang="en-US" dirty="0"/>
          </a:p>
        </p:txBody>
      </p:sp>
      <p:pic>
        <p:nvPicPr>
          <p:cNvPr id="4" name="Picture 6" descr="C:\Users\Ayesha\Documents\download.jpg"/>
          <p:cNvPicPr>
            <a:picLocks noChangeAspect="1" noChangeArrowheads="1"/>
          </p:cNvPicPr>
          <p:nvPr/>
        </p:nvPicPr>
        <p:blipFill>
          <a:blip r:embed="rId2" cstate="print"/>
          <a:srcRect/>
          <a:stretch>
            <a:fillRect/>
          </a:stretch>
        </p:blipFill>
        <p:spPr bwMode="auto">
          <a:xfrm>
            <a:off x="858129" y="1899138"/>
            <a:ext cx="3685735" cy="4235380"/>
          </a:xfrm>
          <a:prstGeom prst="rect">
            <a:avLst/>
          </a:prstGeom>
          <a:noFill/>
        </p:spPr>
      </p:pic>
      <p:pic>
        <p:nvPicPr>
          <p:cNvPr id="5" name="Picture 3" descr="C:\Users\Ayesha\Pictures\images (3).jpg"/>
          <p:cNvPicPr>
            <a:picLocks noGrp="1" noChangeAspect="1" noChangeArrowheads="1"/>
          </p:cNvPicPr>
          <p:nvPr>
            <p:ph idx="1"/>
          </p:nvPr>
        </p:nvPicPr>
        <p:blipFill>
          <a:blip r:embed="rId3" cstate="print"/>
          <a:srcRect/>
          <a:stretch>
            <a:fillRect/>
          </a:stretch>
        </p:blipFill>
        <p:spPr bwMode="auto">
          <a:xfrm>
            <a:off x="5008098" y="2025747"/>
            <a:ext cx="4248443" cy="4178105"/>
          </a:xfrm>
          <a:prstGeom prst="rect">
            <a:avLst/>
          </a:prstGeom>
          <a:noFill/>
        </p:spPr>
      </p:pic>
      <p:pic>
        <p:nvPicPr>
          <p:cNvPr id="6" name="Picture 4" descr="C:\Users\Ayesha\Documents\images (1).jpg"/>
          <p:cNvPicPr>
            <a:picLocks noChangeAspect="1" noChangeArrowheads="1"/>
          </p:cNvPicPr>
          <p:nvPr/>
        </p:nvPicPr>
        <p:blipFill>
          <a:blip r:embed="rId4" cstate="print"/>
          <a:srcRect/>
          <a:stretch>
            <a:fillRect/>
          </a:stretch>
        </p:blipFill>
        <p:spPr bwMode="auto">
          <a:xfrm>
            <a:off x="9405308" y="1927274"/>
            <a:ext cx="2617879" cy="407963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0"/>
            <a:ext cx="10707188" cy="1031969"/>
          </a:xfrm>
        </p:spPr>
        <p:txBody>
          <a:bodyPr>
            <a:normAutofit/>
          </a:bodyPr>
          <a:lstStyle/>
          <a:p>
            <a:r>
              <a:rPr lang="en-US" b="1" dirty="0" smtClean="0">
                <a:solidFill>
                  <a:srgbClr val="FF0000"/>
                </a:solidFill>
              </a:rPr>
              <a:t>(International organization for standardization)</a:t>
            </a:r>
            <a:endParaRPr lang="en-US" dirty="0"/>
          </a:p>
        </p:txBody>
      </p:sp>
      <p:sp>
        <p:nvSpPr>
          <p:cNvPr id="3" name="Content Placeholder 2"/>
          <p:cNvSpPr>
            <a:spLocks noGrp="1"/>
          </p:cNvSpPr>
          <p:nvPr>
            <p:ph idx="1"/>
          </p:nvPr>
        </p:nvSpPr>
        <p:spPr>
          <a:xfrm>
            <a:off x="248193" y="1097283"/>
            <a:ext cx="11813177" cy="5682342"/>
          </a:xfrm>
        </p:spPr>
        <p:txBody>
          <a:bodyPr>
            <a:normAutofit lnSpcReduction="10000"/>
          </a:bodyPr>
          <a:lstStyle/>
          <a:p>
            <a:r>
              <a:rPr lang="en-US" dirty="0" smtClean="0"/>
              <a:t>Before describing the content of the current ISO standards, it is perhaps appropriate both to pose and to attempt to answer the question, ‘‘Why do we need international terminology standards in orthotics?’’ An answer might be provided by citing the sentiments expressed in the introductions to some of the more recently published standards.</a:t>
            </a:r>
          </a:p>
          <a:p>
            <a:r>
              <a:rPr lang="en-US" dirty="0" smtClean="0"/>
              <a:t>In the absence of an internationally accepted method of describing either patients being treated (</a:t>
            </a:r>
            <a:r>
              <a:rPr lang="en-US" dirty="0" err="1" smtClean="0"/>
              <a:t>orthotically</a:t>
            </a:r>
            <a:r>
              <a:rPr lang="en-US" dirty="0" smtClean="0"/>
              <a:t>) or the </a:t>
            </a:r>
            <a:r>
              <a:rPr lang="en-US" dirty="0" err="1" smtClean="0"/>
              <a:t>orthoses</a:t>
            </a:r>
            <a:r>
              <a:rPr lang="en-US" dirty="0" smtClean="0"/>
              <a:t> and their components being employed, the members of the clinic teams in different countries have tended to develop their own terminology for this purpose.</a:t>
            </a:r>
          </a:p>
          <a:p>
            <a:r>
              <a:rPr lang="en-US" dirty="0" smtClean="0"/>
              <a:t>This situation creates difficulties for practitioners prescribing </a:t>
            </a:r>
            <a:r>
              <a:rPr lang="en-US" dirty="0" err="1" smtClean="0"/>
              <a:t>orthoses</a:t>
            </a:r>
            <a:r>
              <a:rPr lang="en-US" dirty="0" smtClean="0"/>
              <a:t> and for manufacturers describing their products and has made the reporting of the treatment of particular patient groups and in particular the comparison of the outcomes of orthotic treatment in different </a:t>
            </a:r>
            <a:r>
              <a:rPr lang="en-US" dirty="0" err="1" smtClean="0"/>
              <a:t>centres</a:t>
            </a:r>
            <a:r>
              <a:rPr lang="en-US" dirty="0" smtClean="0"/>
              <a:t> almost impossible.</a:t>
            </a:r>
          </a:p>
          <a:p>
            <a:r>
              <a:rPr lang="en-US" dirty="0" smtClean="0"/>
              <a:t>The standards described in this chapter permit the systematic and unambiguous description of the patient being treated with an </a:t>
            </a:r>
            <a:r>
              <a:rPr lang="en-US" dirty="0" err="1" smtClean="0"/>
              <a:t>orthosis</a:t>
            </a:r>
            <a:r>
              <a:rPr lang="en-US" dirty="0" smtClean="0"/>
              <a:t>, the objectives of the treatment, and both the functional characteristics and the</a:t>
            </a:r>
            <a:endParaRPr lang="en-US" dirty="0"/>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5447"/>
            <a:ext cx="10058400" cy="613636"/>
          </a:xfrm>
        </p:spPr>
        <p:txBody>
          <a:bodyPr>
            <a:normAutofit/>
          </a:bodyPr>
          <a:lstStyle/>
          <a:p>
            <a:r>
              <a:rPr lang="en-US" b="1" dirty="0" smtClean="0">
                <a:solidFill>
                  <a:srgbClr val="FF0000"/>
                </a:solidFill>
              </a:rPr>
              <a:t>Technical committees and working Groups</a:t>
            </a:r>
            <a:endParaRPr lang="en-US" b="1" dirty="0">
              <a:solidFill>
                <a:srgbClr val="FF0000"/>
              </a:solidFill>
            </a:endParaRPr>
          </a:p>
        </p:txBody>
      </p:sp>
      <p:sp>
        <p:nvSpPr>
          <p:cNvPr id="3" name="Content Placeholder 2"/>
          <p:cNvSpPr>
            <a:spLocks noGrp="1"/>
          </p:cNvSpPr>
          <p:nvPr>
            <p:ph idx="1"/>
          </p:nvPr>
        </p:nvSpPr>
        <p:spPr>
          <a:xfrm>
            <a:off x="1066800" y="875210"/>
            <a:ext cx="10937966" cy="5734595"/>
          </a:xfrm>
        </p:spPr>
        <p:txBody>
          <a:bodyPr>
            <a:normAutofit fontScale="92500" lnSpcReduction="10000"/>
          </a:bodyPr>
          <a:lstStyle/>
          <a:p>
            <a:r>
              <a:rPr lang="en-US" dirty="0" smtClean="0"/>
              <a:t>The task of developing ISO standards is performed by Technical Committees (TCs) and their Working Groups (WGs). Every member body that expresses an interest in the work of a TC is entitled to be represented on that TC and its WGs.</a:t>
            </a:r>
          </a:p>
          <a:p>
            <a:r>
              <a:rPr lang="en-US" dirty="0" smtClean="0"/>
              <a:t> The process whereby a new international standard is developed and eventually published is complex and lengthy.</a:t>
            </a:r>
          </a:p>
          <a:p>
            <a:r>
              <a:rPr lang="en-US" dirty="0" smtClean="0"/>
              <a:t>A proposal must go through a series of stages, first as a New Work Item Proposal (NWIP), then as a Committee Draft (CD), then as Draft International Standards (DIS), and finally as Final Draft International Standards (FDIS), with opportunities for comment or revision at all stages by the participating member bodies.</a:t>
            </a:r>
          </a:p>
          <a:p>
            <a:r>
              <a:rPr lang="en-US" dirty="0" smtClean="0"/>
              <a:t> The complete process, from the adoption of a new work item until publication, typically takes a minimum of 5 years.</a:t>
            </a:r>
          </a:p>
          <a:p>
            <a:r>
              <a:rPr lang="en-US" dirty="0" smtClean="0"/>
              <a:t>The purpose of describing the ISO committee structure and its method of operation is to make clear that ISO standards development is a closely regulated and controlled process.</a:t>
            </a:r>
          </a:p>
          <a:p>
            <a:r>
              <a:rPr lang="en-US" dirty="0" smtClean="0"/>
              <a:t>The resulting standards genuinely reflect the consensual view of the relevant professional groups.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9186"/>
            <a:ext cx="10058400" cy="705394"/>
          </a:xfrm>
        </p:spPr>
        <p:txBody>
          <a:bodyPr/>
          <a:lstStyle/>
          <a:p>
            <a:r>
              <a:rPr lang="en-US" dirty="0" smtClean="0"/>
              <a:t>The standards</a:t>
            </a:r>
            <a:endParaRPr lang="en-US" dirty="0"/>
          </a:p>
        </p:txBody>
      </p:sp>
      <p:sp>
        <p:nvSpPr>
          <p:cNvPr id="3" name="Content Placeholder 2"/>
          <p:cNvSpPr>
            <a:spLocks noGrp="1"/>
          </p:cNvSpPr>
          <p:nvPr>
            <p:ph idx="1"/>
          </p:nvPr>
        </p:nvSpPr>
        <p:spPr>
          <a:xfrm>
            <a:off x="418011" y="757645"/>
            <a:ext cx="11521439" cy="6061166"/>
          </a:xfrm>
        </p:spPr>
        <p:txBody>
          <a:bodyPr>
            <a:normAutofit fontScale="92500" lnSpcReduction="10000"/>
          </a:bodyPr>
          <a:lstStyle/>
          <a:p>
            <a:r>
              <a:rPr lang="en-US" dirty="0" smtClean="0"/>
              <a:t>One of the first tasks undertaken by WGs at their inaugural meeting in St. Andrews, Scotland, in 1980 was an attempt to define the scope of their future work.</a:t>
            </a:r>
          </a:p>
          <a:p>
            <a:r>
              <a:rPr lang="en-US" dirty="0" smtClean="0"/>
              <a:t>The initial work program of the WGs included two standards of relevance to the field of orthotics:</a:t>
            </a:r>
          </a:p>
          <a:p>
            <a:r>
              <a:rPr lang="en-US" dirty="0" smtClean="0"/>
              <a:t> ISO 8549-1:1989 Prosthetics and Orthotics—Vocabulary (</a:t>
            </a:r>
            <a:r>
              <a:rPr lang="en-US" b="1" dirty="0" smtClean="0">
                <a:solidFill>
                  <a:srgbClr val="FF0000"/>
                </a:solidFill>
              </a:rPr>
              <a:t>General terms for external limb prostheses and external </a:t>
            </a:r>
            <a:r>
              <a:rPr lang="en-US" b="1" dirty="0" err="1" smtClean="0">
                <a:solidFill>
                  <a:srgbClr val="FF0000"/>
                </a:solidFill>
              </a:rPr>
              <a:t>orthoses</a:t>
            </a:r>
            <a:r>
              <a:rPr lang="en-US" b="1" dirty="0" smtClean="0">
                <a:solidFill>
                  <a:srgbClr val="FF0000"/>
                </a:solidFill>
              </a:rPr>
              <a:t>)</a:t>
            </a:r>
          </a:p>
          <a:p>
            <a:r>
              <a:rPr lang="en-US" dirty="0" smtClean="0"/>
              <a:t> ISO 8549-3:1989 Prosthetics and Orthotics—Vocabulary </a:t>
            </a:r>
            <a:r>
              <a:rPr lang="en-US" b="1" dirty="0" smtClean="0">
                <a:solidFill>
                  <a:srgbClr val="FF0000"/>
                </a:solidFill>
              </a:rPr>
              <a:t>(Terms relating to external </a:t>
            </a:r>
            <a:r>
              <a:rPr lang="en-US" b="1" dirty="0" err="1" smtClean="0">
                <a:solidFill>
                  <a:srgbClr val="FF0000"/>
                </a:solidFill>
              </a:rPr>
              <a:t>orthoses</a:t>
            </a:r>
            <a:r>
              <a:rPr lang="en-US" b="1" dirty="0" smtClean="0">
                <a:solidFill>
                  <a:srgbClr val="FF0000"/>
                </a:solidFill>
              </a:rPr>
              <a:t>)</a:t>
            </a:r>
          </a:p>
          <a:p>
            <a:r>
              <a:rPr lang="en-US" dirty="0" smtClean="0"/>
              <a:t>The majority of the work performed by the WGs in the succeeding 10 years of the TC’s existence was directed at the field of prosthetics; however, the past 5 years has seen the focus of </a:t>
            </a:r>
            <a:r>
              <a:rPr lang="en-US" dirty="0" err="1" smtClean="0"/>
              <a:t>theWG</a:t>
            </a:r>
            <a:r>
              <a:rPr lang="en-US" dirty="0" smtClean="0"/>
              <a:t> program shift in the direction of orthotics, with the resulting publication of two further important standards:</a:t>
            </a:r>
          </a:p>
          <a:p>
            <a:r>
              <a:rPr lang="en-US" b="1" dirty="0" smtClean="0">
                <a:solidFill>
                  <a:srgbClr val="FF0000"/>
                </a:solidFill>
              </a:rPr>
              <a:t>Description of the person to be treated with an </a:t>
            </a:r>
            <a:r>
              <a:rPr lang="en-US" b="1" dirty="0" err="1" smtClean="0">
                <a:solidFill>
                  <a:srgbClr val="FF0000"/>
                </a:solidFill>
              </a:rPr>
              <a:t>orthosis</a:t>
            </a:r>
            <a:r>
              <a:rPr lang="en-US" b="1" dirty="0" smtClean="0">
                <a:solidFill>
                  <a:srgbClr val="FF0000"/>
                </a:solidFill>
              </a:rPr>
              <a:t>, clinical objectives of treatment, and functional requirements of the </a:t>
            </a:r>
            <a:r>
              <a:rPr lang="en-US" b="1" dirty="0" err="1" smtClean="0">
                <a:solidFill>
                  <a:srgbClr val="FF0000"/>
                </a:solidFill>
              </a:rPr>
              <a:t>orthosis</a:t>
            </a:r>
            <a:r>
              <a:rPr lang="en-US" b="1" dirty="0" smtClean="0">
                <a:solidFill>
                  <a:srgbClr val="FF0000"/>
                </a:solidFill>
              </a:rPr>
              <a:t>.”</a:t>
            </a:r>
          </a:p>
          <a:p>
            <a:r>
              <a:rPr lang="en-US" dirty="0" smtClean="0"/>
              <a:t> ISO :2005:  Prosthetics and Orthotics (</a:t>
            </a:r>
            <a:r>
              <a:rPr lang="en-US" b="1" dirty="0" smtClean="0"/>
              <a:t>Classification and description of external </a:t>
            </a:r>
            <a:r>
              <a:rPr lang="en-US" b="1" dirty="0" err="1" smtClean="0"/>
              <a:t>orthoses</a:t>
            </a:r>
            <a:r>
              <a:rPr lang="en-US" b="1" dirty="0" smtClean="0"/>
              <a:t> and orthotic Components)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063"/>
            <a:ext cx="10058400" cy="875211"/>
          </a:xfrm>
        </p:spPr>
        <p:txBody>
          <a:bodyPr>
            <a:normAutofit/>
          </a:bodyPr>
          <a:lstStyle/>
          <a:p>
            <a:r>
              <a:rPr lang="en-US" dirty="0" smtClean="0"/>
              <a:t>ISO;1989:  Prosthetics and Orthotics—Vocabulary</a:t>
            </a:r>
            <a:endParaRPr lang="en-US" dirty="0"/>
          </a:p>
        </p:txBody>
      </p:sp>
      <p:sp>
        <p:nvSpPr>
          <p:cNvPr id="3" name="Content Placeholder 2"/>
          <p:cNvSpPr>
            <a:spLocks noGrp="1"/>
          </p:cNvSpPr>
          <p:nvPr>
            <p:ph idx="1"/>
          </p:nvPr>
        </p:nvSpPr>
        <p:spPr>
          <a:xfrm>
            <a:off x="304800" y="1031966"/>
            <a:ext cx="11684000" cy="5597434"/>
          </a:xfrm>
        </p:spPr>
        <p:txBody>
          <a:bodyPr>
            <a:normAutofit/>
          </a:bodyPr>
          <a:lstStyle/>
          <a:p>
            <a:r>
              <a:rPr lang="en-US" b="1" dirty="0" smtClean="0"/>
              <a:t>General terms for external limb prostheses and external </a:t>
            </a:r>
            <a:r>
              <a:rPr lang="en-US" b="1" dirty="0" err="1" smtClean="0"/>
              <a:t>orthoses</a:t>
            </a:r>
            <a:endParaRPr lang="en-US" b="1" dirty="0" smtClean="0"/>
          </a:p>
          <a:p>
            <a:r>
              <a:rPr lang="en-US" dirty="0" smtClean="0"/>
              <a:t>This first basic step into the world of ISO standardization attempts to define the fields of prosthetics and orthotics, the general terms used to describe prostheses and </a:t>
            </a:r>
            <a:r>
              <a:rPr lang="en-US" dirty="0" err="1" smtClean="0"/>
              <a:t>orthoses</a:t>
            </a:r>
            <a:r>
              <a:rPr lang="en-US" dirty="0" smtClean="0"/>
              <a:t>, the anatomy of those parts of the body most commonly fitted with these devices, and the personnel and procedures involved in their supply.</a:t>
            </a:r>
          </a:p>
          <a:p>
            <a:r>
              <a:rPr lang="en-US" dirty="0" smtClean="0"/>
              <a:t>The orthotic terms included in this standard are listed in Box 1-1. An </a:t>
            </a:r>
            <a:r>
              <a:rPr lang="en-US" dirty="0" err="1" smtClean="0"/>
              <a:t>orthosis</a:t>
            </a:r>
            <a:r>
              <a:rPr lang="en-US" dirty="0" smtClean="0"/>
              <a:t> is defined as ‘‘an externally applied device used to modify the structural and functional characteristics of the neuromuscular and skeletal systems.’’ </a:t>
            </a:r>
          </a:p>
          <a:p>
            <a:r>
              <a:rPr lang="en-US" dirty="0" smtClean="0"/>
              <a:t>Orthotics is defined as ‘‘the science and art involved in treating patients by the use of an </a:t>
            </a:r>
            <a:r>
              <a:rPr lang="en-US" dirty="0" err="1" smtClean="0"/>
              <a:t>orthosis</a:t>
            </a:r>
            <a:r>
              <a:rPr lang="en-US" dirty="0" smtClean="0"/>
              <a:t>.’’</a:t>
            </a:r>
          </a:p>
          <a:p>
            <a:r>
              <a:rPr lang="en-US" dirty="0" smtClean="0"/>
              <a:t> An </a:t>
            </a:r>
            <a:r>
              <a:rPr lang="en-US" dirty="0" err="1" smtClean="0"/>
              <a:t>orthotist</a:t>
            </a:r>
            <a:r>
              <a:rPr lang="en-US" dirty="0" smtClean="0"/>
              <a:t> is defined as ‘‘a person who, having completed an approved course of education and training, is </a:t>
            </a:r>
            <a:r>
              <a:rPr lang="en-US" dirty="0" err="1" smtClean="0"/>
              <a:t>authorised</a:t>
            </a:r>
            <a:r>
              <a:rPr lang="en-US" dirty="0" smtClean="0"/>
              <a:t> by an appropriate national authority to design measure and fit </a:t>
            </a:r>
            <a:r>
              <a:rPr lang="en-US" dirty="0" err="1" smtClean="0"/>
              <a:t>orthoses</a:t>
            </a:r>
            <a:r>
              <a:rPr lang="en-US" dirty="0" smtClean="0"/>
              <a:t>.’’</a:t>
            </a:r>
            <a:endParaRPr lang="en-US" dirty="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70263" y="0"/>
            <a:ext cx="10985864"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7566"/>
            <a:ext cx="10058400" cy="744584"/>
          </a:xfrm>
        </p:spPr>
        <p:txBody>
          <a:bodyPr>
            <a:normAutofit/>
          </a:bodyPr>
          <a:lstStyle/>
          <a:p>
            <a:r>
              <a:rPr lang="en-US" dirty="0" smtClean="0"/>
              <a:t>ISO :1989 Prosthetics and Orthotics—Vocabulary</a:t>
            </a:r>
            <a:endParaRPr lang="en-US" dirty="0"/>
          </a:p>
        </p:txBody>
      </p:sp>
      <p:sp>
        <p:nvSpPr>
          <p:cNvPr id="3" name="Content Placeholder 2"/>
          <p:cNvSpPr>
            <a:spLocks noGrp="1"/>
          </p:cNvSpPr>
          <p:nvPr>
            <p:ph idx="1"/>
          </p:nvPr>
        </p:nvSpPr>
        <p:spPr>
          <a:xfrm>
            <a:off x="640081" y="888274"/>
            <a:ext cx="11351622" cy="5747657"/>
          </a:xfrm>
        </p:spPr>
        <p:txBody>
          <a:bodyPr>
            <a:normAutofit lnSpcReduction="10000"/>
          </a:bodyPr>
          <a:lstStyle/>
          <a:p>
            <a:r>
              <a:rPr lang="en-US" dirty="0" smtClean="0"/>
              <a:t>Terms relating to external </a:t>
            </a:r>
            <a:r>
              <a:rPr lang="en-US" dirty="0" err="1" smtClean="0"/>
              <a:t>orthoses</a:t>
            </a:r>
            <a:r>
              <a:rPr lang="en-US" dirty="0" smtClean="0"/>
              <a:t> This important standard, based on the pioneering work of </a:t>
            </a:r>
            <a:r>
              <a:rPr lang="en-US" b="1" dirty="0" smtClean="0">
                <a:solidFill>
                  <a:srgbClr val="FF0000"/>
                </a:solidFill>
              </a:rPr>
              <a:t>Dr. E.E. Harris </a:t>
            </a:r>
            <a:r>
              <a:rPr lang="en-US" dirty="0" smtClean="0"/>
              <a:t>while working for the Committee for Prosthetic Research and Development (CPRD) in Washington, DC, under the direction of </a:t>
            </a:r>
            <a:r>
              <a:rPr lang="en-US" b="1" dirty="0" smtClean="0">
                <a:solidFill>
                  <a:srgbClr val="FF0000"/>
                </a:solidFill>
              </a:rPr>
              <a:t>A.</a:t>
            </a:r>
            <a:r>
              <a:rPr lang="en-US" dirty="0" smtClean="0"/>
              <a:t> </a:t>
            </a:r>
            <a:r>
              <a:rPr lang="en-US" b="1" dirty="0" smtClean="0">
                <a:solidFill>
                  <a:srgbClr val="FF0000"/>
                </a:solidFill>
              </a:rPr>
              <a:t>Bennett Wilson, </a:t>
            </a:r>
            <a:r>
              <a:rPr lang="en-US" dirty="0" smtClean="0"/>
              <a:t>categorizes </a:t>
            </a:r>
            <a:r>
              <a:rPr lang="en-US" dirty="0" err="1" smtClean="0"/>
              <a:t>orthoses</a:t>
            </a:r>
            <a:r>
              <a:rPr lang="en-US" dirty="0" smtClean="0"/>
              <a:t> by reference to the anatomical segments and joints they encompass and establishes a system of abbreviations derived from the initial letters of the English terms for each category. For example,</a:t>
            </a:r>
          </a:p>
          <a:p>
            <a:r>
              <a:rPr lang="en-US" b="1" dirty="0" smtClean="0"/>
              <a:t> an ankle–foot </a:t>
            </a:r>
            <a:r>
              <a:rPr lang="en-US" b="1" dirty="0" err="1" smtClean="0"/>
              <a:t>orthosis</a:t>
            </a:r>
            <a:r>
              <a:rPr lang="en-US" b="1" dirty="0" smtClean="0"/>
              <a:t> is </a:t>
            </a:r>
            <a:r>
              <a:rPr lang="en-US" dirty="0" smtClean="0"/>
              <a:t>defined as ‘an </a:t>
            </a:r>
            <a:r>
              <a:rPr lang="en-US" dirty="0" err="1" smtClean="0"/>
              <a:t>orthosis</a:t>
            </a:r>
            <a:r>
              <a:rPr lang="en-US" dirty="0" smtClean="0"/>
              <a:t> which encompasses the ankle joint and the whole or part of the foot’’ and is referred to by the abbreviation </a:t>
            </a:r>
            <a:r>
              <a:rPr lang="en-US" b="1" dirty="0" smtClean="0"/>
              <a:t>‘‘AFO.’’</a:t>
            </a:r>
          </a:p>
          <a:p>
            <a:r>
              <a:rPr lang="en-US" b="1" dirty="0" smtClean="0"/>
              <a:t> A wrist–hand–finger </a:t>
            </a:r>
            <a:r>
              <a:rPr lang="en-US" b="1" dirty="0" err="1" smtClean="0"/>
              <a:t>orthosis</a:t>
            </a:r>
            <a:r>
              <a:rPr lang="en-US" b="1" dirty="0" smtClean="0"/>
              <a:t> </a:t>
            </a:r>
            <a:r>
              <a:rPr lang="en-US" dirty="0" smtClean="0"/>
              <a:t>is defined as ‘‘an </a:t>
            </a:r>
            <a:r>
              <a:rPr lang="en-US" dirty="0" err="1" smtClean="0"/>
              <a:t>orthosis</a:t>
            </a:r>
            <a:r>
              <a:rPr lang="en-US" dirty="0" smtClean="0"/>
              <a:t> that encompasses the wrist joint, the hand, and one or more fingers’’ and is referred to by the abbreviation ‘‘WHFO.’’ </a:t>
            </a:r>
          </a:p>
          <a:p>
            <a:r>
              <a:rPr lang="en-US" b="1" dirty="0" smtClean="0"/>
              <a:t>A </a:t>
            </a:r>
            <a:r>
              <a:rPr lang="en-US" b="1" dirty="0" err="1" smtClean="0"/>
              <a:t>lumbosacral</a:t>
            </a:r>
            <a:r>
              <a:rPr lang="en-US" b="1" dirty="0" smtClean="0"/>
              <a:t> </a:t>
            </a:r>
            <a:r>
              <a:rPr lang="en-US" b="1" dirty="0" err="1" smtClean="0"/>
              <a:t>orthosis</a:t>
            </a:r>
            <a:r>
              <a:rPr lang="en-US" b="1" dirty="0" smtClean="0"/>
              <a:t> </a:t>
            </a:r>
            <a:r>
              <a:rPr lang="en-US" dirty="0" smtClean="0"/>
              <a:t>is defined as ‘‘an </a:t>
            </a:r>
            <a:r>
              <a:rPr lang="en-US" dirty="0" err="1" smtClean="0"/>
              <a:t>orthosis</a:t>
            </a:r>
            <a:r>
              <a:rPr lang="en-US" dirty="0" smtClean="0"/>
              <a:t> that encompasses the whole or part of the lumbar and </a:t>
            </a:r>
            <a:r>
              <a:rPr lang="en-US" dirty="0" err="1" smtClean="0"/>
              <a:t>sacro</a:t>
            </a:r>
            <a:r>
              <a:rPr lang="en-US" dirty="0" smtClean="0"/>
              <a:t>-iliac regions of the trunk’’ and is referred to by the abbreviation ‘‘LSO.’’</a:t>
            </a:r>
          </a:p>
          <a:p>
            <a:r>
              <a:rPr lang="en-US" dirty="0" smtClean="0"/>
              <a:t>The degree of acceptance of the system of abbreviations internationally.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1" y="1"/>
            <a:ext cx="11403875" cy="613953"/>
          </a:xfrm>
        </p:spPr>
        <p:txBody>
          <a:bodyPr>
            <a:normAutofit/>
          </a:bodyPr>
          <a:lstStyle/>
          <a:p>
            <a:r>
              <a:rPr lang="en-US" sz="2800" b="1" dirty="0" smtClean="0"/>
              <a:t>The full range of devices defined in this manner is listed in Box 1-2.</a:t>
            </a:r>
            <a:endParaRPr lang="en-US" sz="2800" b="1"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61256" y="587830"/>
            <a:ext cx="11852365" cy="623098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940526"/>
          </a:xfrm>
        </p:spPr>
        <p:txBody>
          <a:bodyPr>
            <a:normAutofit/>
          </a:bodyPr>
          <a:lstStyle/>
          <a:p>
            <a:r>
              <a:rPr lang="en-US" dirty="0" smtClean="0"/>
              <a:t>Definition of </a:t>
            </a:r>
            <a:r>
              <a:rPr lang="en-US" dirty="0" err="1" smtClean="0"/>
              <a:t>orthosis</a:t>
            </a:r>
            <a:endParaRPr lang="en-US" dirty="0"/>
          </a:p>
        </p:txBody>
      </p:sp>
      <p:sp>
        <p:nvSpPr>
          <p:cNvPr id="3" name="Content Placeholder 2"/>
          <p:cNvSpPr>
            <a:spLocks noGrp="1"/>
          </p:cNvSpPr>
          <p:nvPr>
            <p:ph idx="1"/>
          </p:nvPr>
        </p:nvSpPr>
        <p:spPr>
          <a:xfrm>
            <a:off x="274320" y="914400"/>
            <a:ext cx="11917680" cy="5715000"/>
          </a:xfrm>
        </p:spPr>
        <p:txBody>
          <a:bodyPr>
            <a:normAutofit/>
          </a:bodyPr>
          <a:lstStyle/>
          <a:p>
            <a:r>
              <a:rPr lang="en-US" dirty="0" smtClean="0"/>
              <a:t>The simplest definition of an </a:t>
            </a:r>
            <a:r>
              <a:rPr lang="en-US" dirty="0" err="1" smtClean="0"/>
              <a:t>orthosis</a:t>
            </a:r>
            <a:r>
              <a:rPr lang="en-US" dirty="0" smtClean="0"/>
              <a:t> is any externally applied device to an existing body part that improves function.</a:t>
            </a:r>
          </a:p>
          <a:p>
            <a:r>
              <a:rPr lang="en-US" b="1" dirty="0" smtClean="0">
                <a:solidFill>
                  <a:srgbClr val="FF0000"/>
                </a:solidFill>
              </a:rPr>
              <a:t>Common goals for orthotic devices include the following:</a:t>
            </a:r>
          </a:p>
          <a:p>
            <a:r>
              <a:rPr lang="en-US" dirty="0" smtClean="0"/>
              <a:t>1. Stabilize weak or paralyzed segments or joints</a:t>
            </a:r>
          </a:p>
          <a:p>
            <a:r>
              <a:rPr lang="en-US" dirty="0" smtClean="0"/>
              <a:t>2. Support damaged or diseased segments or joints</a:t>
            </a:r>
          </a:p>
          <a:p>
            <a:r>
              <a:rPr lang="en-US" dirty="0" smtClean="0"/>
              <a:t>3. Limit or augment motion across joints</a:t>
            </a:r>
          </a:p>
          <a:p>
            <a:r>
              <a:rPr lang="en-US" dirty="0" smtClean="0"/>
              <a:t>4. Control abnormal or spastic movements</a:t>
            </a:r>
          </a:p>
          <a:p>
            <a:r>
              <a:rPr lang="en-US" dirty="0" smtClean="0"/>
              <a:t>5. Unload distal segments</a:t>
            </a:r>
          </a:p>
          <a:p>
            <a:r>
              <a:rPr lang="en-US" dirty="0" smtClean="0"/>
              <a:t>To achieve these fundamental goals, special attention must be given to issues such as the </a:t>
            </a:r>
            <a:r>
              <a:rPr lang="en-US" u="sng" dirty="0" smtClean="0">
                <a:solidFill>
                  <a:srgbClr val="FF0000"/>
                </a:solidFill>
              </a:rPr>
              <a:t>biomechanics of the device</a:t>
            </a:r>
            <a:r>
              <a:rPr lang="en-US" dirty="0" smtClean="0"/>
              <a:t>, </a:t>
            </a:r>
            <a:r>
              <a:rPr lang="en-US" u="sng" dirty="0" smtClean="0">
                <a:solidFill>
                  <a:srgbClr val="FF0000"/>
                </a:solidFill>
              </a:rPr>
              <a:t>durability of the materials </a:t>
            </a:r>
            <a:r>
              <a:rPr lang="en-US" dirty="0" smtClean="0"/>
              <a:t>used, and, most importantly, </a:t>
            </a:r>
            <a:r>
              <a:rPr lang="en-US" u="sng" dirty="0" smtClean="0">
                <a:solidFill>
                  <a:srgbClr val="FF0000"/>
                </a:solidFill>
              </a:rPr>
              <a:t>tissue tolerance to pressures exerted by the device</a:t>
            </a:r>
            <a:r>
              <a:rPr lang="en-US" dirty="0" smtClean="0"/>
              <a:t>.</a:t>
            </a: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130626"/>
            <a:ext cx="11377749" cy="1188724"/>
          </a:xfrm>
        </p:spPr>
        <p:txBody>
          <a:bodyPr>
            <a:noAutofit/>
          </a:bodyPr>
          <a:lstStyle/>
          <a:p>
            <a:r>
              <a:rPr lang="en-US" sz="2800" b="1" dirty="0" smtClean="0"/>
              <a:t>(ISO) 2003: Prosthetics and Orthotics—Functional Deficiencies</a:t>
            </a:r>
            <a:br>
              <a:rPr lang="en-US" sz="2800" b="1" dirty="0" smtClean="0"/>
            </a:br>
            <a:r>
              <a:rPr lang="en-US" sz="2400" dirty="0" smtClean="0">
                <a:solidFill>
                  <a:srgbClr val="FF0000"/>
                </a:solidFill>
              </a:rPr>
              <a:t>Description of the person to be treated with an </a:t>
            </a:r>
            <a:r>
              <a:rPr lang="en-US" sz="2400" dirty="0" err="1" smtClean="0">
                <a:solidFill>
                  <a:srgbClr val="FF0000"/>
                </a:solidFill>
              </a:rPr>
              <a:t>orthosis</a:t>
            </a:r>
            <a:r>
              <a:rPr lang="en-US" sz="2400" dirty="0" smtClean="0">
                <a:solidFill>
                  <a:srgbClr val="FF0000"/>
                </a:solidFill>
              </a:rPr>
              <a:t>, clinical objectives of treatment, and functional requirements of the </a:t>
            </a:r>
            <a:r>
              <a:rPr lang="en-US" sz="2400" dirty="0" err="1" smtClean="0">
                <a:solidFill>
                  <a:srgbClr val="FF0000"/>
                </a:solidFill>
              </a:rPr>
              <a:t>orthosis</a:t>
            </a:r>
            <a:endParaRPr lang="en-US" sz="2400" dirty="0"/>
          </a:p>
        </p:txBody>
      </p:sp>
      <p:sp>
        <p:nvSpPr>
          <p:cNvPr id="3" name="Content Placeholder 2"/>
          <p:cNvSpPr>
            <a:spLocks noGrp="1"/>
          </p:cNvSpPr>
          <p:nvPr>
            <p:ph idx="1"/>
          </p:nvPr>
        </p:nvSpPr>
        <p:spPr>
          <a:xfrm>
            <a:off x="274320" y="1332411"/>
            <a:ext cx="11730445" cy="5460273"/>
          </a:xfrm>
        </p:spPr>
        <p:txBody>
          <a:bodyPr>
            <a:normAutofit/>
          </a:bodyPr>
          <a:lstStyle/>
          <a:p>
            <a:r>
              <a:rPr lang="en-US" dirty="0" smtClean="0"/>
              <a:t>This ambitious standard, published in 2003, is intended to provide clinicians with a method of describing in a consistent and unambiguous manner the persons they are treating </a:t>
            </a:r>
            <a:r>
              <a:rPr lang="en-US" dirty="0" err="1" smtClean="0"/>
              <a:t>orthotically</a:t>
            </a:r>
            <a:r>
              <a:rPr lang="en-US" dirty="0" smtClean="0"/>
              <a:t>, their reasons for doing so, and the conditions the </a:t>
            </a:r>
            <a:r>
              <a:rPr lang="en-US" dirty="0" err="1" smtClean="0"/>
              <a:t>orthosis</a:t>
            </a:r>
            <a:r>
              <a:rPr lang="en-US" dirty="0" smtClean="0"/>
              <a:t> must create. </a:t>
            </a:r>
          </a:p>
          <a:p>
            <a:r>
              <a:rPr lang="en-US" dirty="0" smtClean="0"/>
              <a:t>The first of the </a:t>
            </a:r>
            <a:r>
              <a:rPr lang="en-US" b="1" dirty="0" smtClean="0"/>
              <a:t>three defined objectives </a:t>
            </a:r>
            <a:r>
              <a:rPr lang="en-US" dirty="0" smtClean="0"/>
              <a:t>of the standard— the description of the person being treated—is achieved by specifying the method and the terminology to be used to describe the clinical characteristics listed in Box 1-3.</a:t>
            </a:r>
          </a:p>
          <a:p>
            <a:r>
              <a:rPr lang="en-US" dirty="0" smtClean="0"/>
              <a:t>It should be emphasized that the clinician using this standard would not routinely record all this information, but rather would select those items considered relevant to the particular type of patient and the intended use of the information.</a:t>
            </a:r>
          </a:p>
          <a:p>
            <a:endParaRPr lang="en-US" dirty="0"/>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ChangeAspect="1" noChangeArrowheads="1"/>
          </p:cNvPicPr>
          <p:nvPr/>
        </p:nvPicPr>
        <p:blipFill>
          <a:blip r:embed="rId3" cstate="print"/>
          <a:srcRect/>
          <a:stretch>
            <a:fillRect/>
          </a:stretch>
        </p:blipFill>
        <p:spPr bwMode="auto">
          <a:xfrm>
            <a:off x="757646" y="-1"/>
            <a:ext cx="10541725" cy="6622869"/>
          </a:xfrm>
          <a:prstGeom prst="rect">
            <a:avLst/>
          </a:prstGeom>
          <a:noFill/>
          <a:ln w="9525">
            <a:noFill/>
            <a:miter lim="800000"/>
            <a:headEnd/>
            <a:tailEnd/>
          </a:ln>
          <a:effectLst/>
        </p:spPr>
      </p:pic>
      <p:sp>
        <p:nvSpPr>
          <p:cNvPr id="6" name="Content Placeholder 5"/>
          <p:cNvSpPr>
            <a:spLocks noGrp="1"/>
          </p:cNvSpPr>
          <p:nvPr>
            <p:ph idx="1"/>
          </p:nvPr>
        </p:nvSpPr>
        <p:spPr>
          <a:xfrm>
            <a:off x="609600" y="5715000"/>
            <a:ext cx="10972800" cy="914400"/>
          </a:xfrm>
        </p:spPr>
        <p:txBody>
          <a:bodyPr>
            <a:normAutofit/>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844"/>
            <a:ext cx="10972800" cy="533400"/>
          </a:xfrm>
        </p:spPr>
        <p:txBody>
          <a:bodyPr>
            <a:normAutofit fontScale="90000"/>
          </a:bodyPr>
          <a:lstStyle/>
          <a:p>
            <a:r>
              <a:rPr lang="en-US" dirty="0" smtClean="0"/>
              <a:t>Continue……………………………</a:t>
            </a:r>
            <a:endParaRPr lang="en-US" dirty="0"/>
          </a:p>
        </p:txBody>
      </p:sp>
      <p:sp>
        <p:nvSpPr>
          <p:cNvPr id="3" name="Content Placeholder 2"/>
          <p:cNvSpPr>
            <a:spLocks noGrp="1"/>
          </p:cNvSpPr>
          <p:nvPr>
            <p:ph idx="1"/>
          </p:nvPr>
        </p:nvSpPr>
        <p:spPr>
          <a:xfrm>
            <a:off x="195943" y="718457"/>
            <a:ext cx="11821886" cy="5910943"/>
          </a:xfrm>
        </p:spPr>
        <p:txBody>
          <a:bodyPr>
            <a:normAutofit fontScale="92500" lnSpcReduction="10000"/>
          </a:bodyPr>
          <a:lstStyle/>
          <a:p>
            <a:pPr fontAlgn="base"/>
            <a:r>
              <a:rPr lang="en-US" b="1" dirty="0" smtClean="0">
                <a:solidFill>
                  <a:schemeClr val="tx2"/>
                </a:solidFill>
              </a:rPr>
              <a:t>Amputation</a:t>
            </a:r>
            <a:r>
              <a:rPr lang="en-US" dirty="0" smtClean="0">
                <a:solidFill>
                  <a:schemeClr val="tx2"/>
                </a:solidFill>
              </a:rPr>
              <a:t> – taking away of a body extremity by surgery or trauma.</a:t>
            </a:r>
          </a:p>
          <a:p>
            <a:pPr fontAlgn="base"/>
            <a:r>
              <a:rPr lang="en-US" b="1" dirty="0" smtClean="0">
                <a:solidFill>
                  <a:schemeClr val="tx2"/>
                </a:solidFill>
              </a:rPr>
              <a:t>Bulbous </a:t>
            </a:r>
            <a:r>
              <a:rPr lang="en-US" dirty="0" smtClean="0">
                <a:solidFill>
                  <a:schemeClr val="tx2"/>
                </a:solidFill>
              </a:rPr>
              <a:t>– Refers to the residual limb being larger in circumference at the end than at the top.</a:t>
            </a:r>
          </a:p>
          <a:p>
            <a:pPr fontAlgn="base"/>
            <a:r>
              <a:rPr lang="en-US" b="1" dirty="0" smtClean="0">
                <a:solidFill>
                  <a:schemeClr val="tx2"/>
                </a:solidFill>
              </a:rPr>
              <a:t>Functional Level </a:t>
            </a:r>
            <a:r>
              <a:rPr lang="en-US" dirty="0" smtClean="0">
                <a:solidFill>
                  <a:schemeClr val="tx2"/>
                </a:solidFill>
              </a:rPr>
              <a:t>– Degree of function a disabled patient still achieves.</a:t>
            </a:r>
          </a:p>
          <a:p>
            <a:pPr fontAlgn="base"/>
            <a:r>
              <a:rPr lang="en-US" b="1" dirty="0" smtClean="0">
                <a:solidFill>
                  <a:schemeClr val="tx2"/>
                </a:solidFill>
              </a:rPr>
              <a:t>Gait</a:t>
            </a:r>
            <a:r>
              <a:rPr lang="en-US" dirty="0" smtClean="0">
                <a:solidFill>
                  <a:schemeClr val="tx2"/>
                </a:solidFill>
              </a:rPr>
              <a:t> – Walking.</a:t>
            </a:r>
          </a:p>
          <a:p>
            <a:pPr fontAlgn="base"/>
            <a:r>
              <a:rPr lang="en-US" b="1" dirty="0" smtClean="0">
                <a:solidFill>
                  <a:schemeClr val="tx2"/>
                </a:solidFill>
              </a:rPr>
              <a:t>Thoracic</a:t>
            </a:r>
            <a:r>
              <a:rPr lang="en-US" dirty="0" smtClean="0">
                <a:solidFill>
                  <a:schemeClr val="tx2"/>
                </a:solidFill>
              </a:rPr>
              <a:t> – Related to the trunk/rib cage.</a:t>
            </a:r>
          </a:p>
          <a:p>
            <a:pPr fontAlgn="base"/>
            <a:r>
              <a:rPr lang="en-US" b="1" dirty="0" err="1" smtClean="0">
                <a:solidFill>
                  <a:schemeClr val="tx2"/>
                </a:solidFill>
              </a:rPr>
              <a:t>Hemipelvectomy</a:t>
            </a:r>
            <a:r>
              <a:rPr lang="en-US" b="1" dirty="0" smtClean="0">
                <a:solidFill>
                  <a:schemeClr val="tx2"/>
                </a:solidFill>
              </a:rPr>
              <a:t> – </a:t>
            </a:r>
            <a:r>
              <a:rPr lang="en-US" dirty="0" smtClean="0">
                <a:solidFill>
                  <a:schemeClr val="tx2"/>
                </a:solidFill>
              </a:rPr>
              <a:t>A high-level pelvic amputation.</a:t>
            </a:r>
          </a:p>
          <a:p>
            <a:pPr fontAlgn="base"/>
            <a:r>
              <a:rPr lang="en-US" b="1" dirty="0" smtClean="0">
                <a:solidFill>
                  <a:schemeClr val="tx2"/>
                </a:solidFill>
              </a:rPr>
              <a:t>Hip Disarticulation </a:t>
            </a:r>
            <a:r>
              <a:rPr lang="en-US" dirty="0" smtClean="0">
                <a:solidFill>
                  <a:schemeClr val="tx2"/>
                </a:solidFill>
              </a:rPr>
              <a:t>– Amputation of the entire leg from the hip.</a:t>
            </a:r>
          </a:p>
          <a:p>
            <a:pPr fontAlgn="base"/>
            <a:r>
              <a:rPr lang="en-US" b="1" dirty="0" err="1" smtClean="0">
                <a:solidFill>
                  <a:schemeClr val="tx2"/>
                </a:solidFill>
              </a:rPr>
              <a:t>Syme’s</a:t>
            </a:r>
            <a:r>
              <a:rPr lang="en-US" b="1" dirty="0" smtClean="0">
                <a:solidFill>
                  <a:schemeClr val="tx2"/>
                </a:solidFill>
              </a:rPr>
              <a:t> amputation </a:t>
            </a:r>
            <a:r>
              <a:rPr lang="en-US" dirty="0" smtClean="0">
                <a:solidFill>
                  <a:schemeClr val="tx2"/>
                </a:solidFill>
              </a:rPr>
              <a:t>– An amputation performed at the ankle joint</a:t>
            </a:r>
          </a:p>
          <a:p>
            <a:pPr fontAlgn="base"/>
            <a:r>
              <a:rPr lang="en-US" b="1" dirty="0" err="1" smtClean="0">
                <a:solidFill>
                  <a:schemeClr val="tx2"/>
                </a:solidFill>
              </a:rPr>
              <a:t>Transfemoral</a:t>
            </a:r>
            <a:r>
              <a:rPr lang="en-US" b="1" dirty="0" smtClean="0">
                <a:solidFill>
                  <a:schemeClr val="tx2"/>
                </a:solidFill>
              </a:rPr>
              <a:t> </a:t>
            </a:r>
            <a:r>
              <a:rPr lang="en-US" dirty="0" smtClean="0">
                <a:solidFill>
                  <a:schemeClr val="tx2"/>
                </a:solidFill>
              </a:rPr>
              <a:t>– A type of amputation that occurs above the knee.</a:t>
            </a:r>
          </a:p>
          <a:p>
            <a:pPr fontAlgn="base"/>
            <a:r>
              <a:rPr lang="en-US" b="1" dirty="0" err="1" smtClean="0">
                <a:solidFill>
                  <a:schemeClr val="tx2"/>
                </a:solidFill>
              </a:rPr>
              <a:t>Transhumeral</a:t>
            </a:r>
            <a:r>
              <a:rPr lang="en-US" dirty="0" smtClean="0">
                <a:solidFill>
                  <a:schemeClr val="tx2"/>
                </a:solidFill>
              </a:rPr>
              <a:t> – A type of amputation that occurs above the elbow.</a:t>
            </a:r>
          </a:p>
          <a:p>
            <a:pPr fontAlgn="base"/>
            <a:r>
              <a:rPr lang="en-US" b="1" dirty="0" err="1" smtClean="0">
                <a:solidFill>
                  <a:schemeClr val="tx2"/>
                </a:solidFill>
              </a:rPr>
              <a:t>Transradial</a:t>
            </a:r>
            <a:r>
              <a:rPr lang="en-US" b="1" dirty="0" smtClean="0">
                <a:solidFill>
                  <a:schemeClr val="tx2"/>
                </a:solidFill>
              </a:rPr>
              <a:t> </a:t>
            </a:r>
            <a:r>
              <a:rPr lang="en-US" dirty="0" smtClean="0">
                <a:solidFill>
                  <a:schemeClr val="tx2"/>
                </a:solidFill>
              </a:rPr>
              <a:t>– A type of amputation that occurs at the forearm.</a:t>
            </a:r>
          </a:p>
          <a:p>
            <a:pPr fontAlgn="base"/>
            <a:r>
              <a:rPr lang="en-US" b="1" dirty="0" err="1" smtClean="0">
                <a:solidFill>
                  <a:schemeClr val="tx2"/>
                </a:solidFill>
              </a:rPr>
              <a:t>Transtibial</a:t>
            </a:r>
            <a:r>
              <a:rPr lang="en-US" b="1" dirty="0" smtClean="0">
                <a:solidFill>
                  <a:schemeClr val="tx2"/>
                </a:solidFill>
              </a:rPr>
              <a:t> </a:t>
            </a:r>
            <a:r>
              <a:rPr lang="en-US" dirty="0" smtClean="0">
                <a:solidFill>
                  <a:schemeClr val="tx2"/>
                </a:solidFill>
              </a:rPr>
              <a:t>– A type of amputation that occurs below the knee.</a:t>
            </a: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1018903"/>
          </a:xfrm>
        </p:spPr>
        <p:txBody>
          <a:bodyPr>
            <a:normAutofit/>
          </a:bodyPr>
          <a:lstStyle/>
          <a:p>
            <a:r>
              <a:rPr lang="en-US" dirty="0" smtClean="0"/>
              <a:t>(ISO)2003: </a:t>
            </a:r>
            <a:r>
              <a:rPr lang="en-US" b="1" dirty="0" smtClean="0"/>
              <a:t>CONTINUE………………</a:t>
            </a:r>
            <a:endParaRPr lang="en-US" b="1" dirty="0"/>
          </a:p>
        </p:txBody>
      </p:sp>
      <p:sp>
        <p:nvSpPr>
          <p:cNvPr id="3" name="Content Placeholder 2"/>
          <p:cNvSpPr>
            <a:spLocks noGrp="1"/>
          </p:cNvSpPr>
          <p:nvPr>
            <p:ph idx="1"/>
          </p:nvPr>
        </p:nvSpPr>
        <p:spPr>
          <a:xfrm>
            <a:off x="444137" y="1175657"/>
            <a:ext cx="11443063" cy="5447212"/>
          </a:xfrm>
        </p:spPr>
        <p:txBody>
          <a:bodyPr>
            <a:normAutofit lnSpcReduction="10000"/>
          </a:bodyPr>
          <a:lstStyle/>
          <a:p>
            <a:r>
              <a:rPr lang="en-US" dirty="0" smtClean="0"/>
              <a:t>The second goal of the standard is to establish a consistent method of defining what are referred to in the standard as </a:t>
            </a:r>
            <a:r>
              <a:rPr lang="en-US" b="1" u="sng" dirty="0" smtClean="0">
                <a:solidFill>
                  <a:srgbClr val="FF0000"/>
                </a:solidFill>
              </a:rPr>
              <a:t>‘‘the clinical objectives</a:t>
            </a:r>
            <a:r>
              <a:rPr lang="en-US" dirty="0" smtClean="0"/>
              <a:t>’’ of the orthotic treatment. </a:t>
            </a:r>
          </a:p>
          <a:p>
            <a:r>
              <a:rPr lang="en-US" dirty="0" smtClean="0"/>
              <a:t>Nine basic objectives are identified in Box 1-4.</a:t>
            </a:r>
          </a:p>
          <a:p>
            <a:r>
              <a:rPr lang="en-US" dirty="0" smtClean="0"/>
              <a:t>For each of these objectives, the information that it recommended to be recorded is specified.</a:t>
            </a:r>
          </a:p>
          <a:p>
            <a:r>
              <a:rPr lang="en-US" dirty="0" smtClean="0"/>
              <a:t> </a:t>
            </a:r>
            <a:r>
              <a:rPr lang="en-US" b="1" dirty="0" smtClean="0"/>
              <a:t>For example</a:t>
            </a:r>
            <a:r>
              <a:rPr lang="en-US" dirty="0" smtClean="0"/>
              <a:t>, if the objective is to relieve pain, the clinician should record which joints or segments are involved and what induces the pain.</a:t>
            </a:r>
          </a:p>
          <a:p>
            <a:r>
              <a:rPr lang="en-US" dirty="0" smtClean="0"/>
              <a:t>If the objective is to manage a deformity, the information required includes the joints or segments involved and whether the deformity is ‘‘preventable,’’ ‘‘reducible,’’ or ‘‘irreducible.’’</a:t>
            </a:r>
          </a:p>
          <a:p>
            <a:r>
              <a:rPr lang="en-US" dirty="0" smtClean="0"/>
              <a:t>Where terms like these, which do not already have a generally accepted meaning, are used in the standard, definitions are included that make their meaning absolutely clear.</a:t>
            </a:r>
            <a:endParaRPr lang="en-US" dirty="0"/>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754"/>
            <a:ext cx="10058400" cy="888275"/>
          </a:xfrm>
        </p:spPr>
        <p:txBody>
          <a:bodyPr>
            <a:normAutofit/>
          </a:bodyPr>
          <a:lstStyle/>
          <a:p>
            <a:r>
              <a:rPr lang="en-US" b="1" dirty="0" smtClean="0"/>
              <a:t>(ISO)2003: CONTINUE……………………</a:t>
            </a:r>
            <a:endParaRPr lang="en-US" b="1" dirty="0"/>
          </a:p>
        </p:txBody>
      </p:sp>
      <p:sp>
        <p:nvSpPr>
          <p:cNvPr id="3" name="Content Placeholder 2"/>
          <p:cNvSpPr>
            <a:spLocks noGrp="1"/>
          </p:cNvSpPr>
          <p:nvPr>
            <p:ph idx="1"/>
          </p:nvPr>
        </p:nvSpPr>
        <p:spPr>
          <a:xfrm>
            <a:off x="483327" y="1162594"/>
            <a:ext cx="11534502" cy="5447212"/>
          </a:xfrm>
        </p:spPr>
        <p:txBody>
          <a:bodyPr>
            <a:normAutofit/>
          </a:bodyPr>
          <a:lstStyle/>
          <a:p>
            <a:r>
              <a:rPr lang="en-US" dirty="0" smtClean="0"/>
              <a:t>The final segment of the standard describes the method and the terms to be used to describe the </a:t>
            </a:r>
            <a:r>
              <a:rPr lang="en-US" b="1" dirty="0" smtClean="0">
                <a:solidFill>
                  <a:srgbClr val="FF0000"/>
                </a:solidFill>
              </a:rPr>
              <a:t>‘‘functional requirements of the </a:t>
            </a:r>
            <a:r>
              <a:rPr lang="en-US" b="1" dirty="0" err="1" smtClean="0">
                <a:solidFill>
                  <a:srgbClr val="FF0000"/>
                </a:solidFill>
              </a:rPr>
              <a:t>orthosis</a:t>
            </a:r>
            <a:r>
              <a:rPr lang="en-US" dirty="0" smtClean="0"/>
              <a:t>’’ necessary to achieve the previously defined clinical objectives. </a:t>
            </a:r>
          </a:p>
          <a:p>
            <a:r>
              <a:rPr lang="en-US" dirty="0" smtClean="0"/>
              <a:t>The five categories identified are listed in Box 1-5.</a:t>
            </a:r>
          </a:p>
          <a:p>
            <a:r>
              <a:rPr lang="en-US" dirty="0" smtClean="0"/>
              <a:t>The reason adoption of this two-stage approach was considered necessary to the development of what is in effect the orthotic prescription is best illustrated by looking at an example of the use of the standard.</a:t>
            </a:r>
          </a:p>
          <a:p>
            <a:r>
              <a:rPr lang="en-US" dirty="0" smtClean="0"/>
              <a:t>One of the clinical objectives of the orthotic treatment of a person who suffers from a degenerative joint disease might be to relieve pain.</a:t>
            </a:r>
          </a:p>
          <a:p>
            <a:r>
              <a:rPr lang="en-US" dirty="0" smtClean="0"/>
              <a:t> Depending on the location and severity of the condition, the functional requirements of the </a:t>
            </a:r>
            <a:r>
              <a:rPr lang="en-US" dirty="0" err="1" smtClean="0"/>
              <a:t>orthosis</a:t>
            </a:r>
            <a:r>
              <a:rPr lang="en-US" dirty="0" smtClean="0"/>
              <a:t> used to achieve this objective might be to prevent, reduce, or stabilize a deformity; to limit the range of a joint; or to reduce or redistribute the load on particular tissues.</a:t>
            </a:r>
            <a:endParaRPr lang="en-US" dirty="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2070"/>
            <a:ext cx="10058400" cy="796834"/>
          </a:xfrm>
        </p:spPr>
        <p:txBody>
          <a:bodyPr>
            <a:normAutofit/>
          </a:bodyPr>
          <a:lstStyle/>
          <a:p>
            <a:r>
              <a:rPr lang="en-US" dirty="0" smtClean="0"/>
              <a:t>(ISO)2003 Continue…………………………….</a:t>
            </a:r>
            <a:endParaRPr lang="en-US" dirty="0"/>
          </a:p>
        </p:txBody>
      </p:sp>
      <p:sp>
        <p:nvSpPr>
          <p:cNvPr id="3" name="Content Placeholder 2"/>
          <p:cNvSpPr>
            <a:spLocks noGrp="1"/>
          </p:cNvSpPr>
          <p:nvPr>
            <p:ph idx="1"/>
          </p:nvPr>
        </p:nvSpPr>
        <p:spPr>
          <a:xfrm>
            <a:off x="287383" y="1084216"/>
            <a:ext cx="11639005" cy="5617029"/>
          </a:xfrm>
        </p:spPr>
        <p:txBody>
          <a:bodyPr>
            <a:normAutofit lnSpcReduction="10000"/>
          </a:bodyPr>
          <a:lstStyle/>
          <a:p>
            <a:r>
              <a:rPr lang="en-US" dirty="0" smtClean="0"/>
              <a:t>A second clinical objective for treatment of this person might be to manage a deformity. Again depending on the severity of the condition, the functional requirements for the </a:t>
            </a:r>
            <a:r>
              <a:rPr lang="en-US" dirty="0" err="1" smtClean="0"/>
              <a:t>orthosis</a:t>
            </a:r>
            <a:r>
              <a:rPr lang="en-US" dirty="0" smtClean="0"/>
              <a:t> to achieve this objective might be simply to stabilize the deformity (i.e., prevent it from increasing) or alternatively to reduce the external loading on the involved joint. </a:t>
            </a:r>
          </a:p>
          <a:p>
            <a:r>
              <a:rPr lang="en-US" dirty="0" smtClean="0"/>
              <a:t>As with the previous section of this standard, for each of the categories of functional requirement, the information recommended to be recorded is specified. </a:t>
            </a:r>
          </a:p>
          <a:p>
            <a:r>
              <a:rPr lang="en-US" dirty="0" smtClean="0"/>
              <a:t>Thus for the first clinical objective just discussed, the information regarding the functional requirements of the </a:t>
            </a:r>
            <a:r>
              <a:rPr lang="en-US" dirty="0" err="1" smtClean="0"/>
              <a:t>orthosis</a:t>
            </a:r>
            <a:r>
              <a:rPr lang="en-US" dirty="0" smtClean="0"/>
              <a:t> would include (in addition to defining the joint or segment it is to affect)</a:t>
            </a:r>
          </a:p>
          <a:p>
            <a:r>
              <a:rPr lang="en-US" dirty="0" smtClean="0"/>
              <a:t>(1) the way in which the deformity is to be controlled, that is, prevented, reduced, or stabilized; (2) the range of joint motion to be imposed; and (3) the type of loading to be reduced. </a:t>
            </a:r>
          </a:p>
          <a:p>
            <a:r>
              <a:rPr lang="en-US" dirty="0" smtClean="0"/>
              <a:t>This standard also contains as an appendix some details of the different ‘‘biomechanical effects’’ that </a:t>
            </a:r>
            <a:r>
              <a:rPr lang="en-US" dirty="0" err="1" smtClean="0"/>
              <a:t>orthoses</a:t>
            </a:r>
            <a:r>
              <a:rPr lang="en-US" dirty="0" smtClean="0"/>
              <a:t> use to achieve their functional requirements.</a:t>
            </a:r>
            <a:endParaRPr lang="en-US" dirty="0"/>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 y="1"/>
            <a:ext cx="12191999" cy="685799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6" y="0"/>
            <a:ext cx="11395166" cy="901337"/>
          </a:xfrm>
        </p:spPr>
        <p:txBody>
          <a:bodyPr>
            <a:normAutofit/>
          </a:bodyPr>
          <a:lstStyle/>
          <a:p>
            <a:r>
              <a:rPr lang="en-US" sz="2800" b="1" dirty="0" smtClean="0"/>
              <a:t>ISO: 2005: Classification and description of </a:t>
            </a:r>
            <a:r>
              <a:rPr lang="en-US" sz="2800" b="1" dirty="0" err="1" smtClean="0"/>
              <a:t>orthoses</a:t>
            </a:r>
            <a:r>
              <a:rPr lang="en-US" sz="2800" b="1" dirty="0" smtClean="0"/>
              <a:t> and orthotic components</a:t>
            </a:r>
            <a:endParaRPr lang="en-US" sz="2800" b="1" dirty="0"/>
          </a:p>
        </p:txBody>
      </p:sp>
      <p:sp>
        <p:nvSpPr>
          <p:cNvPr id="3" name="Content Placeholder 2"/>
          <p:cNvSpPr>
            <a:spLocks noGrp="1"/>
          </p:cNvSpPr>
          <p:nvPr>
            <p:ph idx="1"/>
          </p:nvPr>
        </p:nvSpPr>
        <p:spPr>
          <a:xfrm>
            <a:off x="0" y="914400"/>
            <a:ext cx="12191999" cy="5943600"/>
          </a:xfrm>
        </p:spPr>
        <p:txBody>
          <a:bodyPr>
            <a:normAutofit/>
          </a:bodyPr>
          <a:lstStyle/>
          <a:p>
            <a:r>
              <a:rPr lang="en-US" dirty="0" smtClean="0"/>
              <a:t>This final element of the existing body of ISO orthotic terminology standards is designed to complement by providing a means of </a:t>
            </a:r>
            <a:r>
              <a:rPr lang="en-US" dirty="0" smtClean="0">
                <a:solidFill>
                  <a:srgbClr val="FF0000"/>
                </a:solidFill>
              </a:rPr>
              <a:t>actually describing the functions and construction of the </a:t>
            </a:r>
            <a:r>
              <a:rPr lang="en-US" dirty="0" err="1" smtClean="0">
                <a:solidFill>
                  <a:srgbClr val="FF0000"/>
                </a:solidFill>
              </a:rPr>
              <a:t>orthosis</a:t>
            </a:r>
            <a:r>
              <a:rPr lang="en-US" dirty="0" smtClean="0">
                <a:solidFill>
                  <a:srgbClr val="FF0000"/>
                </a:solidFill>
              </a:rPr>
              <a:t> </a:t>
            </a:r>
            <a:r>
              <a:rPr lang="en-US" dirty="0" smtClean="0"/>
              <a:t>used to achieve a particular set of clinical objectives and functional requirements.</a:t>
            </a:r>
          </a:p>
          <a:p>
            <a:r>
              <a:rPr lang="en-US" dirty="0" smtClean="0"/>
              <a:t>The </a:t>
            </a:r>
            <a:r>
              <a:rPr lang="en-US" u="sng" dirty="0" smtClean="0"/>
              <a:t>first section of the standard </a:t>
            </a:r>
            <a:r>
              <a:rPr lang="en-US" dirty="0" smtClean="0"/>
              <a:t>describes the method to be used to classify and describe the complete </a:t>
            </a:r>
            <a:r>
              <a:rPr lang="en-US" dirty="0" err="1" smtClean="0">
                <a:effectLst>
                  <a:outerShdw blurRad="38100" dist="38100" dir="2700000" algn="tl">
                    <a:srgbClr val="000000">
                      <a:alpha val="43137"/>
                    </a:srgbClr>
                  </a:outerShdw>
                </a:effectLst>
              </a:rPr>
              <a:t>orthosis</a:t>
            </a:r>
            <a:r>
              <a:rPr lang="en-US" dirty="0" smtClean="0">
                <a:effectLst>
                  <a:outerShdw blurRad="38100" dist="38100" dir="2700000" algn="tl">
                    <a:srgbClr val="000000">
                      <a:alpha val="43137"/>
                    </a:srgbClr>
                  </a:outerShdw>
                </a:effectLst>
              </a:rPr>
              <a:t>.  </a:t>
            </a:r>
            <a:r>
              <a:rPr lang="en-US" dirty="0" smtClean="0"/>
              <a:t>This in turn comprises </a:t>
            </a:r>
            <a:r>
              <a:rPr lang="en-US" dirty="0" smtClean="0">
                <a:effectLst>
                  <a:outerShdw blurRad="38100" dist="38100" dir="2700000" algn="tl">
                    <a:srgbClr val="000000">
                      <a:alpha val="43137"/>
                    </a:srgbClr>
                  </a:outerShdw>
                </a:effectLst>
              </a:rPr>
              <a:t>three elements</a:t>
            </a:r>
            <a:r>
              <a:rPr lang="en-US" dirty="0" smtClean="0"/>
              <a:t>. </a:t>
            </a:r>
          </a:p>
          <a:p>
            <a:pPr lvl="1"/>
            <a:r>
              <a:rPr lang="en-US" sz="2400" dirty="0" smtClean="0"/>
              <a:t>The </a:t>
            </a:r>
            <a:r>
              <a:rPr lang="en-US" sz="2400" dirty="0" smtClean="0">
                <a:effectLst>
                  <a:outerShdw blurRad="38100" dist="38100" dir="2700000" algn="tl">
                    <a:srgbClr val="000000">
                      <a:alpha val="43137"/>
                    </a:srgbClr>
                  </a:outerShdw>
                </a:effectLst>
              </a:rPr>
              <a:t>first element </a:t>
            </a:r>
            <a:r>
              <a:rPr lang="en-US" sz="2400" dirty="0" smtClean="0"/>
              <a:t>is termed the </a:t>
            </a:r>
            <a:r>
              <a:rPr lang="en-US" sz="2400" dirty="0" smtClean="0">
                <a:solidFill>
                  <a:srgbClr val="FF0000"/>
                </a:solidFill>
              </a:rPr>
              <a:t>general description </a:t>
            </a:r>
            <a:r>
              <a:rPr lang="en-US" sz="2400" dirty="0" smtClean="0"/>
              <a:t>and recommends the </a:t>
            </a:r>
            <a:r>
              <a:rPr lang="en-US" sz="2400" dirty="0" smtClean="0">
                <a:solidFill>
                  <a:srgbClr val="FF0000"/>
                </a:solidFill>
              </a:rPr>
              <a:t>use of the terminology </a:t>
            </a:r>
            <a:r>
              <a:rPr lang="en-US" sz="2400" dirty="0" smtClean="0"/>
              <a:t>contained in the previously published, that is, AFO, WHO, SO, and so on,</a:t>
            </a:r>
          </a:p>
          <a:p>
            <a:pPr lvl="1"/>
            <a:r>
              <a:rPr lang="en-US" sz="2400" dirty="0" smtClean="0"/>
              <a:t>whereas the </a:t>
            </a:r>
            <a:r>
              <a:rPr lang="en-US" sz="2400" dirty="0" smtClean="0">
                <a:effectLst>
                  <a:outerShdw blurRad="38100" dist="38100" dir="2700000" algn="tl">
                    <a:srgbClr val="000000">
                      <a:alpha val="43137"/>
                    </a:srgbClr>
                  </a:outerShdw>
                </a:effectLst>
              </a:rPr>
              <a:t>second element </a:t>
            </a:r>
            <a:r>
              <a:rPr lang="en-US" sz="2400" dirty="0" smtClean="0"/>
              <a:t>is termed the </a:t>
            </a:r>
            <a:r>
              <a:rPr lang="en-US" sz="2400" dirty="0" smtClean="0">
                <a:solidFill>
                  <a:srgbClr val="FF0000"/>
                </a:solidFill>
              </a:rPr>
              <a:t>function of the </a:t>
            </a:r>
            <a:r>
              <a:rPr lang="en-US" sz="2400" dirty="0" err="1" smtClean="0">
                <a:solidFill>
                  <a:srgbClr val="FF0000"/>
                </a:solidFill>
              </a:rPr>
              <a:t>orthosis</a:t>
            </a:r>
            <a:r>
              <a:rPr lang="en-US" sz="2400" dirty="0" smtClean="0">
                <a:solidFill>
                  <a:srgbClr val="FF0000"/>
                </a:solidFill>
              </a:rPr>
              <a:t> </a:t>
            </a:r>
            <a:r>
              <a:rPr lang="en-US" sz="2400" dirty="0" smtClean="0"/>
              <a:t>and logically uses the same terminology as used to describe functional requirements—</a:t>
            </a:r>
          </a:p>
          <a:p>
            <a:pPr>
              <a:buNone/>
            </a:pPr>
            <a:r>
              <a:rPr lang="en-US" sz="2800" b="1" dirty="0" smtClean="0"/>
              <a:t>for example</a:t>
            </a:r>
            <a:r>
              <a:rPr lang="en-US" sz="2800" dirty="0" smtClean="0"/>
              <a:t>, to prevent, reduce, or stabilize a deformity; to reduce or redistribute the load on tissues; and so on.</a:t>
            </a:r>
          </a:p>
          <a:p>
            <a:pPr lvl="1"/>
            <a:r>
              <a:rPr lang="en-US" sz="2400" dirty="0" smtClean="0"/>
              <a:t>The </a:t>
            </a:r>
            <a:r>
              <a:rPr lang="en-US" sz="2400" dirty="0" smtClean="0">
                <a:solidFill>
                  <a:srgbClr val="FF0000"/>
                </a:solidFill>
                <a:effectLst>
                  <a:outerShdw blurRad="38100" dist="38100" dir="2700000" algn="tl">
                    <a:srgbClr val="000000">
                      <a:alpha val="43137"/>
                    </a:srgbClr>
                  </a:outerShdw>
                </a:effectLst>
              </a:rPr>
              <a:t>final element </a:t>
            </a:r>
            <a:r>
              <a:rPr lang="en-US" sz="2400" dirty="0" smtClean="0"/>
              <a:t>of this section simply requires the description of the </a:t>
            </a:r>
            <a:r>
              <a:rPr lang="en-US" sz="2400" dirty="0" smtClean="0">
                <a:solidFill>
                  <a:srgbClr val="FF0000"/>
                </a:solidFill>
              </a:rPr>
              <a:t>‘‘type of fabrication</a:t>
            </a:r>
            <a:r>
              <a:rPr lang="en-US" sz="2400" dirty="0" smtClean="0"/>
              <a:t>’’ as being either custom fabricated or prefabricated.</a:t>
            </a:r>
            <a:endParaRPr lang="en-US" sz="2400" dirty="0"/>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2005: Classification and description of </a:t>
            </a:r>
            <a:r>
              <a:rPr lang="en-US" dirty="0" err="1"/>
              <a:t>orthoses</a:t>
            </a:r>
            <a:r>
              <a:rPr lang="en-US" dirty="0"/>
              <a:t> and orthotic components</a:t>
            </a:r>
          </a:p>
        </p:txBody>
      </p:sp>
      <p:sp>
        <p:nvSpPr>
          <p:cNvPr id="3" name="Content Placeholder 2"/>
          <p:cNvSpPr>
            <a:spLocks noGrp="1"/>
          </p:cNvSpPr>
          <p:nvPr>
            <p:ph idx="1"/>
          </p:nvPr>
        </p:nvSpPr>
        <p:spPr/>
        <p:txBody>
          <a:bodyPr/>
          <a:lstStyle/>
          <a:p>
            <a:r>
              <a:rPr lang="en-US" dirty="0"/>
              <a:t>The </a:t>
            </a:r>
            <a:r>
              <a:rPr lang="en-US" b="1" u="sng" dirty="0">
                <a:solidFill>
                  <a:srgbClr val="FF0000"/>
                </a:solidFill>
              </a:rPr>
              <a:t>second section of the standard </a:t>
            </a:r>
            <a:r>
              <a:rPr lang="en-US" dirty="0"/>
              <a:t>specifies the method to be used to </a:t>
            </a:r>
            <a:r>
              <a:rPr lang="en-US" dirty="0">
                <a:solidFill>
                  <a:srgbClr val="FF0000"/>
                </a:solidFill>
              </a:rPr>
              <a:t>classify and describe the components </a:t>
            </a:r>
            <a:r>
              <a:rPr lang="en-US" dirty="0"/>
              <a:t>used in the construction of an </a:t>
            </a:r>
            <a:r>
              <a:rPr lang="en-US" dirty="0" err="1"/>
              <a:t>orthosis</a:t>
            </a:r>
            <a:r>
              <a:rPr lang="en-US" dirty="0"/>
              <a:t>. </a:t>
            </a:r>
            <a:endParaRPr lang="en-US" dirty="0" smtClean="0"/>
          </a:p>
          <a:p>
            <a:r>
              <a:rPr lang="en-US" dirty="0" smtClean="0"/>
              <a:t>Four </a:t>
            </a:r>
            <a:r>
              <a:rPr lang="en-US" dirty="0"/>
              <a:t>categories of component are identified:  </a:t>
            </a:r>
            <a:endParaRPr lang="en-US" dirty="0" smtClean="0"/>
          </a:p>
          <a:p>
            <a:pPr marL="457200" indent="-457200">
              <a:buFont typeface="+mj-lt"/>
              <a:buAutoNum type="arabicPeriod"/>
            </a:pPr>
            <a:r>
              <a:rPr lang="en-US" dirty="0" smtClean="0"/>
              <a:t>Interface </a:t>
            </a:r>
            <a:r>
              <a:rPr lang="en-US" dirty="0"/>
              <a:t>components  </a:t>
            </a:r>
            <a:endParaRPr lang="en-US" dirty="0" smtClean="0"/>
          </a:p>
          <a:p>
            <a:pPr marL="457200" indent="-457200">
              <a:buFont typeface="+mj-lt"/>
              <a:buAutoNum type="arabicPeriod"/>
            </a:pPr>
            <a:r>
              <a:rPr lang="en-US" dirty="0" smtClean="0"/>
              <a:t>Articulating </a:t>
            </a:r>
            <a:r>
              <a:rPr lang="en-US" dirty="0"/>
              <a:t>components </a:t>
            </a:r>
            <a:endParaRPr lang="en-US" dirty="0" smtClean="0"/>
          </a:p>
          <a:p>
            <a:pPr marL="457200" indent="-457200">
              <a:buFont typeface="+mj-lt"/>
              <a:buAutoNum type="arabicPeriod"/>
            </a:pPr>
            <a:r>
              <a:rPr lang="en-US" dirty="0" smtClean="0"/>
              <a:t>Structural </a:t>
            </a:r>
            <a:r>
              <a:rPr lang="en-US" dirty="0"/>
              <a:t>components  </a:t>
            </a:r>
            <a:endParaRPr lang="en-US" dirty="0" smtClean="0"/>
          </a:p>
          <a:p>
            <a:pPr marL="457200" indent="-457200">
              <a:buFont typeface="+mj-lt"/>
              <a:buAutoNum type="arabicPeriod"/>
            </a:pPr>
            <a:r>
              <a:rPr lang="en-US" dirty="0" smtClean="0"/>
              <a:t>Cosmetic </a:t>
            </a:r>
            <a:r>
              <a:rPr lang="en-US" dirty="0"/>
              <a:t>components</a:t>
            </a:r>
          </a:p>
          <a:p>
            <a:endParaRPr lang="en-US" dirty="0"/>
          </a:p>
        </p:txBody>
      </p:sp>
    </p:spTree>
    <p:extLst>
      <p:ext uri="{BB962C8B-B14F-4D97-AF65-F5344CB8AC3E}">
        <p14:creationId xmlns:p14="http://schemas.microsoft.com/office/powerpoint/2010/main" val="294211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
            <a:ext cx="10058400" cy="992777"/>
          </a:xfrm>
        </p:spPr>
        <p:txBody>
          <a:bodyPr>
            <a:normAutofit fontScale="90000"/>
          </a:bodyPr>
          <a:lstStyle/>
          <a:p>
            <a:r>
              <a:rPr lang="en-US" b="1" dirty="0" smtClean="0"/>
              <a:t>ISO: 2005: Classification and description of </a:t>
            </a:r>
            <a:r>
              <a:rPr lang="en-US" b="1" dirty="0" err="1" smtClean="0"/>
              <a:t>orthoses</a:t>
            </a:r>
            <a:r>
              <a:rPr lang="en-US" b="1" dirty="0" smtClean="0"/>
              <a:t> and orthotic components</a:t>
            </a:r>
            <a:endParaRPr lang="en-US" b="1" dirty="0"/>
          </a:p>
        </p:txBody>
      </p:sp>
      <p:sp>
        <p:nvSpPr>
          <p:cNvPr id="3" name="Content Placeholder 2"/>
          <p:cNvSpPr>
            <a:spLocks noGrp="1"/>
          </p:cNvSpPr>
          <p:nvPr>
            <p:ph idx="1"/>
          </p:nvPr>
        </p:nvSpPr>
        <p:spPr>
          <a:xfrm>
            <a:off x="509450" y="1058090"/>
            <a:ext cx="11591109" cy="5590903"/>
          </a:xfrm>
        </p:spPr>
        <p:txBody>
          <a:bodyPr>
            <a:normAutofit/>
          </a:bodyPr>
          <a:lstStyle/>
          <a:p>
            <a:r>
              <a:rPr lang="en-US" dirty="0" smtClean="0"/>
              <a:t>The standard proceeds to define each category, list the range of components that belong in each category, and specify what information is required to describe them. </a:t>
            </a:r>
          </a:p>
          <a:p>
            <a:r>
              <a:rPr lang="en-US" b="1" dirty="0" smtClean="0"/>
              <a:t>1:  interface components </a:t>
            </a:r>
            <a:r>
              <a:rPr lang="en-US" dirty="0" smtClean="0"/>
              <a:t>are defined as</a:t>
            </a:r>
            <a:r>
              <a:rPr lang="en-US" dirty="0" smtClean="0">
                <a:solidFill>
                  <a:srgbClr val="FF0000"/>
                </a:solidFill>
              </a:rPr>
              <a:t> ‘‘those components which are in direct contact with the user and are responsible for transmitting the forces which result in its function and may retain it in place’’</a:t>
            </a:r>
            <a:r>
              <a:rPr lang="en-US" dirty="0" smtClean="0"/>
              <a:t> and are considered as including the following:</a:t>
            </a:r>
          </a:p>
          <a:p>
            <a:r>
              <a:rPr lang="en-US" dirty="0" smtClean="0"/>
              <a:t> Shells</a:t>
            </a:r>
          </a:p>
          <a:p>
            <a:r>
              <a:rPr lang="en-US" dirty="0" smtClean="0"/>
              <a:t> Pads</a:t>
            </a:r>
          </a:p>
          <a:p>
            <a:r>
              <a:rPr lang="en-US" dirty="0" smtClean="0"/>
              <a:t> Straps</a:t>
            </a:r>
          </a:p>
          <a:p>
            <a:r>
              <a:rPr lang="en-US" dirty="0" smtClean="0"/>
              <a:t> Foot </a:t>
            </a:r>
            <a:r>
              <a:rPr lang="en-US" dirty="0" err="1" smtClean="0"/>
              <a:t>orthoses</a:t>
            </a:r>
            <a:endParaRPr lang="en-US" dirty="0" smtClean="0"/>
          </a:p>
          <a:p>
            <a:r>
              <a:rPr lang="en-US" dirty="0" smtClean="0"/>
              <a:t> Shoes (used with an </a:t>
            </a:r>
            <a:r>
              <a:rPr lang="en-US" dirty="0" err="1" smtClean="0"/>
              <a:t>orthosis</a:t>
            </a:r>
            <a:r>
              <a:rPr lang="en-US" dirty="0" smtClean="0"/>
              <a:t>)</a:t>
            </a:r>
            <a:endParaRPr lang="en-US" dirty="0"/>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 y="39189"/>
            <a:ext cx="10894423" cy="914400"/>
          </a:xfrm>
        </p:spPr>
        <p:txBody>
          <a:bodyPr>
            <a:normAutofit fontScale="90000"/>
          </a:bodyPr>
          <a:lstStyle/>
          <a:p>
            <a:r>
              <a:rPr lang="en-US" b="1" dirty="0" smtClean="0"/>
              <a:t>ISO: 2005: Classification and description of </a:t>
            </a:r>
            <a:r>
              <a:rPr lang="en-US" b="1" dirty="0" err="1" smtClean="0"/>
              <a:t>orthoses</a:t>
            </a:r>
            <a:r>
              <a:rPr lang="en-US" b="1" dirty="0" smtClean="0"/>
              <a:t> and orthotic components</a:t>
            </a:r>
            <a:endParaRPr lang="en-US" b="1" dirty="0"/>
          </a:p>
        </p:txBody>
      </p:sp>
      <p:sp>
        <p:nvSpPr>
          <p:cNvPr id="3" name="Content Placeholder 2"/>
          <p:cNvSpPr>
            <a:spLocks noGrp="1"/>
          </p:cNvSpPr>
          <p:nvPr>
            <p:ph idx="1"/>
          </p:nvPr>
        </p:nvSpPr>
        <p:spPr>
          <a:xfrm>
            <a:off x="169817" y="953589"/>
            <a:ext cx="11821886" cy="5708468"/>
          </a:xfrm>
        </p:spPr>
        <p:txBody>
          <a:bodyPr>
            <a:normAutofit lnSpcReduction="10000"/>
          </a:bodyPr>
          <a:lstStyle/>
          <a:p>
            <a:r>
              <a:rPr lang="en-US" b="1" dirty="0" smtClean="0"/>
              <a:t>2: Articulating components</a:t>
            </a:r>
            <a:r>
              <a:rPr lang="en-US" dirty="0" smtClean="0"/>
              <a:t>, which are defined as ‘‘</a:t>
            </a:r>
            <a:r>
              <a:rPr lang="en-US" dirty="0" smtClean="0">
                <a:effectLst>
                  <a:outerShdw blurRad="38100" dist="38100" dir="2700000" algn="tl">
                    <a:srgbClr val="000000">
                      <a:alpha val="43137"/>
                    </a:srgbClr>
                  </a:outerShdw>
                </a:effectLst>
              </a:rPr>
              <a:t>components of </a:t>
            </a:r>
            <a:r>
              <a:rPr lang="en-US" dirty="0" err="1" smtClean="0">
                <a:effectLst>
                  <a:outerShdw blurRad="38100" dist="38100" dir="2700000" algn="tl">
                    <a:srgbClr val="000000">
                      <a:alpha val="43137"/>
                    </a:srgbClr>
                  </a:outerShdw>
                </a:effectLst>
              </a:rPr>
              <a:t>orthoses</a:t>
            </a:r>
            <a:r>
              <a:rPr lang="en-US" dirty="0" smtClean="0">
                <a:effectLst>
                  <a:outerShdw blurRad="38100" dist="38100" dir="2700000" algn="tl">
                    <a:srgbClr val="000000">
                      <a:alpha val="43137"/>
                    </a:srgbClr>
                  </a:outerShdw>
                </a:effectLst>
              </a:rPr>
              <a:t> used to allow or control the motion of anatomical joints</a:t>
            </a:r>
            <a:r>
              <a:rPr lang="en-US" dirty="0" smtClean="0"/>
              <a:t>,’’ are to be described by specifying the following:  </a:t>
            </a:r>
          </a:p>
          <a:p>
            <a:pPr>
              <a:buFont typeface="Wingdings" pitchFamily="2" charset="2"/>
              <a:buChar char="q"/>
            </a:pPr>
            <a:r>
              <a:rPr lang="en-US" dirty="0" smtClean="0"/>
              <a:t>The anatomical joint whose motions they are intended to allow or control .</a:t>
            </a:r>
          </a:p>
          <a:p>
            <a:pPr>
              <a:buFont typeface="Wingdings" pitchFamily="2" charset="2"/>
              <a:buChar char="q"/>
            </a:pPr>
            <a:r>
              <a:rPr lang="en-US" dirty="0" smtClean="0"/>
              <a:t>The permissible motions of the joint when assembled in the finished </a:t>
            </a:r>
            <a:r>
              <a:rPr lang="en-US" dirty="0" err="1" smtClean="0"/>
              <a:t>orthosis</a:t>
            </a:r>
            <a:endParaRPr lang="en-US" dirty="0" smtClean="0"/>
          </a:p>
          <a:p>
            <a:pPr>
              <a:buFont typeface="Wingdings" pitchFamily="2" charset="2"/>
              <a:buChar char="q"/>
            </a:pPr>
            <a:r>
              <a:rPr lang="en-US" dirty="0" smtClean="0"/>
              <a:t> The form of articulation, either motion between parts of the joint or deformation of a part of the joint</a:t>
            </a:r>
          </a:p>
          <a:p>
            <a:pPr>
              <a:buFont typeface="Wingdings" pitchFamily="2" charset="2"/>
              <a:buChar char="q"/>
            </a:pPr>
            <a:r>
              <a:rPr lang="en-US" dirty="0" smtClean="0"/>
              <a:t> The axis of rotation, either </a:t>
            </a:r>
            <a:r>
              <a:rPr lang="en-US" dirty="0" err="1" smtClean="0"/>
              <a:t>monocentric</a:t>
            </a:r>
            <a:r>
              <a:rPr lang="en-US" dirty="0" smtClean="0"/>
              <a:t> or polycentric. The type of controls that the joint incorporates (e.g., locks, limiting mechanisms, assist/resist mechanisms)</a:t>
            </a:r>
          </a:p>
          <a:p>
            <a:r>
              <a:rPr lang="en-US" b="1" dirty="0" smtClean="0"/>
              <a:t>3: Structural components </a:t>
            </a:r>
            <a:r>
              <a:rPr lang="en-US" dirty="0" smtClean="0"/>
              <a:t>are defined as ‘‘components which connect the interface and articulating components and maintain the alignment of the </a:t>
            </a:r>
            <a:r>
              <a:rPr lang="en-US" dirty="0" err="1" smtClean="0"/>
              <a:t>orthosis</a:t>
            </a:r>
            <a:r>
              <a:rPr lang="en-US" dirty="0" smtClean="0"/>
              <a:t>’’ and include </a:t>
            </a:r>
            <a:r>
              <a:rPr lang="en-US" dirty="0" smtClean="0">
                <a:solidFill>
                  <a:srgbClr val="FF0000"/>
                </a:solidFill>
              </a:rPr>
              <a:t>both uprights and shells.</a:t>
            </a:r>
          </a:p>
          <a:p>
            <a:r>
              <a:rPr lang="en-US" dirty="0" smtClean="0"/>
              <a:t> 4: </a:t>
            </a:r>
            <a:r>
              <a:rPr lang="en-US" b="1" dirty="0" smtClean="0"/>
              <a:t>cosmetic components </a:t>
            </a:r>
            <a:r>
              <a:rPr lang="en-US" dirty="0" smtClean="0"/>
              <a:t>are defined as ‘‘the means of providing shape, </a:t>
            </a:r>
            <a:r>
              <a:rPr lang="en-US" dirty="0" err="1" smtClean="0"/>
              <a:t>colour</a:t>
            </a:r>
            <a:r>
              <a:rPr lang="en-US" dirty="0" smtClean="0"/>
              <a:t> and texture to </a:t>
            </a:r>
            <a:r>
              <a:rPr lang="en-US" dirty="0" err="1" smtClean="0"/>
              <a:t>orthoses</a:t>
            </a:r>
            <a:r>
              <a:rPr lang="en-US" dirty="0" smtClean="0"/>
              <a:t>’’ and include fillers, covers, and sleeves</a:t>
            </a:r>
            <a:endParaRPr lang="en-US" dirty="0"/>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926" y="104503"/>
            <a:ext cx="10058400" cy="770708"/>
          </a:xfrm>
        </p:spPr>
        <p:txBody>
          <a:bodyPr/>
          <a:lstStyle/>
          <a:p>
            <a:r>
              <a:rPr lang="en-US" dirty="0" smtClean="0"/>
              <a:t>The orthotic prescription</a:t>
            </a:r>
            <a:endParaRPr lang="en-US" dirty="0"/>
          </a:p>
        </p:txBody>
      </p:sp>
      <p:sp>
        <p:nvSpPr>
          <p:cNvPr id="3" name="Content Placeholder 2"/>
          <p:cNvSpPr>
            <a:spLocks noGrp="1"/>
          </p:cNvSpPr>
          <p:nvPr>
            <p:ph idx="1"/>
          </p:nvPr>
        </p:nvSpPr>
        <p:spPr>
          <a:xfrm>
            <a:off x="169817" y="927462"/>
            <a:ext cx="11861073" cy="5773783"/>
          </a:xfrm>
        </p:spPr>
        <p:txBody>
          <a:bodyPr>
            <a:normAutofit fontScale="92500" lnSpcReduction="10000"/>
          </a:bodyPr>
          <a:lstStyle/>
          <a:p>
            <a:r>
              <a:rPr lang="en-US" dirty="0" smtClean="0">
                <a:solidFill>
                  <a:srgbClr val="FF0000"/>
                </a:solidFill>
              </a:rPr>
              <a:t>Writing a prescription for an </a:t>
            </a:r>
            <a:r>
              <a:rPr lang="en-US" dirty="0" err="1" smtClean="0">
                <a:solidFill>
                  <a:srgbClr val="FF0000"/>
                </a:solidFill>
              </a:rPr>
              <a:t>orthosis</a:t>
            </a:r>
            <a:r>
              <a:rPr lang="en-US" dirty="0" smtClean="0">
                <a:solidFill>
                  <a:srgbClr val="FF0000"/>
                </a:solidFill>
              </a:rPr>
              <a:t> </a:t>
            </a:r>
            <a:r>
              <a:rPr lang="en-US" dirty="0" smtClean="0"/>
              <a:t>is one element of the larger process of rehabilitation to improve patient function. It includes </a:t>
            </a:r>
            <a:r>
              <a:rPr lang="en-US" u="sng" dirty="0" smtClean="0">
                <a:solidFill>
                  <a:srgbClr val="FF0000"/>
                </a:solidFill>
                <a:effectLst>
                  <a:outerShdw blurRad="38100" dist="38100" dir="2700000" algn="tl">
                    <a:srgbClr val="000000">
                      <a:alpha val="43137"/>
                    </a:srgbClr>
                  </a:outerShdw>
                </a:effectLst>
              </a:rPr>
              <a:t>evaluation, assessment, and formulation of the specific treatment plan </a:t>
            </a:r>
            <a:r>
              <a:rPr lang="en-US" dirty="0" smtClean="0"/>
              <a:t>described in the prescription.  </a:t>
            </a:r>
          </a:p>
          <a:p>
            <a:r>
              <a:rPr lang="en-US" dirty="0" smtClean="0"/>
              <a:t>Optimal communication and </a:t>
            </a:r>
            <a:r>
              <a:rPr lang="en-US" dirty="0" err="1" smtClean="0"/>
              <a:t>transdisciplinary</a:t>
            </a:r>
            <a:r>
              <a:rPr lang="en-US" dirty="0" smtClean="0"/>
              <a:t> education occur when the </a:t>
            </a:r>
            <a:r>
              <a:rPr lang="en-US" u="sng" dirty="0" smtClean="0">
                <a:effectLst>
                  <a:outerShdw blurRad="38100" dist="38100" dir="2700000" algn="tl">
                    <a:srgbClr val="000000">
                      <a:alpha val="43137"/>
                    </a:srgbClr>
                  </a:outerShdw>
                </a:effectLst>
              </a:rPr>
              <a:t>patient, physician, </a:t>
            </a:r>
            <a:r>
              <a:rPr lang="en-US" u="sng" dirty="0" err="1" smtClean="0">
                <a:effectLst>
                  <a:outerShdw blurRad="38100" dist="38100" dir="2700000" algn="tl">
                    <a:srgbClr val="000000">
                      <a:alpha val="43137"/>
                    </a:srgbClr>
                  </a:outerShdw>
                </a:effectLst>
              </a:rPr>
              <a:t>orthotist</a:t>
            </a:r>
            <a:r>
              <a:rPr lang="en-US" u="sng" dirty="0" smtClean="0">
                <a:effectLst>
                  <a:outerShdw blurRad="38100" dist="38100" dir="2700000" algn="tl">
                    <a:srgbClr val="000000">
                      <a:alpha val="43137"/>
                    </a:srgbClr>
                  </a:outerShdw>
                </a:effectLst>
              </a:rPr>
              <a:t>, and therapist</a:t>
            </a:r>
            <a:r>
              <a:rPr lang="en-US" dirty="0" smtClean="0"/>
              <a:t> all are present for both patient evaluation and long-term follow-up. Maintaining this level of collaboration outside of the formal clinic team setting is difficult.</a:t>
            </a:r>
          </a:p>
          <a:p>
            <a:r>
              <a:rPr lang="en-US" dirty="0" smtClean="0"/>
              <a:t> The certified </a:t>
            </a:r>
            <a:r>
              <a:rPr lang="en-US" dirty="0" err="1" smtClean="0"/>
              <a:t>orthotist</a:t>
            </a:r>
            <a:r>
              <a:rPr lang="en-US" dirty="0" smtClean="0"/>
              <a:t> functions as a consultant to the clinic team with regard to orthotic management and provides fitting and follow-up of the indicated device.</a:t>
            </a:r>
          </a:p>
          <a:p>
            <a:r>
              <a:rPr lang="en-US" dirty="0" smtClean="0"/>
              <a:t> A clear understanding of the patient’s disease process, based on a comprehensive history and physical examination, is the foundation for generating the appropriate prescription.</a:t>
            </a:r>
          </a:p>
          <a:p>
            <a:r>
              <a:rPr lang="en-US" dirty="0" smtClean="0"/>
              <a:t> An effective prescription for orthotic care summarizes the: </a:t>
            </a:r>
          </a:p>
          <a:p>
            <a:r>
              <a:rPr lang="en-US" dirty="0" smtClean="0"/>
              <a:t>medical issues related to the patient</a:t>
            </a:r>
          </a:p>
          <a:p>
            <a:r>
              <a:rPr lang="en-US" dirty="0" smtClean="0"/>
              <a:t>biomechanical functions</a:t>
            </a:r>
          </a:p>
          <a:p>
            <a:r>
              <a:rPr lang="en-US" dirty="0" smtClean="0"/>
              <a:t>specifies key technical attributes of the desired </a:t>
            </a:r>
            <a:r>
              <a:rPr lang="en-US" dirty="0" err="1" smtClean="0"/>
              <a:t>orthosis</a:t>
            </a:r>
            <a:r>
              <a:rPr lang="en-US" dirty="0" smtClean="0"/>
              <a:t>.</a:t>
            </a:r>
            <a:endParaRPr lang="en-U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6948" y="168812"/>
            <a:ext cx="11774658" cy="648520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39762"/>
          </a:xfrm>
        </p:spPr>
        <p:txBody>
          <a:bodyPr>
            <a:normAutofit/>
          </a:bodyPr>
          <a:lstStyle/>
          <a:p>
            <a:r>
              <a:rPr lang="en-US" dirty="0" smtClean="0"/>
              <a:t>Orthotic team member roles</a:t>
            </a:r>
            <a:endParaRPr lang="en-US" dirty="0"/>
          </a:p>
        </p:txBody>
      </p:sp>
      <p:sp>
        <p:nvSpPr>
          <p:cNvPr id="3" name="Content Placeholder 2"/>
          <p:cNvSpPr>
            <a:spLocks noGrp="1"/>
          </p:cNvSpPr>
          <p:nvPr>
            <p:ph idx="1"/>
          </p:nvPr>
        </p:nvSpPr>
        <p:spPr>
          <a:xfrm>
            <a:off x="0" y="609600"/>
            <a:ext cx="12192000" cy="6248400"/>
          </a:xfrm>
        </p:spPr>
        <p:txBody>
          <a:bodyPr>
            <a:normAutofit fontScale="85000" lnSpcReduction="20000"/>
          </a:bodyPr>
          <a:lstStyle/>
          <a:p>
            <a:r>
              <a:rPr lang="en-US" dirty="0" smtClean="0"/>
              <a:t>The role of each individual team member can be precisely defined, but overlap occurs in several areas. These areas of overlap should enhance discussion and communication among team members to generate the most appropriate treatment plan.</a:t>
            </a:r>
          </a:p>
          <a:p>
            <a:r>
              <a:rPr lang="en-US" b="1" dirty="0" smtClean="0">
                <a:solidFill>
                  <a:srgbClr val="FF0000"/>
                </a:solidFill>
              </a:rPr>
              <a:t>1: Role of the physician:</a:t>
            </a:r>
          </a:p>
          <a:p>
            <a:r>
              <a:rPr lang="en-US" sz="2600" b="1" dirty="0" smtClean="0">
                <a:solidFill>
                  <a:srgbClr val="FF0000"/>
                </a:solidFill>
              </a:rPr>
              <a:t>  </a:t>
            </a:r>
            <a:r>
              <a:rPr lang="en-US" sz="2600" dirty="0" smtClean="0"/>
              <a:t>Perform the medical evaluation, including chart review, history, and physical examination</a:t>
            </a:r>
          </a:p>
          <a:p>
            <a:r>
              <a:rPr lang="en-US" sz="2600" dirty="0" smtClean="0"/>
              <a:t> Explain the diagnosis and prognosis to other team members</a:t>
            </a:r>
          </a:p>
          <a:p>
            <a:r>
              <a:rPr lang="en-US" sz="2600" dirty="0" smtClean="0"/>
              <a:t> Alert the team to special considerations, including skin issues, weight-bearing limitations, vascular disease, and spasticity</a:t>
            </a:r>
          </a:p>
          <a:p>
            <a:r>
              <a:rPr lang="en-US" sz="2600" dirty="0" smtClean="0"/>
              <a:t> Establish restrictions of the treatment program to prevent complications or danger to the patient</a:t>
            </a:r>
          </a:p>
          <a:p>
            <a:r>
              <a:rPr lang="en-US" sz="2600" dirty="0" smtClean="0"/>
              <a:t> Assess and manage the patient’s pain control regimen</a:t>
            </a:r>
          </a:p>
          <a:p>
            <a:r>
              <a:rPr lang="en-US" sz="2600" dirty="0" smtClean="0"/>
              <a:t> Assess and manage the patient’s psychological status</a:t>
            </a:r>
          </a:p>
          <a:p>
            <a:r>
              <a:rPr lang="en-US" sz="2600" dirty="0" smtClean="0"/>
              <a:t> Justify the treatment program to the insurance carrier</a:t>
            </a:r>
          </a:p>
          <a:p>
            <a:r>
              <a:rPr lang="en-US" sz="2600" dirty="0" smtClean="0"/>
              <a:t> Write prescriptions for the orthotic device, therapy program, and medications</a:t>
            </a:r>
          </a:p>
          <a:p>
            <a:r>
              <a:rPr lang="en-US" sz="2600" dirty="0" smtClean="0"/>
              <a:t> Regular monitoring and long-term follow-up of all components of the treatment program</a:t>
            </a:r>
          </a:p>
          <a:p>
            <a:r>
              <a:rPr lang="en-US" sz="2600" dirty="0" smtClean="0"/>
              <a:t> Share knowledge with other team members</a:t>
            </a:r>
            <a:endParaRPr lang="en-US" sz="2600" dirty="0"/>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p:spPr>
        <p:txBody>
          <a:bodyPr>
            <a:normAutofit fontScale="90000"/>
          </a:bodyPr>
          <a:lstStyle/>
          <a:p>
            <a:r>
              <a:rPr lang="en-US" b="1" dirty="0" smtClean="0">
                <a:solidFill>
                  <a:srgbClr val="FF0000"/>
                </a:solidFill>
              </a:rPr>
              <a:t>2: Role of the certified </a:t>
            </a:r>
            <a:r>
              <a:rPr lang="en-US" b="1" dirty="0" err="1" smtClean="0">
                <a:solidFill>
                  <a:srgbClr val="FF0000"/>
                </a:solidFill>
              </a:rPr>
              <a:t>orthotist</a:t>
            </a:r>
            <a:endParaRPr lang="en-US" b="1" dirty="0">
              <a:solidFill>
                <a:srgbClr val="FF0000"/>
              </a:solidFill>
            </a:endParaRPr>
          </a:p>
        </p:txBody>
      </p:sp>
      <p:sp>
        <p:nvSpPr>
          <p:cNvPr id="3" name="Content Placeholder 2"/>
          <p:cNvSpPr>
            <a:spLocks noGrp="1"/>
          </p:cNvSpPr>
          <p:nvPr>
            <p:ph idx="1"/>
          </p:nvPr>
        </p:nvSpPr>
        <p:spPr>
          <a:xfrm>
            <a:off x="1066800" y="953589"/>
            <a:ext cx="10058400" cy="5218612"/>
          </a:xfrm>
        </p:spPr>
        <p:txBody>
          <a:bodyPr>
            <a:normAutofit/>
          </a:bodyPr>
          <a:lstStyle/>
          <a:p>
            <a:r>
              <a:rPr lang="en-US" dirty="0" smtClean="0"/>
              <a:t>Participate in patient evaluation and generation of the orthotic prescription</a:t>
            </a:r>
          </a:p>
          <a:p>
            <a:r>
              <a:rPr lang="en-US" dirty="0" smtClean="0"/>
              <a:t> Act in a consulting role to provide information on device design and materials options</a:t>
            </a:r>
          </a:p>
          <a:p>
            <a:r>
              <a:rPr lang="en-US" dirty="0" smtClean="0"/>
              <a:t> Educate the patient regarding the device</a:t>
            </a:r>
          </a:p>
          <a:p>
            <a:r>
              <a:rPr lang="en-US" dirty="0" smtClean="0"/>
              <a:t> Fabricate the device to prescription specifications</a:t>
            </a:r>
          </a:p>
          <a:p>
            <a:r>
              <a:rPr lang="en-US" dirty="0" smtClean="0"/>
              <a:t> Deliver and check device fit and function</a:t>
            </a:r>
          </a:p>
          <a:p>
            <a:r>
              <a:rPr lang="en-US" dirty="0" smtClean="0"/>
              <a:t> Modify and repair the </a:t>
            </a:r>
            <a:r>
              <a:rPr lang="en-US" dirty="0" err="1" smtClean="0"/>
              <a:t>orthosis</a:t>
            </a:r>
            <a:r>
              <a:rPr lang="en-US" dirty="0" smtClean="0"/>
              <a:t> if, and when, appropriate</a:t>
            </a:r>
          </a:p>
          <a:p>
            <a:r>
              <a:rPr lang="en-US" dirty="0" smtClean="0"/>
              <a:t> Follow up with the patient and team members</a:t>
            </a:r>
          </a:p>
          <a:p>
            <a:r>
              <a:rPr lang="en-US" dirty="0" smtClean="0"/>
              <a:t> Share knowledge with other team members</a:t>
            </a:r>
            <a:endParaRPr lang="en-US" dirty="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p:spPr>
        <p:txBody>
          <a:bodyPr>
            <a:noAutofit/>
          </a:bodyPr>
          <a:lstStyle/>
          <a:p>
            <a:r>
              <a:rPr lang="en-US" sz="2800" b="1" dirty="0" smtClean="0">
                <a:solidFill>
                  <a:srgbClr val="FF0000"/>
                </a:solidFill>
              </a:rPr>
              <a:t>3: Role of the physical therapist and/or occupational therapist</a:t>
            </a:r>
            <a:endParaRPr lang="en-US" sz="2800" b="1" dirty="0">
              <a:solidFill>
                <a:srgbClr val="FF0000"/>
              </a:solidFill>
            </a:endParaRPr>
          </a:p>
        </p:txBody>
      </p:sp>
      <p:sp>
        <p:nvSpPr>
          <p:cNvPr id="3" name="Content Placeholder 2"/>
          <p:cNvSpPr>
            <a:spLocks noGrp="1"/>
          </p:cNvSpPr>
          <p:nvPr>
            <p:ph idx="1"/>
          </p:nvPr>
        </p:nvSpPr>
        <p:spPr>
          <a:xfrm>
            <a:off x="143690" y="914400"/>
            <a:ext cx="11834949" cy="5943599"/>
          </a:xfrm>
        </p:spPr>
        <p:txBody>
          <a:bodyPr>
            <a:normAutofit/>
          </a:bodyPr>
          <a:lstStyle/>
          <a:p>
            <a:r>
              <a:rPr lang="en-US" sz="2800" dirty="0" smtClean="0"/>
              <a:t>Participate in patient evaluation, particularly as related to functional ability, such as transfers, ambulation, stair climbing, and assistive devices, in addition to assessment of other durable medical equipment, such as wheelchairs and bathroom equipment</a:t>
            </a:r>
          </a:p>
          <a:p>
            <a:r>
              <a:rPr lang="en-US" sz="2800" dirty="0" smtClean="0"/>
              <a:t> Participate in generation of the therapy prescription</a:t>
            </a:r>
          </a:p>
          <a:p>
            <a:r>
              <a:rPr lang="en-US" sz="2800" dirty="0" smtClean="0"/>
              <a:t> Provide the therapy program, which may include strengthening, range of motion, ambulation, wheelchair mobility, self-care activities, </a:t>
            </a:r>
          </a:p>
          <a:p>
            <a:r>
              <a:rPr lang="en-US" sz="2800" dirty="0" smtClean="0"/>
              <a:t>proper use of orthotic device, therapeutic modalities, and home program</a:t>
            </a:r>
          </a:p>
          <a:p>
            <a:r>
              <a:rPr lang="en-US" sz="2800" dirty="0" smtClean="0"/>
              <a:t> Share knowledge with other team members</a:t>
            </a:r>
            <a:endParaRPr lang="en-US" sz="2800" dirty="0"/>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692013"/>
          </a:xfrm>
        </p:spPr>
        <p:txBody>
          <a:bodyPr>
            <a:normAutofit/>
          </a:bodyPr>
          <a:lstStyle/>
          <a:p>
            <a:r>
              <a:rPr lang="en-US" b="1" dirty="0" smtClean="0"/>
              <a:t>4: Role of the certified </a:t>
            </a:r>
            <a:r>
              <a:rPr lang="en-US" b="1" dirty="0" err="1" smtClean="0"/>
              <a:t>pedorthist</a:t>
            </a:r>
            <a:endParaRPr lang="en-US" b="1" dirty="0"/>
          </a:p>
        </p:txBody>
      </p:sp>
      <p:sp>
        <p:nvSpPr>
          <p:cNvPr id="3" name="Content Placeholder 2"/>
          <p:cNvSpPr>
            <a:spLocks noGrp="1"/>
          </p:cNvSpPr>
          <p:nvPr>
            <p:ph idx="1"/>
          </p:nvPr>
        </p:nvSpPr>
        <p:spPr/>
        <p:txBody>
          <a:bodyPr>
            <a:normAutofit/>
          </a:bodyPr>
          <a:lstStyle/>
          <a:p>
            <a:r>
              <a:rPr lang="en-US" dirty="0" smtClean="0"/>
              <a:t>Participate in patient evaluation, with particular attention to the patient’s feet and footwear</a:t>
            </a:r>
          </a:p>
          <a:p>
            <a:r>
              <a:rPr lang="en-US" dirty="0" smtClean="0"/>
              <a:t> Participate in generating the prescription for appropriate footwear</a:t>
            </a:r>
          </a:p>
          <a:p>
            <a:r>
              <a:rPr lang="en-US" dirty="0" smtClean="0"/>
              <a:t> Work cooperatively with the </a:t>
            </a:r>
            <a:r>
              <a:rPr lang="en-US" dirty="0" err="1" smtClean="0"/>
              <a:t>orthotist</a:t>
            </a:r>
            <a:r>
              <a:rPr lang="en-US" dirty="0" smtClean="0"/>
              <a:t> to provide the footwear and appropriate modifications to the footwear</a:t>
            </a:r>
          </a:p>
          <a:p>
            <a:r>
              <a:rPr lang="en-US" dirty="0" smtClean="0"/>
              <a:t> Educate the patient, especially the diabetic patient, on footwear and foot care</a:t>
            </a:r>
          </a:p>
          <a:p>
            <a:r>
              <a:rPr lang="en-US" dirty="0" smtClean="0"/>
              <a:t> Share knowledge with other team members</a:t>
            </a:r>
            <a:endParaRPr lang="en-US" dirty="0"/>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5: Role of the patient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Convey appropriate information to the team members</a:t>
            </a:r>
          </a:p>
          <a:p>
            <a:r>
              <a:rPr lang="en-US" dirty="0" smtClean="0"/>
              <a:t> Listen, learn, and follow the team recommendations</a:t>
            </a:r>
          </a:p>
          <a:p>
            <a:r>
              <a:rPr lang="en-US" dirty="0" smtClean="0"/>
              <a:t> Comply with the treatment program and proper use of the orthotic device</a:t>
            </a:r>
          </a:p>
          <a:p>
            <a:r>
              <a:rPr lang="en-US" dirty="0" smtClean="0"/>
              <a:t> Follow up with the team, particularly if complications or problems related to the </a:t>
            </a:r>
            <a:r>
              <a:rPr lang="en-US" dirty="0" err="1" smtClean="0"/>
              <a:t>orthosis</a:t>
            </a:r>
            <a:r>
              <a:rPr lang="en-US" dirty="0" smtClean="0"/>
              <a:t> or function occur through open discussion and mutual respect, members of the orthotic team can function effectively and efficiently to provide the appropriate services and improve the patient’s functional outcome. </a:t>
            </a:r>
          </a:p>
          <a:p>
            <a:r>
              <a:rPr lang="en-US" dirty="0" smtClean="0"/>
              <a:t>Communication is the cornerstone of this process.</a:t>
            </a:r>
            <a:endParaRPr lang="en-US" dirty="0"/>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48194"/>
            <a:ext cx="10058400" cy="522515"/>
          </a:xfrm>
        </p:spPr>
        <p:txBody>
          <a:bodyPr>
            <a:normAutofit fontScale="90000"/>
          </a:bodyPr>
          <a:lstStyle/>
          <a:p>
            <a:r>
              <a:rPr lang="en-US" b="1" u="sng" dirty="0" smtClean="0"/>
              <a:t>Biomechanical principles of orthotic design</a:t>
            </a:r>
            <a:r>
              <a:rPr lang="en-US" dirty="0" smtClean="0"/>
              <a:t> </a:t>
            </a:r>
            <a:endParaRPr lang="en-US" dirty="0"/>
          </a:p>
        </p:txBody>
      </p:sp>
      <p:sp>
        <p:nvSpPr>
          <p:cNvPr id="3" name="Content Placeholder 2"/>
          <p:cNvSpPr>
            <a:spLocks noGrp="1"/>
          </p:cNvSpPr>
          <p:nvPr>
            <p:ph idx="1"/>
          </p:nvPr>
        </p:nvSpPr>
        <p:spPr>
          <a:xfrm>
            <a:off x="261257" y="849086"/>
            <a:ext cx="11678193" cy="5323115"/>
          </a:xfrm>
        </p:spPr>
        <p:txBody>
          <a:bodyPr>
            <a:normAutofit/>
          </a:bodyPr>
          <a:lstStyle/>
          <a:p>
            <a:pPr lvl="0"/>
            <a:r>
              <a:rPr lang="en-US" dirty="0" smtClean="0"/>
              <a:t>The biomechanical principles of orthotic design assist in promoting control, correction, stabilization, or dynamic movement. </a:t>
            </a:r>
            <a:endParaRPr lang="en-US" sz="1800" dirty="0" smtClean="0"/>
          </a:p>
          <a:p>
            <a:pPr lvl="0"/>
            <a:r>
              <a:rPr lang="en-US" dirty="0" smtClean="0"/>
              <a:t>All orthotic designs are based on three relatively simple principles: (1) pressure. </a:t>
            </a:r>
            <a:r>
              <a:rPr lang="en-US" sz="1800" dirty="0" smtClean="0"/>
              <a:t> </a:t>
            </a:r>
            <a:r>
              <a:rPr lang="en-US" dirty="0" smtClean="0"/>
              <a:t>(2) equilibrium </a:t>
            </a:r>
            <a:r>
              <a:rPr lang="en-US" sz="1800" dirty="0" smtClean="0"/>
              <a:t> </a:t>
            </a:r>
            <a:r>
              <a:rPr lang="en-US" dirty="0" smtClean="0"/>
              <a:t>(3) the lever arm principle. </a:t>
            </a:r>
            <a:endParaRPr lang="en-US" sz="1800" dirty="0" smtClean="0"/>
          </a:p>
          <a:p>
            <a:pPr lvl="0"/>
            <a:r>
              <a:rPr lang="en-US" dirty="0" smtClean="0"/>
              <a:t>These considerations include and are not limited to: </a:t>
            </a:r>
            <a:endParaRPr lang="en-US" sz="1800" dirty="0" smtClean="0"/>
          </a:p>
          <a:p>
            <a:pPr lvl="1"/>
            <a:r>
              <a:rPr lang="en-US" dirty="0" smtClean="0"/>
              <a:t>the forces at the interface between the orthotic materials and the skin, </a:t>
            </a:r>
            <a:endParaRPr lang="en-US" sz="1600" dirty="0" smtClean="0"/>
          </a:p>
          <a:p>
            <a:pPr lvl="1"/>
            <a:r>
              <a:rPr lang="en-US" dirty="0" smtClean="0"/>
              <a:t>the degrees-of-freedom of each joint, </a:t>
            </a:r>
            <a:endParaRPr lang="en-US" sz="1600" dirty="0" smtClean="0"/>
          </a:p>
          <a:p>
            <a:pPr lvl="1"/>
            <a:r>
              <a:rPr lang="en-US" dirty="0" smtClean="0"/>
              <a:t>the number of joint segments, </a:t>
            </a:r>
            <a:endParaRPr lang="en-US" sz="1600" dirty="0" smtClean="0"/>
          </a:p>
          <a:p>
            <a:pPr lvl="1"/>
            <a:r>
              <a:rPr lang="en-US" dirty="0" smtClean="0"/>
              <a:t>the neuromuscular control of a segment, including strength and tone, </a:t>
            </a:r>
            <a:endParaRPr lang="en-US" sz="1600" dirty="0" smtClean="0"/>
          </a:p>
          <a:p>
            <a:pPr lvl="1"/>
            <a:r>
              <a:rPr lang="en-US" dirty="0" smtClean="0"/>
              <a:t>the material selected for orthotic fabrication, </a:t>
            </a:r>
            <a:endParaRPr lang="en-US" sz="1600" dirty="0" smtClean="0"/>
          </a:p>
          <a:p>
            <a:pPr lvl="1"/>
            <a:r>
              <a:rPr lang="en-US" dirty="0" smtClean="0"/>
              <a:t>the activity level of the client. </a:t>
            </a:r>
            <a:endParaRPr lang="en-US" sz="18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38"/>
            <a:ext cx="10058400" cy="653143"/>
          </a:xfrm>
        </p:spPr>
        <p:txBody>
          <a:bodyPr>
            <a:normAutofit/>
          </a:bodyPr>
          <a:lstStyle/>
          <a:p>
            <a:r>
              <a:rPr lang="en-US" b="1" u="sng" dirty="0" smtClean="0"/>
              <a:t>Biomechanical principles of orthotic design</a:t>
            </a:r>
            <a:r>
              <a:rPr lang="en-US" dirty="0" smtClean="0"/>
              <a:t> </a:t>
            </a:r>
            <a:endParaRPr lang="en-US" dirty="0"/>
          </a:p>
        </p:txBody>
      </p:sp>
      <p:sp>
        <p:nvSpPr>
          <p:cNvPr id="3" name="Content Placeholder 2"/>
          <p:cNvSpPr>
            <a:spLocks noGrp="1"/>
          </p:cNvSpPr>
          <p:nvPr>
            <p:ph idx="1"/>
          </p:nvPr>
        </p:nvSpPr>
        <p:spPr>
          <a:xfrm>
            <a:off x="287383" y="914400"/>
            <a:ext cx="11599817" cy="5708469"/>
          </a:xfrm>
        </p:spPr>
        <p:txBody>
          <a:bodyPr>
            <a:normAutofit/>
          </a:bodyPr>
          <a:lstStyle/>
          <a:p>
            <a:r>
              <a:rPr lang="en-US" dirty="0" smtClean="0"/>
              <a:t>The following principles provide the foundation for all orthotic design keeping in mind that the more complicated the orthotic application, the more confounded the various principles become.</a:t>
            </a:r>
            <a:r>
              <a:rPr lang="en-US" sz="1800" dirty="0" smtClean="0"/>
              <a:t> </a:t>
            </a:r>
            <a:endParaRPr lang="en-US" b="1" u="sng" dirty="0" smtClean="0"/>
          </a:p>
          <a:p>
            <a:pPr lvl="0"/>
            <a:r>
              <a:rPr lang="en-US" b="1" u="sng" dirty="0" smtClean="0"/>
              <a:t>1: The pressure principle</a:t>
            </a:r>
            <a:r>
              <a:rPr lang="en-US" dirty="0" smtClean="0"/>
              <a:t> </a:t>
            </a:r>
            <a:endParaRPr lang="en-US" sz="1800" dirty="0" smtClean="0"/>
          </a:p>
          <a:p>
            <a:r>
              <a:rPr lang="en-US" dirty="0" smtClean="0"/>
              <a:t>It states that: </a:t>
            </a:r>
            <a:endParaRPr lang="en-US" sz="1800" dirty="0" smtClean="0"/>
          </a:p>
          <a:p>
            <a:r>
              <a:rPr lang="en-US" b="1" i="1" dirty="0" smtClean="0"/>
              <a:t>Pressure is equal to the total force per unit area. </a:t>
            </a:r>
            <a:endParaRPr lang="en-US" sz="1800" dirty="0" smtClean="0"/>
          </a:p>
          <a:p>
            <a:r>
              <a:rPr lang="en-US" dirty="0" smtClean="0"/>
              <a:t>Clinically, what this means is that the greater the area of a pad or the plastic shell of an </a:t>
            </a:r>
            <a:r>
              <a:rPr lang="en-US" dirty="0" err="1" smtClean="0"/>
              <a:t>orthosis</a:t>
            </a:r>
            <a:r>
              <a:rPr lang="en-US" dirty="0" smtClean="0"/>
              <a:t>, the less force will be placed on the skin. Therefore, any material that creates a force against the skin should be of a dimension to minimize the forces on the tissues.     </a:t>
            </a:r>
            <a:endParaRPr lang="en-US" sz="1800" dirty="0" smtClean="0"/>
          </a:p>
          <a:p>
            <a:r>
              <a:rPr lang="en-US" dirty="0" smtClean="0"/>
              <a:t>P =   </a:t>
            </a:r>
            <a:r>
              <a:rPr lang="en-US" u="sng" dirty="0" smtClean="0"/>
              <a:t>      force              _</a:t>
            </a:r>
            <a:endParaRPr lang="en-US" sz="1800" dirty="0" smtClean="0"/>
          </a:p>
          <a:p>
            <a:r>
              <a:rPr lang="en-US" dirty="0" smtClean="0"/>
              <a:t>  	Area of application  </a:t>
            </a:r>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9818"/>
            <a:ext cx="10058400" cy="849086"/>
          </a:xfrm>
        </p:spPr>
        <p:txBody>
          <a:bodyPr>
            <a:normAutofit/>
          </a:bodyPr>
          <a:lstStyle/>
          <a:p>
            <a:r>
              <a:rPr lang="en-US" b="1" u="sng" dirty="0" smtClean="0"/>
              <a:t>Biomechanical principles of orthotic design</a:t>
            </a:r>
            <a:r>
              <a:rPr lang="en-US" dirty="0" smtClean="0"/>
              <a:t> </a:t>
            </a:r>
            <a:endParaRPr lang="en-US" dirty="0"/>
          </a:p>
        </p:txBody>
      </p:sp>
      <p:sp>
        <p:nvSpPr>
          <p:cNvPr id="3" name="Content Placeholder 2"/>
          <p:cNvSpPr>
            <a:spLocks noGrp="1"/>
          </p:cNvSpPr>
          <p:nvPr>
            <p:ph idx="1"/>
          </p:nvPr>
        </p:nvSpPr>
        <p:spPr>
          <a:xfrm>
            <a:off x="365759" y="1084216"/>
            <a:ext cx="11573691" cy="5525589"/>
          </a:xfrm>
        </p:spPr>
        <p:txBody>
          <a:bodyPr>
            <a:normAutofit/>
          </a:bodyPr>
          <a:lstStyle/>
          <a:p>
            <a:pPr lvl="0"/>
            <a:r>
              <a:rPr lang="en-US" b="1" dirty="0" smtClean="0"/>
              <a:t>2: The equilibrium principle</a:t>
            </a:r>
            <a:r>
              <a:rPr lang="en-US" dirty="0" smtClean="0"/>
              <a:t> </a:t>
            </a:r>
          </a:p>
          <a:p>
            <a:r>
              <a:rPr lang="en-US" dirty="0" smtClean="0"/>
              <a:t>It states that: </a:t>
            </a:r>
          </a:p>
          <a:p>
            <a:r>
              <a:rPr lang="en-US" b="1" i="1" dirty="0" smtClean="0"/>
              <a:t>The sum of the forces and the bending moments created must be equal to zero</a:t>
            </a:r>
            <a:r>
              <a:rPr lang="en-US" b="1" dirty="0" smtClean="0"/>
              <a:t>. </a:t>
            </a:r>
            <a:endParaRPr lang="en-US" dirty="0" smtClean="0"/>
          </a:p>
          <a:p>
            <a:r>
              <a:rPr lang="en-US" dirty="0" smtClean="0"/>
              <a:t>The practical application is best explained by the most commonly used loading system in orthotics, the three-point pressure system (Fig. 1).</a:t>
            </a:r>
          </a:p>
          <a:p>
            <a:r>
              <a:rPr lang="en-US" dirty="0" smtClean="0"/>
              <a:t> The three-point pressure or loading system occurs when three forces are applied to a segment in such a way that a single primary force is applied between two additional counter forces with the sum of all three forces equaling zero.</a:t>
            </a:r>
          </a:p>
          <a:p>
            <a:r>
              <a:rPr lang="en-US" dirty="0" smtClean="0"/>
              <a:t> The primary force is of a magnitude and located at a point where movement is either inhibited or facilitated, depending on the functional design of the </a:t>
            </a:r>
            <a:r>
              <a:rPr lang="en-US" dirty="0" err="1" smtClean="0"/>
              <a:t>orthosis</a:t>
            </a:r>
            <a:r>
              <a:rPr lang="en-US" dirty="0" smtClean="0"/>
              <a: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18"/>
          <p:cNvPicPr>
            <a:picLocks noChangeAspect="1" noChangeArrowheads="1"/>
          </p:cNvPicPr>
          <p:nvPr/>
        </p:nvPicPr>
        <p:blipFill>
          <a:blip r:embed="rId2" cstate="print"/>
          <a:srcRect/>
          <a:stretch>
            <a:fillRect/>
          </a:stretch>
        </p:blipFill>
        <p:spPr bwMode="auto">
          <a:xfrm>
            <a:off x="809897" y="0"/>
            <a:ext cx="11011992" cy="68579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737" y="156755"/>
            <a:ext cx="10058400" cy="640080"/>
          </a:xfrm>
        </p:spPr>
        <p:txBody>
          <a:bodyPr>
            <a:normAutofit/>
          </a:bodyPr>
          <a:lstStyle/>
          <a:p>
            <a:pPr lvl="0"/>
            <a:r>
              <a:rPr lang="en-US" b="1" u="sng" dirty="0" smtClean="0"/>
              <a:t>Biomechanical principles of orthotic design</a:t>
            </a:r>
            <a:r>
              <a:rPr lang="en-US" dirty="0" smtClean="0"/>
              <a:t> </a:t>
            </a:r>
            <a:endParaRPr lang="en-US" dirty="0"/>
          </a:p>
        </p:txBody>
      </p:sp>
      <p:sp>
        <p:nvSpPr>
          <p:cNvPr id="3" name="Content Placeholder 2"/>
          <p:cNvSpPr>
            <a:spLocks noGrp="1"/>
          </p:cNvSpPr>
          <p:nvPr>
            <p:ph idx="1"/>
          </p:nvPr>
        </p:nvSpPr>
        <p:spPr>
          <a:xfrm>
            <a:off x="195941" y="940526"/>
            <a:ext cx="11813177" cy="5760720"/>
          </a:xfrm>
        </p:spPr>
        <p:txBody>
          <a:bodyPr>
            <a:normAutofit fontScale="85000" lnSpcReduction="20000"/>
          </a:bodyPr>
          <a:lstStyle/>
          <a:p>
            <a:r>
              <a:rPr lang="en-US" b="1" dirty="0" smtClean="0">
                <a:solidFill>
                  <a:schemeClr val="tx2"/>
                </a:solidFill>
              </a:rPr>
              <a:t>3: The lever arm principle</a:t>
            </a:r>
            <a:r>
              <a:rPr lang="en-US" dirty="0" smtClean="0">
                <a:solidFill>
                  <a:schemeClr val="tx2"/>
                </a:solidFill>
              </a:rPr>
              <a:t> </a:t>
            </a:r>
          </a:p>
          <a:p>
            <a:r>
              <a:rPr lang="en-US" dirty="0" smtClean="0">
                <a:solidFill>
                  <a:schemeClr val="tx2"/>
                </a:solidFill>
              </a:rPr>
              <a:t>It states that: </a:t>
            </a:r>
          </a:p>
          <a:p>
            <a:r>
              <a:rPr lang="en-US" b="1" i="1" dirty="0" smtClean="0">
                <a:solidFill>
                  <a:schemeClr val="tx2"/>
                </a:solidFill>
              </a:rPr>
              <a:t>The farther the point of force from the joint, the greater the moment arm and the smaller the magnitude of force required to produce a given torque at the joint.</a:t>
            </a:r>
            <a:endParaRPr lang="en-US" dirty="0" smtClean="0">
              <a:solidFill>
                <a:schemeClr val="tx2"/>
              </a:solidFill>
            </a:endParaRPr>
          </a:p>
          <a:p>
            <a:r>
              <a:rPr lang="en-US" dirty="0" smtClean="0">
                <a:solidFill>
                  <a:schemeClr val="tx2"/>
                </a:solidFill>
              </a:rPr>
              <a:t>This is why most </a:t>
            </a:r>
            <a:r>
              <a:rPr lang="en-US" dirty="0" err="1" smtClean="0">
                <a:solidFill>
                  <a:schemeClr val="tx2"/>
                </a:solidFill>
              </a:rPr>
              <a:t>orthoses</a:t>
            </a:r>
            <a:r>
              <a:rPr lang="en-US" dirty="0" smtClean="0">
                <a:solidFill>
                  <a:schemeClr val="tx2"/>
                </a:solidFill>
              </a:rPr>
              <a:t> are designed with long metal bars or plastic shells that are the length of an adjacent segment. </a:t>
            </a:r>
          </a:p>
          <a:p>
            <a:r>
              <a:rPr lang="en-US" dirty="0" smtClean="0">
                <a:solidFill>
                  <a:schemeClr val="tx2"/>
                </a:solidFill>
              </a:rPr>
              <a:t>The greater the length of the supporting orthotic structure, the greater the moment or torque that can be placed on the joint or unstable segment.     </a:t>
            </a:r>
          </a:p>
          <a:p>
            <a:r>
              <a:rPr lang="en-US" dirty="0" smtClean="0">
                <a:solidFill>
                  <a:schemeClr val="tx2"/>
                </a:solidFill>
              </a:rPr>
              <a:t>Collectively, these three principles rarely, if ever, act independently of each other. Ideally, when designing or evaluating an orthotic appliance, the clinician should check that </a:t>
            </a:r>
          </a:p>
          <a:p>
            <a:r>
              <a:rPr lang="en-US" dirty="0" smtClean="0">
                <a:solidFill>
                  <a:schemeClr val="tx2"/>
                </a:solidFill>
              </a:rPr>
              <a:t>(1) There is adequate padding covering the greatest area possible for comfort; </a:t>
            </a:r>
          </a:p>
          <a:p>
            <a:r>
              <a:rPr lang="en-US" dirty="0" smtClean="0">
                <a:solidFill>
                  <a:schemeClr val="tx2"/>
                </a:solidFill>
              </a:rPr>
              <a:t>(2) The total forces acting on the involved segment is equal to zero or there is equal pressure throughout the </a:t>
            </a:r>
            <a:r>
              <a:rPr lang="en-US" dirty="0" err="1" smtClean="0">
                <a:solidFill>
                  <a:schemeClr val="tx2"/>
                </a:solidFill>
              </a:rPr>
              <a:t>orthosis</a:t>
            </a:r>
            <a:r>
              <a:rPr lang="en-US" dirty="0" smtClean="0">
                <a:solidFill>
                  <a:schemeClr val="tx2"/>
                </a:solidFill>
              </a:rPr>
              <a:t> and no areas of irritation to the skin; </a:t>
            </a:r>
          </a:p>
          <a:p>
            <a:r>
              <a:rPr lang="en-US" dirty="0" smtClean="0">
                <a:solidFill>
                  <a:schemeClr val="tx2"/>
                </a:solidFill>
              </a:rPr>
              <a:t>(3) The length of the </a:t>
            </a:r>
            <a:r>
              <a:rPr lang="en-US" dirty="0" err="1" smtClean="0">
                <a:solidFill>
                  <a:schemeClr val="tx2"/>
                </a:solidFill>
              </a:rPr>
              <a:t>orthosis</a:t>
            </a:r>
            <a:r>
              <a:rPr lang="en-US" dirty="0" smtClean="0">
                <a:solidFill>
                  <a:schemeClr val="tx2"/>
                </a:solidFill>
              </a:rPr>
              <a:t> is suitable to provide an adequate force to create the desired effect and to avoid increased transmission of shear forces against the anatomic tissues.</a:t>
            </a:r>
          </a:p>
          <a:p>
            <a:r>
              <a:rPr lang="en-US" dirty="0" smtClean="0">
                <a:solidFill>
                  <a:schemeClr val="tx2"/>
                </a:solidFill>
              </a:rPr>
              <a:t> </a:t>
            </a:r>
          </a:p>
          <a:p>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835705"/>
          </a:xfrm>
        </p:spPr>
        <p:txBody>
          <a:bodyPr/>
          <a:lstStyle/>
          <a:p>
            <a:r>
              <a:rPr lang="en-US" dirty="0" err="1" smtClean="0"/>
              <a:t>Hemipelvectomy</a:t>
            </a:r>
            <a:r>
              <a:rPr lang="en-US" dirty="0" smtClean="0"/>
              <a:t>/ hip disarticulation</a:t>
            </a:r>
            <a:endParaRPr lang="en-US" dirty="0"/>
          </a:p>
        </p:txBody>
      </p:sp>
      <p:pic>
        <p:nvPicPr>
          <p:cNvPr id="1026" name="Picture 2" descr="D:\dpt sgd\orthosis &amp; pros\download (1).jpg"/>
          <p:cNvPicPr>
            <a:picLocks noChangeAspect="1" noChangeArrowheads="1"/>
          </p:cNvPicPr>
          <p:nvPr/>
        </p:nvPicPr>
        <p:blipFill>
          <a:blip r:embed="rId2" cstate="print"/>
          <a:srcRect/>
          <a:stretch>
            <a:fillRect/>
          </a:stretch>
        </p:blipFill>
        <p:spPr bwMode="auto">
          <a:xfrm>
            <a:off x="287384" y="1867988"/>
            <a:ext cx="4297679" cy="4467497"/>
          </a:xfrm>
          <a:prstGeom prst="rect">
            <a:avLst/>
          </a:prstGeom>
          <a:noFill/>
        </p:spPr>
      </p:pic>
      <p:pic>
        <p:nvPicPr>
          <p:cNvPr id="1027" name="Picture 3" descr="D:\dpt sgd\orthosis &amp; pros\download.jpg"/>
          <p:cNvPicPr>
            <a:picLocks noGrp="1" noChangeAspect="1" noChangeArrowheads="1"/>
          </p:cNvPicPr>
          <p:nvPr>
            <p:ph idx="1"/>
          </p:nvPr>
        </p:nvPicPr>
        <p:blipFill>
          <a:blip r:embed="rId3" cstate="print"/>
          <a:srcRect/>
          <a:stretch>
            <a:fillRect/>
          </a:stretch>
        </p:blipFill>
        <p:spPr bwMode="auto">
          <a:xfrm>
            <a:off x="5181600" y="1737360"/>
            <a:ext cx="2564674" cy="4336869"/>
          </a:xfrm>
          <a:prstGeom prst="rect">
            <a:avLst/>
          </a:prstGeom>
          <a:noFill/>
        </p:spPr>
      </p:pic>
      <p:pic>
        <p:nvPicPr>
          <p:cNvPr id="1028" name="Picture 4" descr="D:\dpt sgd\orthosis &amp; pros\images.jpg"/>
          <p:cNvPicPr>
            <a:picLocks noChangeAspect="1" noChangeArrowheads="1"/>
          </p:cNvPicPr>
          <p:nvPr/>
        </p:nvPicPr>
        <p:blipFill>
          <a:blip r:embed="rId4" cstate="print"/>
          <a:srcRect/>
          <a:stretch>
            <a:fillRect/>
          </a:stretch>
        </p:blipFill>
        <p:spPr bwMode="auto">
          <a:xfrm>
            <a:off x="8486000" y="2860768"/>
            <a:ext cx="3368040" cy="3997232"/>
          </a:xfrm>
          <a:prstGeom prst="rect">
            <a:avLst/>
          </a:prstGeom>
          <a:noFill/>
        </p:spPr>
      </p:pic>
      <p:pic>
        <p:nvPicPr>
          <p:cNvPr id="1029" name="Picture 5" descr="C:\Users\Ayesha\Pictures\images (2).jpg"/>
          <p:cNvPicPr>
            <a:picLocks noChangeAspect="1" noChangeArrowheads="1"/>
          </p:cNvPicPr>
          <p:nvPr/>
        </p:nvPicPr>
        <p:blipFill>
          <a:blip r:embed="rId5" cstate="print"/>
          <a:srcRect/>
          <a:stretch>
            <a:fillRect/>
          </a:stretch>
        </p:blipFill>
        <p:spPr bwMode="auto">
          <a:xfrm>
            <a:off x="9340947" y="0"/>
            <a:ext cx="2535775" cy="27291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754"/>
            <a:ext cx="10058400" cy="731520"/>
          </a:xfrm>
        </p:spPr>
        <p:txBody>
          <a:bodyPr>
            <a:normAutofit/>
          </a:bodyPr>
          <a:lstStyle/>
          <a:p>
            <a:r>
              <a:rPr lang="en-US" u="sng" dirty="0" smtClean="0">
                <a:solidFill>
                  <a:schemeClr val="tx2"/>
                </a:solidFill>
              </a:rPr>
              <a:t> </a:t>
            </a:r>
            <a:r>
              <a:rPr lang="en-US" b="1" u="sng" dirty="0" smtClean="0">
                <a:solidFill>
                  <a:schemeClr val="accent6">
                    <a:lumMod val="50000"/>
                  </a:schemeClr>
                </a:solidFill>
              </a:rPr>
              <a:t>Goal of </a:t>
            </a:r>
            <a:r>
              <a:rPr lang="en-US" b="1" u="sng" dirty="0" smtClean="0"/>
              <a:t>Orthotics</a:t>
            </a:r>
            <a:endParaRPr lang="en-US" u="sng" dirty="0"/>
          </a:p>
        </p:txBody>
      </p:sp>
      <p:sp>
        <p:nvSpPr>
          <p:cNvPr id="3" name="Content Placeholder 2"/>
          <p:cNvSpPr>
            <a:spLocks noGrp="1"/>
          </p:cNvSpPr>
          <p:nvPr>
            <p:ph idx="1"/>
          </p:nvPr>
        </p:nvSpPr>
        <p:spPr>
          <a:xfrm>
            <a:off x="613954" y="1045028"/>
            <a:ext cx="10511246" cy="5538651"/>
          </a:xfrm>
        </p:spPr>
        <p:txBody>
          <a:bodyPr>
            <a:normAutofit/>
          </a:bodyPr>
          <a:lstStyle/>
          <a:p>
            <a:pPr lvl="0">
              <a:buNone/>
            </a:pPr>
            <a:r>
              <a:rPr lang="en-US" sz="2800" dirty="0" smtClean="0">
                <a:solidFill>
                  <a:schemeClr val="tx2"/>
                </a:solidFill>
              </a:rPr>
              <a:t>The goal of orthotic fitting is to meet the functional requirements of the client with minimal restriction. </a:t>
            </a:r>
          </a:p>
          <a:p>
            <a:pPr lvl="0"/>
            <a:r>
              <a:rPr lang="en-US" sz="2800" dirty="0" smtClean="0">
                <a:solidFill>
                  <a:schemeClr val="tx2"/>
                </a:solidFill>
              </a:rPr>
              <a:t>To meet this goal, the rehabilitation team must evaluate each client individually without preconceived ideas of routine orthotic prescription based purely on the diagnosis. </a:t>
            </a:r>
          </a:p>
          <a:p>
            <a:pPr lvl="0"/>
            <a:r>
              <a:rPr lang="en-US" sz="2800" b="1" dirty="0" smtClean="0">
                <a:solidFill>
                  <a:schemeClr val="tx2"/>
                </a:solidFill>
              </a:rPr>
              <a:t>It must be determined whether the appliance will be: </a:t>
            </a:r>
          </a:p>
          <a:p>
            <a:pPr lvl="1"/>
            <a:r>
              <a:rPr lang="en-US" sz="2800" dirty="0" smtClean="0">
                <a:solidFill>
                  <a:schemeClr val="tx2"/>
                </a:solidFill>
              </a:rPr>
              <a:t>a temporary device to protect or assist the client until further restorative therapies have been progressed, or </a:t>
            </a:r>
          </a:p>
          <a:p>
            <a:pPr lvl="1"/>
            <a:r>
              <a:rPr lang="en-US" sz="2800" dirty="0" smtClean="0">
                <a:solidFill>
                  <a:schemeClr val="tx2"/>
                </a:solidFill>
              </a:rPr>
              <a:t>a permanent </a:t>
            </a:r>
            <a:r>
              <a:rPr lang="en-US" sz="2800" dirty="0" err="1" smtClean="0">
                <a:solidFill>
                  <a:schemeClr val="tx2"/>
                </a:solidFill>
              </a:rPr>
              <a:t>orthosis</a:t>
            </a:r>
            <a:r>
              <a:rPr lang="en-US" sz="2800" dirty="0" smtClean="0">
                <a:solidFill>
                  <a:schemeClr val="tx2"/>
                </a:solidFill>
              </a:rPr>
              <a:t> fabricated for long-term use. </a:t>
            </a:r>
          </a:p>
          <a:p>
            <a:endParaRPr lang="en-US" sz="28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718457"/>
          </a:xfrm>
        </p:spPr>
        <p:txBody>
          <a:bodyPr>
            <a:noAutofit/>
          </a:bodyPr>
          <a:lstStyle/>
          <a:p>
            <a:r>
              <a:rPr lang="en-US" sz="2800" b="1" dirty="0" smtClean="0"/>
              <a:t>The functional considerations for an </a:t>
            </a:r>
            <a:r>
              <a:rPr lang="en-US" sz="2800" b="1" dirty="0" err="1" smtClean="0"/>
              <a:t>orthoses</a:t>
            </a:r>
            <a:endParaRPr lang="en-US" sz="2800" b="1" dirty="0"/>
          </a:p>
        </p:txBody>
      </p:sp>
      <p:sp>
        <p:nvSpPr>
          <p:cNvPr id="3" name="Content Placeholder 2"/>
          <p:cNvSpPr>
            <a:spLocks noGrp="1"/>
          </p:cNvSpPr>
          <p:nvPr>
            <p:ph idx="1"/>
          </p:nvPr>
        </p:nvSpPr>
        <p:spPr>
          <a:xfrm>
            <a:off x="300445" y="744583"/>
            <a:ext cx="11625943" cy="5891348"/>
          </a:xfrm>
        </p:spPr>
        <p:txBody>
          <a:bodyPr>
            <a:normAutofit fontScale="92500" lnSpcReduction="10000"/>
          </a:bodyPr>
          <a:lstStyle/>
          <a:p>
            <a:pPr lvl="0"/>
            <a:r>
              <a:rPr lang="en-US" b="1" dirty="0" smtClean="0">
                <a:solidFill>
                  <a:schemeClr val="tx2"/>
                </a:solidFill>
              </a:rPr>
              <a:t>1: Alignment: </a:t>
            </a:r>
            <a:r>
              <a:rPr lang="en-US" dirty="0" smtClean="0">
                <a:solidFill>
                  <a:schemeClr val="tx2"/>
                </a:solidFill>
              </a:rPr>
              <a:t>the correction of a deformity or maintenance of a body segment.</a:t>
            </a:r>
            <a:endParaRPr lang="en-US" sz="1800" dirty="0" smtClean="0">
              <a:solidFill>
                <a:schemeClr val="tx2"/>
              </a:solidFill>
            </a:endParaRPr>
          </a:p>
          <a:p>
            <a:r>
              <a:rPr lang="en-US" dirty="0" smtClean="0">
                <a:solidFill>
                  <a:schemeClr val="tx2"/>
                </a:solidFill>
              </a:rPr>
              <a:t>Clinical examples:</a:t>
            </a:r>
            <a:endParaRPr lang="en-US" sz="1800" dirty="0" smtClean="0">
              <a:solidFill>
                <a:schemeClr val="tx2"/>
              </a:solidFill>
            </a:endParaRPr>
          </a:p>
          <a:p>
            <a:pPr lvl="1"/>
            <a:r>
              <a:rPr lang="en-US" b="1" dirty="0" smtClean="0">
                <a:solidFill>
                  <a:schemeClr val="tx2"/>
                </a:solidFill>
              </a:rPr>
              <a:t>Musculoskeletal considerations</a:t>
            </a:r>
            <a:endParaRPr lang="en-US" sz="1600" b="1" dirty="0" smtClean="0">
              <a:solidFill>
                <a:schemeClr val="tx2"/>
              </a:solidFill>
            </a:endParaRPr>
          </a:p>
          <a:p>
            <a:pPr lvl="2"/>
            <a:r>
              <a:rPr lang="en-US" dirty="0" smtClean="0">
                <a:solidFill>
                  <a:schemeClr val="tx2"/>
                </a:solidFill>
              </a:rPr>
              <a:t>Milwaukee brace for scoliosis</a:t>
            </a:r>
            <a:endParaRPr lang="en-US" sz="1400" dirty="0" smtClean="0">
              <a:solidFill>
                <a:schemeClr val="tx2"/>
              </a:solidFill>
            </a:endParaRPr>
          </a:p>
          <a:p>
            <a:pPr lvl="2"/>
            <a:r>
              <a:rPr lang="en-US" dirty="0" smtClean="0">
                <a:solidFill>
                  <a:schemeClr val="tx2"/>
                </a:solidFill>
              </a:rPr>
              <a:t>Dynamic splint to prevent scar shortening in clients with burns </a:t>
            </a:r>
            <a:endParaRPr lang="en-US" sz="1400" dirty="0" smtClean="0">
              <a:solidFill>
                <a:schemeClr val="tx2"/>
              </a:solidFill>
            </a:endParaRPr>
          </a:p>
          <a:p>
            <a:pPr lvl="1"/>
            <a:r>
              <a:rPr lang="en-US" b="1" dirty="0" smtClean="0">
                <a:solidFill>
                  <a:schemeClr val="tx2"/>
                </a:solidFill>
              </a:rPr>
              <a:t>Neurologic considerations</a:t>
            </a:r>
            <a:endParaRPr lang="en-US" sz="1600" b="1" dirty="0" smtClean="0">
              <a:solidFill>
                <a:schemeClr val="tx2"/>
              </a:solidFill>
            </a:endParaRPr>
          </a:p>
          <a:p>
            <a:pPr lvl="2"/>
            <a:r>
              <a:rPr lang="en-US" dirty="0" smtClean="0">
                <a:solidFill>
                  <a:schemeClr val="tx2"/>
                </a:solidFill>
              </a:rPr>
              <a:t>Tone reducing AFOs in patient with cerebral palsy</a:t>
            </a:r>
            <a:endParaRPr lang="en-US" sz="1400" dirty="0" smtClean="0">
              <a:solidFill>
                <a:schemeClr val="tx2"/>
              </a:solidFill>
            </a:endParaRPr>
          </a:p>
          <a:p>
            <a:pPr lvl="2"/>
            <a:r>
              <a:rPr lang="en-US" dirty="0" smtClean="0">
                <a:solidFill>
                  <a:schemeClr val="tx2"/>
                </a:solidFill>
              </a:rPr>
              <a:t>CTLSO to prevent motion of the cervical region</a:t>
            </a:r>
            <a:endParaRPr lang="en-US" sz="1800" dirty="0" smtClean="0">
              <a:solidFill>
                <a:schemeClr val="tx2"/>
              </a:solidFill>
            </a:endParaRPr>
          </a:p>
          <a:p>
            <a:pPr lvl="0"/>
            <a:r>
              <a:rPr lang="en-US" b="1" dirty="0" smtClean="0">
                <a:solidFill>
                  <a:schemeClr val="tx2"/>
                </a:solidFill>
              </a:rPr>
              <a:t>2: Movement: </a:t>
            </a:r>
            <a:r>
              <a:rPr lang="en-US" dirty="0" smtClean="0">
                <a:solidFill>
                  <a:schemeClr val="tx2"/>
                </a:solidFill>
              </a:rPr>
              <a:t>a joint requires assistance with motion or resistance to excessive motion. </a:t>
            </a:r>
            <a:r>
              <a:rPr lang="en-US" sz="1800" dirty="0" smtClean="0">
                <a:solidFill>
                  <a:schemeClr val="tx2"/>
                </a:solidFill>
              </a:rPr>
              <a:t> </a:t>
            </a:r>
            <a:r>
              <a:rPr lang="en-US" dirty="0" smtClean="0">
                <a:solidFill>
                  <a:schemeClr val="tx2"/>
                </a:solidFill>
              </a:rPr>
              <a:t>Clinical examples:</a:t>
            </a:r>
            <a:endParaRPr lang="en-US" sz="1800" dirty="0" smtClean="0">
              <a:solidFill>
                <a:schemeClr val="tx2"/>
              </a:solidFill>
            </a:endParaRPr>
          </a:p>
          <a:p>
            <a:pPr lvl="3"/>
            <a:r>
              <a:rPr lang="en-US" sz="2400" b="1" dirty="0" smtClean="0">
                <a:solidFill>
                  <a:schemeClr val="tx2"/>
                </a:solidFill>
              </a:rPr>
              <a:t>A) Assistance with joint motion </a:t>
            </a:r>
          </a:p>
          <a:p>
            <a:r>
              <a:rPr lang="en-US" dirty="0" smtClean="0">
                <a:solidFill>
                  <a:schemeClr val="tx2"/>
                </a:solidFill>
              </a:rPr>
              <a:t>a) Musculoskeletal considerations</a:t>
            </a:r>
            <a:endParaRPr lang="en-US" sz="1800" dirty="0" smtClean="0">
              <a:solidFill>
                <a:schemeClr val="tx2"/>
              </a:solidFill>
            </a:endParaRPr>
          </a:p>
          <a:p>
            <a:r>
              <a:rPr lang="en-US" dirty="0" smtClean="0">
                <a:solidFill>
                  <a:schemeClr val="tx2"/>
                </a:solidFill>
              </a:rPr>
              <a:t>  AFO with </a:t>
            </a:r>
            <a:r>
              <a:rPr lang="en-US" dirty="0" err="1" smtClean="0">
                <a:solidFill>
                  <a:schemeClr val="tx2"/>
                </a:solidFill>
              </a:rPr>
              <a:t>dorsiflexion</a:t>
            </a:r>
            <a:r>
              <a:rPr lang="en-US" dirty="0" smtClean="0">
                <a:solidFill>
                  <a:schemeClr val="tx2"/>
                </a:solidFill>
              </a:rPr>
              <a:t> assist for </a:t>
            </a:r>
            <a:r>
              <a:rPr lang="en-US" dirty="0" err="1" smtClean="0">
                <a:solidFill>
                  <a:schemeClr val="tx2"/>
                </a:solidFill>
              </a:rPr>
              <a:t>dorsiflexor</a:t>
            </a:r>
            <a:r>
              <a:rPr lang="en-US" dirty="0" smtClean="0">
                <a:solidFill>
                  <a:schemeClr val="tx2"/>
                </a:solidFill>
              </a:rPr>
              <a:t> weakness</a:t>
            </a:r>
            <a:endParaRPr lang="en-US" sz="1800" dirty="0" smtClean="0">
              <a:solidFill>
                <a:schemeClr val="tx2"/>
              </a:solidFill>
            </a:endParaRPr>
          </a:p>
          <a:p>
            <a:pPr lvl="1"/>
            <a:r>
              <a:rPr lang="en-US" dirty="0" smtClean="0">
                <a:solidFill>
                  <a:schemeClr val="tx2"/>
                </a:solidFill>
              </a:rPr>
              <a:t>Neurologic considerations</a:t>
            </a:r>
            <a:endParaRPr lang="en-US" sz="1600" dirty="0" smtClean="0">
              <a:solidFill>
                <a:schemeClr val="tx2"/>
              </a:solidFill>
            </a:endParaRPr>
          </a:p>
          <a:p>
            <a:r>
              <a:rPr lang="en-US" dirty="0" smtClean="0">
                <a:solidFill>
                  <a:schemeClr val="tx2"/>
                </a:solidFill>
              </a:rPr>
              <a:t>RGO assist clients with spinal cord injury with ambulation</a:t>
            </a:r>
            <a:endParaRPr lang="en-US" sz="1800" dirty="0" smtClean="0">
              <a:solidFill>
                <a:schemeClr val="tx2"/>
              </a:solidFill>
            </a:endParaRPr>
          </a:p>
          <a:p>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5312"/>
            <a:ext cx="10058400" cy="587829"/>
          </a:xfrm>
        </p:spPr>
        <p:txBody>
          <a:bodyPr>
            <a:normAutofit/>
          </a:bodyPr>
          <a:lstStyle/>
          <a:p>
            <a:r>
              <a:rPr lang="en-US" b="1" dirty="0" smtClean="0"/>
              <a:t>The functional considerations for an </a:t>
            </a:r>
            <a:r>
              <a:rPr lang="en-US" b="1" dirty="0" err="1" smtClean="0"/>
              <a:t>orthoses</a:t>
            </a:r>
            <a:endParaRPr lang="en-US" dirty="0"/>
          </a:p>
        </p:txBody>
      </p:sp>
      <p:sp>
        <p:nvSpPr>
          <p:cNvPr id="3" name="Content Placeholder 2"/>
          <p:cNvSpPr>
            <a:spLocks noGrp="1"/>
          </p:cNvSpPr>
          <p:nvPr>
            <p:ph idx="1"/>
          </p:nvPr>
        </p:nvSpPr>
        <p:spPr>
          <a:xfrm>
            <a:off x="365760" y="796834"/>
            <a:ext cx="11495314" cy="5826035"/>
          </a:xfrm>
        </p:spPr>
        <p:txBody>
          <a:bodyPr>
            <a:normAutofit fontScale="85000" lnSpcReduction="20000"/>
          </a:bodyPr>
          <a:lstStyle/>
          <a:p>
            <a:r>
              <a:rPr lang="en-US" dirty="0" smtClean="0">
                <a:solidFill>
                  <a:schemeClr val="tx2"/>
                </a:solidFill>
              </a:rPr>
              <a:t>B. </a:t>
            </a:r>
            <a:r>
              <a:rPr lang="en-US" b="1" dirty="0" smtClean="0">
                <a:solidFill>
                  <a:schemeClr val="tx2"/>
                </a:solidFill>
              </a:rPr>
              <a:t>Resistance of joint motion</a:t>
            </a:r>
            <a:endParaRPr lang="en-US" sz="1800" dirty="0" smtClean="0">
              <a:solidFill>
                <a:schemeClr val="tx2"/>
              </a:solidFill>
            </a:endParaRPr>
          </a:p>
          <a:p>
            <a:r>
              <a:rPr lang="en-US" b="1" dirty="0" smtClean="0">
                <a:solidFill>
                  <a:schemeClr val="tx2"/>
                </a:solidFill>
              </a:rPr>
              <a:t>a) Musculoskeletal considerations</a:t>
            </a:r>
            <a:endParaRPr lang="en-US" sz="1800" b="1" dirty="0" smtClean="0">
              <a:solidFill>
                <a:schemeClr val="tx2"/>
              </a:solidFill>
            </a:endParaRPr>
          </a:p>
          <a:p>
            <a:r>
              <a:rPr lang="en-US" dirty="0" err="1" smtClean="0">
                <a:solidFill>
                  <a:schemeClr val="tx2"/>
                </a:solidFill>
              </a:rPr>
              <a:t>i</a:t>
            </a:r>
            <a:r>
              <a:rPr lang="en-US" dirty="0" smtClean="0">
                <a:solidFill>
                  <a:schemeClr val="tx2"/>
                </a:solidFill>
              </a:rPr>
              <a:t>.  Shoe insert for a patient with foot deformity.</a:t>
            </a:r>
            <a:endParaRPr lang="en-US" sz="1800" dirty="0" smtClean="0">
              <a:solidFill>
                <a:schemeClr val="tx2"/>
              </a:solidFill>
            </a:endParaRPr>
          </a:p>
          <a:p>
            <a:r>
              <a:rPr lang="en-US" dirty="0" smtClean="0">
                <a:solidFill>
                  <a:schemeClr val="tx2"/>
                </a:solidFill>
              </a:rPr>
              <a:t>ii. Finger splints for arthritic hands</a:t>
            </a:r>
            <a:endParaRPr lang="en-US" sz="1800" dirty="0" smtClean="0">
              <a:solidFill>
                <a:schemeClr val="tx2"/>
              </a:solidFill>
            </a:endParaRPr>
          </a:p>
          <a:p>
            <a:r>
              <a:rPr lang="en-US" b="1" dirty="0" smtClean="0">
                <a:solidFill>
                  <a:schemeClr val="tx2"/>
                </a:solidFill>
              </a:rPr>
              <a:t>b) Neurologic considerations</a:t>
            </a:r>
            <a:endParaRPr lang="en-US" sz="1800" b="1" dirty="0" smtClean="0">
              <a:solidFill>
                <a:schemeClr val="tx2"/>
              </a:solidFill>
            </a:endParaRPr>
          </a:p>
          <a:p>
            <a:r>
              <a:rPr lang="en-US" dirty="0" err="1" smtClean="0">
                <a:solidFill>
                  <a:schemeClr val="tx2"/>
                </a:solidFill>
              </a:rPr>
              <a:t>i</a:t>
            </a:r>
            <a:r>
              <a:rPr lang="en-US" dirty="0" smtClean="0">
                <a:solidFill>
                  <a:schemeClr val="tx2"/>
                </a:solidFill>
              </a:rPr>
              <a:t>.  Swedish knee cage for unstable knee</a:t>
            </a:r>
            <a:endParaRPr lang="en-US" sz="1800" dirty="0" smtClean="0">
              <a:solidFill>
                <a:schemeClr val="tx2"/>
              </a:solidFill>
            </a:endParaRPr>
          </a:p>
          <a:p>
            <a:r>
              <a:rPr lang="en-US" dirty="0" smtClean="0">
                <a:solidFill>
                  <a:schemeClr val="tx2"/>
                </a:solidFill>
              </a:rPr>
              <a:t>ii. Arm sling for neurologic shoulder </a:t>
            </a:r>
            <a:endParaRPr lang="en-US" sz="1800" dirty="0" smtClean="0">
              <a:solidFill>
                <a:schemeClr val="tx2"/>
              </a:solidFill>
            </a:endParaRPr>
          </a:p>
          <a:p>
            <a:pPr lvl="0"/>
            <a:r>
              <a:rPr lang="en-US" b="1" dirty="0" smtClean="0">
                <a:solidFill>
                  <a:schemeClr val="tx2"/>
                </a:solidFill>
              </a:rPr>
              <a:t>3: Weight-bearing: T</a:t>
            </a:r>
            <a:r>
              <a:rPr lang="en-US" dirty="0" smtClean="0">
                <a:solidFill>
                  <a:schemeClr val="tx2"/>
                </a:solidFill>
              </a:rPr>
              <a:t>o reduce axial loading and reduce the forces placed on a joint.</a:t>
            </a:r>
            <a:endParaRPr lang="en-US" sz="1800" dirty="0" smtClean="0">
              <a:solidFill>
                <a:schemeClr val="tx2"/>
              </a:solidFill>
            </a:endParaRPr>
          </a:p>
          <a:p>
            <a:r>
              <a:rPr lang="en-US" dirty="0" smtClean="0">
                <a:solidFill>
                  <a:schemeClr val="tx2"/>
                </a:solidFill>
              </a:rPr>
              <a:t>Clinical examples:</a:t>
            </a:r>
            <a:endParaRPr lang="en-US" sz="1800" dirty="0" smtClean="0">
              <a:solidFill>
                <a:schemeClr val="tx2"/>
              </a:solidFill>
            </a:endParaRPr>
          </a:p>
          <a:p>
            <a:r>
              <a:rPr lang="en-US" b="1" dirty="0" smtClean="0">
                <a:solidFill>
                  <a:schemeClr val="tx2"/>
                </a:solidFill>
              </a:rPr>
              <a:t>Musculoskeletal considerations </a:t>
            </a:r>
          </a:p>
          <a:p>
            <a:r>
              <a:rPr lang="en-US" dirty="0" smtClean="0">
                <a:solidFill>
                  <a:schemeClr val="tx2"/>
                </a:solidFill>
              </a:rPr>
              <a:t>Shoe insert with metatarsal pad for a diabetic patient with foot deformity.</a:t>
            </a:r>
            <a:endParaRPr lang="en-US" sz="1800" dirty="0" smtClean="0">
              <a:solidFill>
                <a:schemeClr val="tx2"/>
              </a:solidFill>
            </a:endParaRPr>
          </a:p>
          <a:p>
            <a:pPr lvl="1"/>
            <a:r>
              <a:rPr lang="en-US" b="1" dirty="0" smtClean="0">
                <a:solidFill>
                  <a:schemeClr val="tx2"/>
                </a:solidFill>
              </a:rPr>
              <a:t>Neurologic considerations</a:t>
            </a:r>
            <a:endParaRPr lang="en-US" sz="1600" b="1" dirty="0" smtClean="0">
              <a:solidFill>
                <a:schemeClr val="tx2"/>
              </a:solidFill>
            </a:endParaRPr>
          </a:p>
          <a:p>
            <a:r>
              <a:rPr lang="en-US" dirty="0" smtClean="0">
                <a:solidFill>
                  <a:schemeClr val="tx2"/>
                </a:solidFill>
              </a:rPr>
              <a:t>Heel wedge for the </a:t>
            </a:r>
            <a:r>
              <a:rPr lang="en-US" dirty="0" err="1" smtClean="0">
                <a:solidFill>
                  <a:schemeClr val="tx2"/>
                </a:solidFill>
              </a:rPr>
              <a:t>pronated</a:t>
            </a:r>
            <a:r>
              <a:rPr lang="en-US" dirty="0" smtClean="0">
                <a:solidFill>
                  <a:schemeClr val="tx2"/>
                </a:solidFill>
              </a:rPr>
              <a:t> foot of a child with cerebral palsy</a:t>
            </a:r>
            <a:endParaRPr lang="en-US" sz="1600"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9818"/>
            <a:ext cx="10058400" cy="457200"/>
          </a:xfrm>
        </p:spPr>
        <p:txBody>
          <a:bodyPr>
            <a:normAutofit fontScale="90000"/>
          </a:bodyPr>
          <a:lstStyle/>
          <a:p>
            <a:r>
              <a:rPr lang="en-US" b="1" dirty="0" smtClean="0"/>
              <a:t>The functional considerations for an </a:t>
            </a:r>
            <a:r>
              <a:rPr lang="en-US" b="1" dirty="0" err="1" smtClean="0"/>
              <a:t>orthoses</a:t>
            </a:r>
            <a:endParaRPr lang="en-US" dirty="0"/>
          </a:p>
        </p:txBody>
      </p:sp>
      <p:sp>
        <p:nvSpPr>
          <p:cNvPr id="3" name="Content Placeholder 2"/>
          <p:cNvSpPr>
            <a:spLocks noGrp="1"/>
          </p:cNvSpPr>
          <p:nvPr>
            <p:ph idx="1"/>
          </p:nvPr>
        </p:nvSpPr>
        <p:spPr>
          <a:xfrm>
            <a:off x="365761" y="600891"/>
            <a:ext cx="11377748" cy="6048103"/>
          </a:xfrm>
        </p:spPr>
        <p:txBody>
          <a:bodyPr>
            <a:normAutofit/>
          </a:bodyPr>
          <a:lstStyle/>
          <a:p>
            <a:pPr lvl="0"/>
            <a:r>
              <a:rPr lang="en-US" b="1" dirty="0" smtClean="0">
                <a:solidFill>
                  <a:schemeClr val="tx2"/>
                </a:solidFill>
              </a:rPr>
              <a:t>4: Protection:</a:t>
            </a:r>
            <a:r>
              <a:rPr lang="en-US" dirty="0" smtClean="0">
                <a:solidFill>
                  <a:schemeClr val="tx2"/>
                </a:solidFill>
              </a:rPr>
              <a:t> support or protect a segment against further injury or pain.</a:t>
            </a:r>
            <a:endParaRPr lang="en-US" sz="1800" dirty="0" smtClean="0">
              <a:solidFill>
                <a:schemeClr val="tx2"/>
              </a:solidFill>
            </a:endParaRPr>
          </a:p>
          <a:p>
            <a:r>
              <a:rPr lang="en-US" dirty="0" smtClean="0">
                <a:solidFill>
                  <a:schemeClr val="tx2"/>
                </a:solidFill>
              </a:rPr>
              <a:t>Clinical samples:</a:t>
            </a:r>
            <a:endParaRPr lang="en-US" sz="1800" dirty="0" smtClean="0">
              <a:solidFill>
                <a:schemeClr val="tx2"/>
              </a:solidFill>
            </a:endParaRPr>
          </a:p>
          <a:p>
            <a:pPr lvl="1"/>
            <a:r>
              <a:rPr lang="en-US" dirty="0" smtClean="0">
                <a:solidFill>
                  <a:schemeClr val="tx2"/>
                </a:solidFill>
              </a:rPr>
              <a:t>Musculoskeletal considerations</a:t>
            </a:r>
            <a:r>
              <a:rPr lang="en-US" sz="1600" dirty="0" smtClean="0">
                <a:solidFill>
                  <a:schemeClr val="tx2"/>
                </a:solidFill>
              </a:rPr>
              <a:t> (</a:t>
            </a:r>
            <a:r>
              <a:rPr lang="en-US" dirty="0" smtClean="0">
                <a:solidFill>
                  <a:schemeClr val="tx2"/>
                </a:solidFill>
              </a:rPr>
              <a:t>Functional knee brace)   </a:t>
            </a:r>
            <a:endParaRPr lang="en-US" sz="1800" dirty="0" smtClean="0">
              <a:solidFill>
                <a:schemeClr val="tx2"/>
              </a:solidFill>
            </a:endParaRPr>
          </a:p>
          <a:p>
            <a:pPr lvl="1"/>
            <a:r>
              <a:rPr lang="en-US" dirty="0" smtClean="0">
                <a:solidFill>
                  <a:schemeClr val="tx2"/>
                </a:solidFill>
              </a:rPr>
              <a:t>Neurologic considerations </a:t>
            </a:r>
            <a:r>
              <a:rPr lang="en-US" sz="1600" dirty="0" smtClean="0">
                <a:solidFill>
                  <a:schemeClr val="tx2"/>
                </a:solidFill>
              </a:rPr>
              <a:t> (</a:t>
            </a:r>
            <a:r>
              <a:rPr lang="en-US" dirty="0" smtClean="0">
                <a:solidFill>
                  <a:schemeClr val="tx2"/>
                </a:solidFill>
              </a:rPr>
              <a:t>Cock-up splints post spinal cord injury)</a:t>
            </a:r>
          </a:p>
          <a:p>
            <a:pPr lvl="1">
              <a:buNone/>
            </a:pPr>
            <a:endParaRPr lang="en-US" sz="1800" dirty="0" smtClean="0">
              <a:solidFill>
                <a:schemeClr val="tx2"/>
              </a:solidFill>
            </a:endParaRPr>
          </a:p>
          <a:p>
            <a:r>
              <a:rPr lang="en-US" b="1" dirty="0" smtClean="0">
                <a:solidFill>
                  <a:schemeClr val="tx2"/>
                </a:solidFill>
              </a:rPr>
              <a:t>Contraindications for orthotic application: </a:t>
            </a:r>
            <a:endParaRPr lang="en-US" dirty="0" smtClean="0">
              <a:solidFill>
                <a:schemeClr val="tx2"/>
              </a:solidFill>
            </a:endParaRPr>
          </a:p>
          <a:p>
            <a:r>
              <a:rPr lang="en-US" sz="1800" dirty="0" smtClean="0">
                <a:solidFill>
                  <a:schemeClr val="tx2"/>
                </a:solidFill>
              </a:rPr>
              <a:t>(1) </a:t>
            </a:r>
            <a:r>
              <a:rPr lang="en-US" dirty="0" smtClean="0">
                <a:solidFill>
                  <a:schemeClr val="tx2"/>
                </a:solidFill>
              </a:rPr>
              <a:t>The </a:t>
            </a:r>
            <a:r>
              <a:rPr lang="en-US" dirty="0" err="1" smtClean="0">
                <a:solidFill>
                  <a:schemeClr val="tx2"/>
                </a:solidFill>
              </a:rPr>
              <a:t>orthosis</a:t>
            </a:r>
            <a:r>
              <a:rPr lang="en-US" dirty="0" smtClean="0">
                <a:solidFill>
                  <a:schemeClr val="tx2"/>
                </a:solidFill>
              </a:rPr>
              <a:t> cannot provide the required amount of motion, </a:t>
            </a:r>
          </a:p>
          <a:p>
            <a:r>
              <a:rPr lang="en-US" dirty="0" smtClean="0">
                <a:solidFill>
                  <a:schemeClr val="tx2"/>
                </a:solidFill>
              </a:rPr>
              <a:t>(2) When greater stabilization is required than can be provided, </a:t>
            </a:r>
          </a:p>
          <a:p>
            <a:r>
              <a:rPr lang="en-US" dirty="0" smtClean="0">
                <a:solidFill>
                  <a:schemeClr val="tx2"/>
                </a:solidFill>
              </a:rPr>
              <a:t>(3) The </a:t>
            </a:r>
            <a:r>
              <a:rPr lang="en-US" dirty="0" err="1" smtClean="0">
                <a:solidFill>
                  <a:schemeClr val="tx2"/>
                </a:solidFill>
              </a:rPr>
              <a:t>orthosis</a:t>
            </a:r>
            <a:r>
              <a:rPr lang="en-US" dirty="0" smtClean="0">
                <a:solidFill>
                  <a:schemeClr val="tx2"/>
                </a:solidFill>
              </a:rPr>
              <a:t> actually limits function, and the client is more functional without the appliance, and </a:t>
            </a:r>
          </a:p>
          <a:p>
            <a:r>
              <a:rPr lang="en-US" dirty="0" smtClean="0">
                <a:solidFill>
                  <a:schemeClr val="tx2"/>
                </a:solidFill>
              </a:rPr>
              <a:t>(4) Abnormal pressures from the </a:t>
            </a:r>
            <a:r>
              <a:rPr lang="en-US" dirty="0" err="1" smtClean="0">
                <a:solidFill>
                  <a:schemeClr val="tx2"/>
                </a:solidFill>
              </a:rPr>
              <a:t>orthosis</a:t>
            </a:r>
            <a:r>
              <a:rPr lang="en-US" dirty="0" smtClean="0">
                <a:solidFill>
                  <a:schemeClr val="tx2"/>
                </a:solidFill>
              </a:rPr>
              <a:t> would result in injury to the skin and other tissues.</a:t>
            </a:r>
          </a:p>
          <a:p>
            <a:endParaRPr lang="en-US" sz="1800"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0627"/>
            <a:ext cx="10058400" cy="600892"/>
          </a:xfrm>
        </p:spPr>
        <p:txBody>
          <a:bodyPr>
            <a:normAutofit/>
          </a:bodyPr>
          <a:lstStyle/>
          <a:p>
            <a:r>
              <a:rPr lang="en-US" b="1" u="sng" dirty="0" smtClean="0"/>
              <a:t>Materials:</a:t>
            </a:r>
            <a:endParaRPr lang="en-US" dirty="0"/>
          </a:p>
        </p:txBody>
      </p:sp>
      <p:sp>
        <p:nvSpPr>
          <p:cNvPr id="3" name="Content Placeholder 2"/>
          <p:cNvSpPr>
            <a:spLocks noGrp="1"/>
          </p:cNvSpPr>
          <p:nvPr>
            <p:ph idx="1"/>
          </p:nvPr>
        </p:nvSpPr>
        <p:spPr>
          <a:xfrm>
            <a:off x="274319" y="744583"/>
            <a:ext cx="11652069" cy="5427618"/>
          </a:xfrm>
        </p:spPr>
        <p:txBody>
          <a:bodyPr>
            <a:normAutofit/>
          </a:bodyPr>
          <a:lstStyle/>
          <a:p>
            <a:r>
              <a:rPr lang="en-US" sz="2800" dirty="0" smtClean="0">
                <a:solidFill>
                  <a:schemeClr val="tx2"/>
                </a:solidFill>
              </a:rPr>
              <a:t>The client is fitted with an orthotic appliance that is both functional and, in most cases, cosmetically acceptable. Selecting the appropriate material characteristics for the fabrication of an orthotic device requires careful consideration of a number of factors </a:t>
            </a:r>
          </a:p>
          <a:p>
            <a:pPr lvl="0"/>
            <a:r>
              <a:rPr lang="en-US" sz="2800" b="1" dirty="0" smtClean="0">
                <a:solidFill>
                  <a:schemeClr val="tx2"/>
                </a:solidFill>
              </a:rPr>
              <a:t>Strength: </a:t>
            </a:r>
            <a:r>
              <a:rPr lang="en-US" sz="2800" dirty="0" smtClean="0">
                <a:solidFill>
                  <a:schemeClr val="tx2"/>
                </a:solidFill>
              </a:rPr>
              <a:t>the maximum external load that can be sustained by a material. </a:t>
            </a:r>
          </a:p>
          <a:p>
            <a:pPr lvl="0"/>
            <a:r>
              <a:rPr lang="en-US" sz="2800" b="1" dirty="0" smtClean="0">
                <a:solidFill>
                  <a:schemeClr val="tx2"/>
                </a:solidFill>
              </a:rPr>
              <a:t>Stiffness: </a:t>
            </a:r>
            <a:r>
              <a:rPr lang="en-US" sz="2800" dirty="0" smtClean="0">
                <a:solidFill>
                  <a:schemeClr val="tx2"/>
                </a:solidFill>
              </a:rPr>
              <a:t>the amount of bending or compression that occurs under stress. Clinically, when greater support is required, a stiffer material is used; when a more dynamic </a:t>
            </a:r>
            <a:r>
              <a:rPr lang="en-US" sz="2800" dirty="0" err="1" smtClean="0">
                <a:solidFill>
                  <a:schemeClr val="tx2"/>
                </a:solidFill>
              </a:rPr>
              <a:t>orthosis</a:t>
            </a:r>
            <a:r>
              <a:rPr lang="en-US" sz="2800" dirty="0" smtClean="0">
                <a:solidFill>
                  <a:schemeClr val="tx2"/>
                </a:solidFill>
              </a:rPr>
              <a:t> is desired, a more flexible material is used.</a:t>
            </a:r>
          </a:p>
          <a:p>
            <a:pPr lvl="0"/>
            <a:r>
              <a:rPr lang="en-US" sz="2800" b="1" dirty="0" smtClean="0">
                <a:solidFill>
                  <a:schemeClr val="tx2"/>
                </a:solidFill>
              </a:rPr>
              <a:t>Durability</a:t>
            </a:r>
            <a:r>
              <a:rPr lang="en-US" sz="2800" dirty="0" smtClean="0">
                <a:solidFill>
                  <a:schemeClr val="tx2"/>
                </a:solidFill>
              </a:rPr>
              <a:t> (fatigue resistance): the ability of a material to withstand repeated cycles of loading and unloading. Selection of a material for orthotic appliances is frequently based on the ability of the material to withstand the day-to-day stresses of each individual client.</a:t>
            </a:r>
          </a:p>
          <a:p>
            <a:endParaRPr lang="en-US" sz="28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822960"/>
          </a:xfrm>
        </p:spPr>
        <p:txBody>
          <a:bodyPr>
            <a:normAutofit/>
          </a:bodyPr>
          <a:lstStyle/>
          <a:p>
            <a:r>
              <a:rPr lang="en-US" b="1" u="sng" dirty="0" smtClean="0"/>
              <a:t>Materials:</a:t>
            </a:r>
            <a:endParaRPr lang="en-US" dirty="0"/>
          </a:p>
        </p:txBody>
      </p:sp>
      <p:sp>
        <p:nvSpPr>
          <p:cNvPr id="3" name="Content Placeholder 2"/>
          <p:cNvSpPr>
            <a:spLocks noGrp="1"/>
          </p:cNvSpPr>
          <p:nvPr>
            <p:ph idx="1"/>
          </p:nvPr>
        </p:nvSpPr>
        <p:spPr>
          <a:xfrm>
            <a:off x="404949" y="953589"/>
            <a:ext cx="11586754" cy="5577840"/>
          </a:xfrm>
        </p:spPr>
        <p:txBody>
          <a:bodyPr>
            <a:normAutofit/>
          </a:bodyPr>
          <a:lstStyle/>
          <a:p>
            <a:pPr lvl="0"/>
            <a:r>
              <a:rPr lang="en-US" sz="2800" b="1" dirty="0" smtClean="0">
                <a:solidFill>
                  <a:schemeClr val="tx2"/>
                </a:solidFill>
              </a:rPr>
              <a:t>Density:</a:t>
            </a:r>
            <a:r>
              <a:rPr lang="en-US" sz="2800" dirty="0" smtClean="0">
                <a:solidFill>
                  <a:schemeClr val="tx2"/>
                </a:solidFill>
              </a:rPr>
              <a:t> the material’s weight per unit volume. Generally, the greater the volume or thicker a material the more rigid and more durable it will be, however, this usually increases the overall weight of the finished </a:t>
            </a:r>
            <a:r>
              <a:rPr lang="en-US" sz="2800" dirty="0" err="1" smtClean="0">
                <a:solidFill>
                  <a:schemeClr val="tx2"/>
                </a:solidFill>
              </a:rPr>
              <a:t>orthosis</a:t>
            </a:r>
            <a:r>
              <a:rPr lang="en-US" sz="2800" dirty="0" smtClean="0">
                <a:solidFill>
                  <a:schemeClr val="tx2"/>
                </a:solidFill>
              </a:rPr>
              <a:t>. </a:t>
            </a:r>
          </a:p>
          <a:p>
            <a:pPr lvl="0"/>
            <a:r>
              <a:rPr lang="en-US" sz="2800" b="1" dirty="0" smtClean="0">
                <a:solidFill>
                  <a:schemeClr val="tx2"/>
                </a:solidFill>
              </a:rPr>
              <a:t>Corrosion resistance:</a:t>
            </a:r>
            <a:r>
              <a:rPr lang="en-US" sz="2800" dirty="0" smtClean="0">
                <a:solidFill>
                  <a:schemeClr val="tx2"/>
                </a:solidFill>
              </a:rPr>
              <a:t> the vulnerability of the material to chemical degradation. Most materials will exhibit corrosion over time, metals will rust and plastics will become brittle. Contact with human perspiration and environmental elements such as dirt, temperatures, and water accelerate the wearing effect on materials. Knowing the client’s daily environment can assist in material selection.</a:t>
            </a:r>
            <a:r>
              <a:rPr lang="en-US" sz="2800" b="1" dirty="0" smtClean="0">
                <a:solidFill>
                  <a:schemeClr val="tx2"/>
                </a:solidFill>
              </a:rPr>
              <a:t> </a:t>
            </a:r>
            <a:endParaRPr lang="en-US" sz="2800" dirty="0" smtClean="0">
              <a:solidFill>
                <a:schemeClr val="tx2"/>
              </a:solidFill>
            </a:endParaRPr>
          </a:p>
          <a:p>
            <a:pPr lvl="0"/>
            <a:r>
              <a:rPr lang="en-US" sz="2800" b="1" dirty="0" smtClean="0">
                <a:solidFill>
                  <a:schemeClr val="tx2"/>
                </a:solidFill>
              </a:rPr>
              <a:t>Ease of fabrication:</a:t>
            </a:r>
            <a:r>
              <a:rPr lang="en-US" sz="2800" dirty="0" smtClean="0">
                <a:solidFill>
                  <a:schemeClr val="tx2"/>
                </a:solidFill>
              </a:rPr>
              <a:t> The equipments needed for fabrication of </a:t>
            </a:r>
            <a:r>
              <a:rPr lang="en-US" sz="2800" dirty="0" err="1" smtClean="0">
                <a:solidFill>
                  <a:schemeClr val="tx2"/>
                </a:solidFill>
              </a:rPr>
              <a:t>orthoses</a:t>
            </a:r>
            <a:endParaRPr lang="en-US" sz="2800" dirty="0" smtClean="0">
              <a:solidFill>
                <a:schemeClr val="tx2"/>
              </a:solidFill>
            </a:endParaRPr>
          </a:p>
          <a:p>
            <a:endParaRPr lang="en-US" sz="28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Rot="1" noChangeArrowheads="1"/>
          </p:cNvSpPr>
          <p:nvPr>
            <p:ph type="title"/>
          </p:nvPr>
        </p:nvSpPr>
        <p:spPr>
          <a:xfrm>
            <a:off x="1066800" y="457518"/>
            <a:ext cx="10058400" cy="710100"/>
          </a:xfrm>
          <a:noFill/>
        </p:spPr>
        <p:txBody>
          <a:bodyPr/>
          <a:lstStyle/>
          <a:p>
            <a:pPr eaLnBrk="1" hangingPunct="1"/>
            <a:r>
              <a:rPr lang="en-US" u="sng" dirty="0" smtClean="0"/>
              <a:t>MATERIALS</a:t>
            </a:r>
          </a:p>
        </p:txBody>
      </p:sp>
      <p:sp>
        <p:nvSpPr>
          <p:cNvPr id="8195" name="Rectangle 8"/>
          <p:cNvSpPr>
            <a:spLocks noGrp="1" noRot="1" noChangeArrowheads="1"/>
          </p:cNvSpPr>
          <p:nvPr>
            <p:ph type="body" idx="1"/>
          </p:nvPr>
        </p:nvSpPr>
        <p:spPr>
          <a:xfrm>
            <a:off x="285751" y="1341439"/>
            <a:ext cx="10659533" cy="4497387"/>
          </a:xfrm>
          <a:noFill/>
        </p:spPr>
        <p:txBody>
          <a:bodyPr/>
          <a:lstStyle/>
          <a:p>
            <a:pPr marL="1371600" lvl="2" indent="-457200" algn="l" eaLnBrk="1" hangingPunct="1">
              <a:lnSpc>
                <a:spcPct val="90000"/>
              </a:lnSpc>
              <a:buFontTx/>
              <a:buNone/>
            </a:pPr>
            <a:r>
              <a:rPr lang="en-US" sz="2800" b="1" dirty="0" smtClean="0">
                <a:solidFill>
                  <a:schemeClr val="tx2"/>
                </a:solidFill>
              </a:rPr>
              <a:t>METALS </a:t>
            </a:r>
          </a:p>
          <a:p>
            <a:pPr marL="990600" lvl="1" indent="-533400" algn="l" eaLnBrk="1" hangingPunct="1">
              <a:lnSpc>
                <a:spcPct val="90000"/>
              </a:lnSpc>
              <a:buFontTx/>
              <a:buNone/>
            </a:pPr>
            <a:r>
              <a:rPr lang="en-US" b="1" dirty="0" smtClean="0">
                <a:solidFill>
                  <a:schemeClr val="tx2"/>
                </a:solidFill>
              </a:rPr>
              <a:t>PLASTIC</a:t>
            </a:r>
          </a:p>
          <a:p>
            <a:pPr marL="990600" lvl="1" indent="-533400" algn="l" eaLnBrk="1" hangingPunct="1">
              <a:lnSpc>
                <a:spcPct val="90000"/>
              </a:lnSpc>
              <a:buFontTx/>
              <a:buNone/>
            </a:pPr>
            <a:r>
              <a:rPr lang="en-US" dirty="0" smtClean="0">
                <a:solidFill>
                  <a:schemeClr val="tx2"/>
                </a:solidFill>
              </a:rPr>
              <a:t>   </a:t>
            </a:r>
            <a:r>
              <a:rPr lang="en-US" sz="2000" dirty="0" smtClean="0">
                <a:solidFill>
                  <a:schemeClr val="tx2"/>
                </a:solidFill>
              </a:rPr>
              <a:t>- Thermosetting (molded by heat –permanent figure -not </a:t>
            </a:r>
            <a:r>
              <a:rPr lang="en-US" sz="2000" smtClean="0">
                <a:solidFill>
                  <a:schemeClr val="tx2"/>
                </a:solidFill>
              </a:rPr>
              <a:t>return to </a:t>
            </a:r>
            <a:r>
              <a:rPr lang="en-US" sz="2000" dirty="0" smtClean="0">
                <a:solidFill>
                  <a:schemeClr val="tx2"/>
                </a:solidFill>
              </a:rPr>
              <a:t>consistency by reheating)                    </a:t>
            </a:r>
          </a:p>
          <a:p>
            <a:pPr marL="990600" lvl="1" indent="-533400" algn="l" eaLnBrk="1" hangingPunct="1">
              <a:lnSpc>
                <a:spcPct val="90000"/>
              </a:lnSpc>
              <a:buFontTx/>
              <a:buNone/>
            </a:pPr>
            <a:r>
              <a:rPr lang="en-US" sz="2000" dirty="0" smtClean="0">
                <a:solidFill>
                  <a:schemeClr val="tx2"/>
                </a:solidFill>
              </a:rPr>
              <a:t>   - Thermoplastic ( soften when heated  hardened when cooling -   </a:t>
            </a:r>
          </a:p>
          <a:p>
            <a:pPr marL="990600" lvl="1" indent="-533400" algn="l" eaLnBrk="1" hangingPunct="1">
              <a:lnSpc>
                <a:spcPct val="90000"/>
              </a:lnSpc>
              <a:buFontTx/>
              <a:buNone/>
            </a:pPr>
            <a:r>
              <a:rPr lang="en-US" sz="2000" dirty="0" smtClean="0">
                <a:solidFill>
                  <a:schemeClr val="tx2"/>
                </a:solidFill>
              </a:rPr>
              <a:t>      Types low temp  &amp; high temp )</a:t>
            </a:r>
          </a:p>
          <a:p>
            <a:pPr marL="990600" lvl="1" indent="-533400" algn="l" eaLnBrk="1" hangingPunct="1">
              <a:lnSpc>
                <a:spcPct val="90000"/>
              </a:lnSpc>
              <a:buFontTx/>
              <a:buNone/>
            </a:pPr>
            <a:r>
              <a:rPr lang="en-US" b="1" dirty="0" smtClean="0">
                <a:solidFill>
                  <a:schemeClr val="tx2"/>
                </a:solidFill>
              </a:rPr>
              <a:t>LEATHER </a:t>
            </a:r>
          </a:p>
          <a:p>
            <a:pPr marL="990600" lvl="1" indent="-533400" algn="l" eaLnBrk="1" hangingPunct="1">
              <a:lnSpc>
                <a:spcPct val="90000"/>
              </a:lnSpc>
              <a:buFontTx/>
              <a:buNone/>
            </a:pPr>
            <a:r>
              <a:rPr lang="en-US" b="1" dirty="0" smtClean="0">
                <a:solidFill>
                  <a:schemeClr val="tx2"/>
                </a:solidFill>
              </a:rPr>
              <a:t>RUBBER</a:t>
            </a:r>
          </a:p>
          <a:p>
            <a:pPr marL="990600" lvl="1" indent="-533400" algn="l" eaLnBrk="1" hangingPunct="1">
              <a:lnSpc>
                <a:spcPct val="90000"/>
              </a:lnSpc>
              <a:buFontTx/>
              <a:buNone/>
            </a:pPr>
            <a:r>
              <a:rPr lang="en-US" b="1" dirty="0" smtClean="0">
                <a:solidFill>
                  <a:schemeClr val="tx2"/>
                </a:solidFill>
              </a:rPr>
              <a:t>Synthetic materials </a:t>
            </a:r>
          </a:p>
          <a:p>
            <a:pPr marL="1371600" lvl="2" indent="-457200" algn="l" eaLnBrk="1" hangingPunct="1">
              <a:lnSpc>
                <a:spcPct val="90000"/>
              </a:lnSpc>
              <a:buFontTx/>
              <a:buNone/>
            </a:pPr>
            <a:r>
              <a:rPr lang="en-US" b="1" dirty="0" smtClean="0">
                <a:solidFill>
                  <a:schemeClr val="tx2"/>
                </a:solidFill>
              </a:rPr>
              <a:t>COMBINATIONS</a:t>
            </a:r>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5628"/>
            <a:ext cx="10058400" cy="626699"/>
          </a:xfrm>
        </p:spPr>
        <p:txBody>
          <a:bodyPr/>
          <a:lstStyle/>
          <a:p>
            <a:r>
              <a:rPr lang="en-US" b="1" u="sng" dirty="0" smtClean="0"/>
              <a:t>Materials:</a:t>
            </a:r>
            <a:endParaRPr lang="en-US" dirty="0"/>
          </a:p>
        </p:txBody>
      </p:sp>
      <p:sp>
        <p:nvSpPr>
          <p:cNvPr id="3" name="Content Placeholder 2"/>
          <p:cNvSpPr>
            <a:spLocks noGrp="1"/>
          </p:cNvSpPr>
          <p:nvPr>
            <p:ph idx="1"/>
          </p:nvPr>
        </p:nvSpPr>
        <p:spPr>
          <a:xfrm>
            <a:off x="182880" y="653141"/>
            <a:ext cx="12009120" cy="6008915"/>
          </a:xfrm>
        </p:spPr>
        <p:txBody>
          <a:bodyPr>
            <a:normAutofit fontScale="92500" lnSpcReduction="10000"/>
          </a:bodyPr>
          <a:lstStyle/>
          <a:p>
            <a:r>
              <a:rPr lang="en-US" dirty="0" smtClean="0">
                <a:solidFill>
                  <a:schemeClr val="tx2"/>
                </a:solidFill>
              </a:rPr>
              <a:t>Metals and plastics are the basic principal materials used in orthotics and prosthetics. </a:t>
            </a:r>
          </a:p>
          <a:p>
            <a:r>
              <a:rPr lang="en-US" dirty="0" smtClean="0">
                <a:solidFill>
                  <a:schemeClr val="tx2"/>
                </a:solidFill>
              </a:rPr>
              <a:t>To understand recommended design and fabrication procedures, a basic knowledge of the properties of the various available materials is necessary. The practitioner must be familiar with these materials in order to cope with both standard and difficult designs and fabrication problems and have the ability to prevent structural or functional failures of device due to the material.</a:t>
            </a:r>
          </a:p>
          <a:p>
            <a:r>
              <a:rPr lang="en-US" dirty="0" smtClean="0">
                <a:solidFill>
                  <a:schemeClr val="tx2"/>
                </a:solidFill>
              </a:rPr>
              <a:t>Selection of the correct material for a given design depends partially on understanding the elementary principles of </a:t>
            </a:r>
            <a:r>
              <a:rPr lang="en-US" b="1" dirty="0" smtClean="0">
                <a:solidFill>
                  <a:srgbClr val="FF0000"/>
                </a:solidFill>
              </a:rPr>
              <a:t>mechanics and materials, concepts of forces, deformation and failure of structures under load, improvement in mechanical properties by heat treatment, work (strain) hardening or other means, and design of structures</a:t>
            </a:r>
            <a:r>
              <a:rPr lang="en-US" dirty="0" smtClean="0">
                <a:solidFill>
                  <a:schemeClr val="tx2"/>
                </a:solidFill>
              </a:rPr>
              <a:t>. </a:t>
            </a:r>
          </a:p>
          <a:p>
            <a:r>
              <a:rPr lang="en-US" dirty="0" smtClean="0">
                <a:solidFill>
                  <a:schemeClr val="tx2"/>
                </a:solidFill>
              </a:rPr>
              <a:t>For example, the choices for a knee–ankle–foot </a:t>
            </a:r>
            <a:r>
              <a:rPr lang="en-US" dirty="0" err="1" smtClean="0">
                <a:solidFill>
                  <a:schemeClr val="tx2"/>
                </a:solidFill>
              </a:rPr>
              <a:t>orthosis</a:t>
            </a:r>
            <a:r>
              <a:rPr lang="en-US" dirty="0" smtClean="0">
                <a:solidFill>
                  <a:schemeClr val="tx2"/>
                </a:solidFill>
              </a:rPr>
              <a:t> (KAFO) may include several types of steels, numerous alloys of </a:t>
            </a:r>
            <a:r>
              <a:rPr lang="en-US" dirty="0" err="1" smtClean="0">
                <a:solidFill>
                  <a:schemeClr val="tx2"/>
                </a:solidFill>
              </a:rPr>
              <a:t>aluminium</a:t>
            </a:r>
            <a:r>
              <a:rPr lang="en-US" dirty="0" smtClean="0">
                <a:solidFill>
                  <a:schemeClr val="tx2"/>
                </a:solidFill>
              </a:rPr>
              <a:t>, and titanium and its alloys. </a:t>
            </a:r>
          </a:p>
          <a:p>
            <a:r>
              <a:rPr lang="en-US" dirty="0" smtClean="0">
                <a:solidFill>
                  <a:schemeClr val="tx2"/>
                </a:solidFill>
              </a:rPr>
              <a:t>Important but minor uses of other metals include copper or brass rivets and successive </a:t>
            </a:r>
            <a:r>
              <a:rPr lang="en-US" dirty="0" err="1" smtClean="0">
                <a:solidFill>
                  <a:schemeClr val="tx2"/>
                </a:solidFill>
              </a:rPr>
              <a:t>platings</a:t>
            </a:r>
            <a:r>
              <a:rPr lang="en-US" dirty="0" smtClean="0">
                <a:solidFill>
                  <a:schemeClr val="tx2"/>
                </a:solidFill>
              </a:rPr>
              <a:t> of copper, nickel, and chromium. </a:t>
            </a:r>
          </a:p>
          <a:p>
            <a:r>
              <a:rPr lang="en-US" dirty="0" smtClean="0">
                <a:solidFill>
                  <a:schemeClr val="tx2"/>
                </a:solidFill>
              </a:rPr>
              <a:t>Plastics, fabrics, rubbers, and leathers have wide indications, and composite structures (plastic matrix with reinforcing fibers) are beginning to be used.</a:t>
            </a:r>
            <a:endParaRPr lang="en-US" dirty="0">
              <a:solidFill>
                <a:schemeClr val="tx2"/>
              </a:solidFill>
            </a:endParaRP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640077"/>
          </a:xfrm>
        </p:spPr>
        <p:txBody>
          <a:bodyPr>
            <a:normAutofit/>
          </a:bodyPr>
          <a:lstStyle/>
          <a:p>
            <a:r>
              <a:rPr lang="en-US" b="1" u="sng" dirty="0" smtClean="0"/>
              <a:t>Materials:</a:t>
            </a:r>
            <a:endParaRPr lang="en-US" dirty="0"/>
          </a:p>
        </p:txBody>
      </p:sp>
      <p:sp>
        <p:nvSpPr>
          <p:cNvPr id="3" name="Content Placeholder 2"/>
          <p:cNvSpPr>
            <a:spLocks noGrp="1"/>
          </p:cNvSpPr>
          <p:nvPr>
            <p:ph idx="1"/>
          </p:nvPr>
        </p:nvSpPr>
        <p:spPr>
          <a:xfrm>
            <a:off x="78377" y="653143"/>
            <a:ext cx="11991703" cy="6204857"/>
          </a:xfrm>
        </p:spPr>
        <p:txBody>
          <a:bodyPr>
            <a:normAutofit/>
          </a:bodyPr>
          <a:lstStyle/>
          <a:p>
            <a:r>
              <a:rPr lang="en-US" dirty="0" smtClean="0">
                <a:solidFill>
                  <a:schemeClr val="tx2"/>
                </a:solidFill>
              </a:rPr>
              <a:t>Often complex combinations of materials are used in manners that are not appropriate from the material point of view but are appropriate for the particular clinical application.</a:t>
            </a:r>
          </a:p>
          <a:p>
            <a:r>
              <a:rPr lang="en-US" dirty="0" smtClean="0">
                <a:solidFill>
                  <a:schemeClr val="tx2"/>
                </a:solidFill>
              </a:rPr>
              <a:t>Understanding these properties not only assists with the selection, manufacture, and management of the device but extends to the management of the patient and the information that the practitioner will instill into patients. </a:t>
            </a:r>
          </a:p>
          <a:p>
            <a:r>
              <a:rPr lang="en-US" dirty="0" smtClean="0">
                <a:solidFill>
                  <a:schemeClr val="tx2"/>
                </a:solidFill>
              </a:rPr>
              <a:t>A simple example is the combination of flexible materials such as a strap and thermoplastic, using an alloy rivet. Despite publicity for exotic materials, no single material is a panacea. One reason is that a single design frequently requires divergent mechanical properties (e.g., stiffness and flexibility required in an ankle–foot </a:t>
            </a:r>
            <a:r>
              <a:rPr lang="en-US" dirty="0" err="1" smtClean="0">
                <a:solidFill>
                  <a:schemeClr val="tx2"/>
                </a:solidFill>
              </a:rPr>
              <a:t>orthosis</a:t>
            </a:r>
            <a:r>
              <a:rPr lang="en-US" dirty="0" smtClean="0">
                <a:solidFill>
                  <a:schemeClr val="tx2"/>
                </a:solidFill>
              </a:rPr>
              <a:t> [AFO] for </a:t>
            </a:r>
            <a:r>
              <a:rPr lang="en-US" dirty="0" err="1" smtClean="0">
                <a:solidFill>
                  <a:schemeClr val="tx2"/>
                </a:solidFill>
              </a:rPr>
              <a:t>dorsiflexion</a:t>
            </a:r>
            <a:r>
              <a:rPr lang="en-US" dirty="0" smtClean="0">
                <a:solidFill>
                  <a:schemeClr val="tx2"/>
                </a:solidFill>
              </a:rPr>
              <a:t> restraint and free plantar flexion).</a:t>
            </a:r>
          </a:p>
          <a:p>
            <a:r>
              <a:rPr lang="en-US" dirty="0" smtClean="0">
                <a:solidFill>
                  <a:schemeClr val="tx2"/>
                </a:solidFill>
              </a:rPr>
              <a:t> In addition, practitioners rarely are presented with situations where they will use only one material or with single-design situations that will not require modification, customization, or variation over time.</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5944"/>
            <a:ext cx="10058400" cy="640080"/>
          </a:xfrm>
        </p:spPr>
        <p:txBody>
          <a:bodyPr>
            <a:normAutofit/>
          </a:bodyPr>
          <a:lstStyle/>
          <a:p>
            <a:r>
              <a:rPr lang="en-US" b="1" dirty="0" smtClean="0">
                <a:solidFill>
                  <a:srgbClr val="0070C0"/>
                </a:solidFill>
              </a:rPr>
              <a:t>1: Metals </a:t>
            </a:r>
            <a:endParaRPr lang="en-US" b="1" dirty="0">
              <a:solidFill>
                <a:srgbClr val="0070C0"/>
              </a:solidFill>
            </a:endParaRPr>
          </a:p>
        </p:txBody>
      </p:sp>
      <p:sp>
        <p:nvSpPr>
          <p:cNvPr id="3" name="Content Placeholder 2"/>
          <p:cNvSpPr>
            <a:spLocks noGrp="1"/>
          </p:cNvSpPr>
          <p:nvPr>
            <p:ph idx="1"/>
          </p:nvPr>
        </p:nvSpPr>
        <p:spPr>
          <a:xfrm>
            <a:off x="326571" y="809897"/>
            <a:ext cx="11612880" cy="6008914"/>
          </a:xfrm>
        </p:spPr>
        <p:txBody>
          <a:bodyPr>
            <a:normAutofit/>
          </a:bodyPr>
          <a:lstStyle/>
          <a:p>
            <a:r>
              <a:rPr lang="en-US" dirty="0" smtClean="0">
                <a:solidFill>
                  <a:schemeClr val="tx2"/>
                </a:solidFill>
              </a:rPr>
              <a:t>A metal is defined as a chemical element that is lustrous, hard, malleable, heavy, ductile, and tenacious and usually is a good conductor of heat and electricity. Of the 93 elements, 73 are classified as metals. The elements oxygen, chlorine, iodine, bromine, and hydrogen and the inert gases helium, neon, argon, krypton, xenon, and radon are considered nonmetallic.</a:t>
            </a:r>
          </a:p>
          <a:p>
            <a:r>
              <a:rPr lang="en-US" dirty="0" smtClean="0">
                <a:solidFill>
                  <a:schemeClr val="tx2"/>
                </a:solidFill>
              </a:rPr>
              <a:t>There is, however, a group of elements, such as carbon, sulfur, silicon, and phosphorus, that is intermediate between the metals and nonmetals. These elements portray the characteristics of metals under certain circumstances and the characteristics of nonmetals under other circumstances.  They are referred to as </a:t>
            </a:r>
            <a:r>
              <a:rPr lang="en-US" b="1" dirty="0" smtClean="0">
                <a:solidFill>
                  <a:schemeClr val="tx2"/>
                </a:solidFill>
              </a:rPr>
              <a:t>metalloids</a:t>
            </a:r>
            <a:r>
              <a:rPr lang="en-US" dirty="0" smtClean="0">
                <a:solidFill>
                  <a:schemeClr val="tx2"/>
                </a:solidFill>
              </a:rPr>
              <a:t>.</a:t>
            </a:r>
          </a:p>
          <a:p>
            <a:r>
              <a:rPr lang="en-US" sz="2800" dirty="0" smtClean="0">
                <a:solidFill>
                  <a:schemeClr val="tx2"/>
                </a:solidFill>
              </a:rPr>
              <a:t>The most widely used metallic elements include iron, copper, lead, zinc, aluminum (or </a:t>
            </a:r>
            <a:r>
              <a:rPr lang="en-US" sz="2800" dirty="0" err="1" smtClean="0">
                <a:solidFill>
                  <a:schemeClr val="tx2"/>
                </a:solidFill>
              </a:rPr>
              <a:t>aluminium</a:t>
            </a:r>
            <a:r>
              <a:rPr lang="en-US" sz="2800" dirty="0" smtClean="0">
                <a:solidFill>
                  <a:schemeClr val="tx2"/>
                </a:solidFill>
              </a:rPr>
              <a:t>), tin, nickel, and magnesium. Some of these elements are used extensively in the pure state, but by far the largest amount is used in the form of alloys.</a:t>
            </a:r>
            <a:endParaRPr lang="en-US" sz="28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182880"/>
            <a:ext cx="11848012" cy="496389"/>
          </a:xfrm>
        </p:spPr>
        <p:txBody>
          <a:bodyPr>
            <a:normAutofit/>
          </a:bodyPr>
          <a:lstStyle/>
          <a:p>
            <a:r>
              <a:rPr lang="en-US" sz="2400" b="1" dirty="0" err="1" smtClean="0">
                <a:solidFill>
                  <a:schemeClr val="tx2"/>
                </a:solidFill>
              </a:rPr>
              <a:t>Syme’s</a:t>
            </a:r>
            <a:r>
              <a:rPr lang="en-US" sz="2400" b="1" dirty="0" smtClean="0">
                <a:solidFill>
                  <a:schemeClr val="tx2"/>
                </a:solidFill>
              </a:rPr>
              <a:t> amputation,              </a:t>
            </a:r>
            <a:r>
              <a:rPr lang="en-US" sz="2400" b="1" dirty="0" err="1" smtClean="0">
                <a:solidFill>
                  <a:schemeClr val="tx2"/>
                </a:solidFill>
              </a:rPr>
              <a:t>transfemoral</a:t>
            </a:r>
            <a:r>
              <a:rPr lang="en-US" sz="2400" b="1" dirty="0" smtClean="0">
                <a:solidFill>
                  <a:schemeClr val="tx2"/>
                </a:solidFill>
              </a:rPr>
              <a:t>                                            ,</a:t>
            </a:r>
            <a:r>
              <a:rPr lang="en-US" sz="2400" b="1" dirty="0" err="1" smtClean="0">
                <a:solidFill>
                  <a:schemeClr val="tx2"/>
                </a:solidFill>
              </a:rPr>
              <a:t>transtibial</a:t>
            </a:r>
            <a:endParaRPr lang="en-US" sz="2400" dirty="0"/>
          </a:p>
        </p:txBody>
      </p:sp>
      <p:pic>
        <p:nvPicPr>
          <p:cNvPr id="2050" name="Picture 2" descr="C:\Users\Ayesha\Pictures\images (2).jpg"/>
          <p:cNvPicPr>
            <a:picLocks noChangeAspect="1" noChangeArrowheads="1"/>
          </p:cNvPicPr>
          <p:nvPr/>
        </p:nvPicPr>
        <p:blipFill>
          <a:blip r:embed="rId2" cstate="print"/>
          <a:srcRect/>
          <a:stretch>
            <a:fillRect/>
          </a:stretch>
        </p:blipFill>
        <p:spPr bwMode="auto">
          <a:xfrm>
            <a:off x="3735978" y="822416"/>
            <a:ext cx="2037806" cy="2913562"/>
          </a:xfrm>
          <a:prstGeom prst="rect">
            <a:avLst/>
          </a:prstGeom>
          <a:noFill/>
        </p:spPr>
      </p:pic>
      <p:pic>
        <p:nvPicPr>
          <p:cNvPr id="2051" name="Picture 3" descr="C:\Users\Ayesha\Pictures\images (3).jpg"/>
          <p:cNvPicPr>
            <a:picLocks noChangeAspect="1" noChangeArrowheads="1"/>
          </p:cNvPicPr>
          <p:nvPr/>
        </p:nvPicPr>
        <p:blipFill>
          <a:blip r:embed="rId3" cstate="print"/>
          <a:srcRect/>
          <a:stretch>
            <a:fillRect/>
          </a:stretch>
        </p:blipFill>
        <p:spPr bwMode="auto">
          <a:xfrm>
            <a:off x="5763849" y="841329"/>
            <a:ext cx="2818448" cy="2607265"/>
          </a:xfrm>
          <a:prstGeom prst="rect">
            <a:avLst/>
          </a:prstGeom>
          <a:noFill/>
        </p:spPr>
      </p:pic>
      <p:pic>
        <p:nvPicPr>
          <p:cNvPr id="2052" name="Picture 4" descr="C:\Users\Ayesha\Pictures\meddir05.jpg"/>
          <p:cNvPicPr>
            <a:picLocks noChangeAspect="1" noChangeArrowheads="1"/>
          </p:cNvPicPr>
          <p:nvPr/>
        </p:nvPicPr>
        <p:blipFill>
          <a:blip r:embed="rId4" cstate="print"/>
          <a:srcRect/>
          <a:stretch>
            <a:fillRect/>
          </a:stretch>
        </p:blipFill>
        <p:spPr bwMode="auto">
          <a:xfrm>
            <a:off x="313508" y="770708"/>
            <a:ext cx="3108961" cy="5329645"/>
          </a:xfrm>
          <a:prstGeom prst="rect">
            <a:avLst/>
          </a:prstGeom>
          <a:noFill/>
        </p:spPr>
      </p:pic>
      <p:pic>
        <p:nvPicPr>
          <p:cNvPr id="2053" name="Picture 5" descr="C:\Users\Ayesha\Desktop\images (6).jpg"/>
          <p:cNvPicPr>
            <a:picLocks noChangeAspect="1" noChangeArrowheads="1"/>
          </p:cNvPicPr>
          <p:nvPr/>
        </p:nvPicPr>
        <p:blipFill>
          <a:blip r:embed="rId5" cstate="print"/>
          <a:srcRect/>
          <a:stretch>
            <a:fillRect/>
          </a:stretch>
        </p:blipFill>
        <p:spPr bwMode="auto">
          <a:xfrm>
            <a:off x="3906202" y="3830681"/>
            <a:ext cx="2533787" cy="2831375"/>
          </a:xfrm>
          <a:prstGeom prst="rect">
            <a:avLst/>
          </a:prstGeom>
          <a:noFill/>
        </p:spPr>
      </p:pic>
      <p:pic>
        <p:nvPicPr>
          <p:cNvPr id="2055" name="Picture 7" descr="C:\Users\Ayesha\Desktop\images (8).jpg"/>
          <p:cNvPicPr>
            <a:picLocks noGrp="1" noChangeAspect="1" noChangeArrowheads="1"/>
          </p:cNvPicPr>
          <p:nvPr>
            <p:ph idx="1"/>
          </p:nvPr>
        </p:nvPicPr>
        <p:blipFill>
          <a:blip r:embed="rId6" cstate="print"/>
          <a:srcRect/>
          <a:stretch>
            <a:fillRect/>
          </a:stretch>
        </p:blipFill>
        <p:spPr bwMode="auto">
          <a:xfrm>
            <a:off x="8817430" y="718458"/>
            <a:ext cx="3374570" cy="59566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5311"/>
            <a:ext cx="10058400" cy="587828"/>
          </a:xfrm>
        </p:spPr>
        <p:txBody>
          <a:bodyPr>
            <a:normAutofit/>
          </a:bodyPr>
          <a:lstStyle/>
          <a:p>
            <a:r>
              <a:rPr lang="en-US" b="1" dirty="0" smtClean="0">
                <a:solidFill>
                  <a:srgbClr val="0070C0"/>
                </a:solidFill>
              </a:rPr>
              <a:t>1: Metals: </a:t>
            </a:r>
            <a:endParaRPr lang="en-US" b="1" dirty="0">
              <a:solidFill>
                <a:srgbClr val="0070C0"/>
              </a:solidFill>
            </a:endParaRPr>
          </a:p>
        </p:txBody>
      </p:sp>
      <p:sp>
        <p:nvSpPr>
          <p:cNvPr id="3" name="Content Placeholder 2"/>
          <p:cNvSpPr>
            <a:spLocks noGrp="1"/>
          </p:cNvSpPr>
          <p:nvPr>
            <p:ph idx="1"/>
          </p:nvPr>
        </p:nvSpPr>
        <p:spPr>
          <a:xfrm>
            <a:off x="52252" y="653143"/>
            <a:ext cx="12017829" cy="5982788"/>
          </a:xfrm>
        </p:spPr>
        <p:txBody>
          <a:bodyPr>
            <a:noAutofit/>
          </a:bodyPr>
          <a:lstStyle/>
          <a:p>
            <a:r>
              <a:rPr lang="en-US" sz="2800" dirty="0" smtClean="0">
                <a:solidFill>
                  <a:schemeClr val="tx2"/>
                </a:solidFill>
              </a:rPr>
              <a:t>An alloy is a combination of elements that exhibits the properties of a metal. The properties of alloys differ appreciably from those of the constituent elements.</a:t>
            </a:r>
          </a:p>
          <a:p>
            <a:r>
              <a:rPr lang="en-US" sz="2800" dirty="0" smtClean="0">
                <a:solidFill>
                  <a:schemeClr val="tx2"/>
                </a:solidFill>
              </a:rPr>
              <a:t>Improvement of strength, ductility, hardness, wear resistance, and corrosion resistance may be obtained in an alloy by combinations of various elements. </a:t>
            </a:r>
          </a:p>
          <a:p>
            <a:r>
              <a:rPr lang="en-US" sz="2800" dirty="0" smtClean="0">
                <a:solidFill>
                  <a:schemeClr val="tx2"/>
                </a:solidFill>
              </a:rPr>
              <a:t>Orthotics and prosthetics typically contain alloys of aluminum and carbon steels, particularly stainless steel.</a:t>
            </a:r>
          </a:p>
          <a:p>
            <a:r>
              <a:rPr lang="en-US" sz="2800" dirty="0" smtClean="0">
                <a:solidFill>
                  <a:schemeClr val="tx2"/>
                </a:solidFill>
              </a:rPr>
              <a:t> Titanium also is frequently used, and, despite references to ‘‘pure titanium’’ (particularly in applications such as </a:t>
            </a:r>
            <a:r>
              <a:rPr lang="en-US" sz="2800" dirty="0" err="1" smtClean="0">
                <a:solidFill>
                  <a:schemeClr val="tx2"/>
                </a:solidFill>
              </a:rPr>
              <a:t>osseo</a:t>
            </a:r>
            <a:r>
              <a:rPr lang="en-US" sz="2800" dirty="0" smtClean="0">
                <a:solidFill>
                  <a:schemeClr val="tx2"/>
                </a:solidFill>
              </a:rPr>
              <a:t>-integration), it is the alloy that is being referenced. Although these alloys (steel, aluminum, titanium) can be categorized as similar depending on the base metal and some of the contributing alloy metal, they are potentially infinitely variable.</a:t>
            </a:r>
            <a:endParaRPr lang="en-US" sz="28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39189"/>
            <a:ext cx="11273246" cy="679269"/>
          </a:xfrm>
        </p:spPr>
        <p:txBody>
          <a:bodyPr>
            <a:normAutofit fontScale="90000"/>
          </a:bodyPr>
          <a:lstStyle/>
          <a:p>
            <a:r>
              <a:rPr lang="en-US" b="1" dirty="0" smtClean="0"/>
              <a:t>Steel and aluminum alloys (Commercial name for metals</a:t>
            </a:r>
            <a:endParaRPr lang="en-US" b="1" dirty="0"/>
          </a:p>
        </p:txBody>
      </p:sp>
      <p:sp>
        <p:nvSpPr>
          <p:cNvPr id="3" name="Content Placeholder 2"/>
          <p:cNvSpPr>
            <a:spLocks noGrp="1"/>
          </p:cNvSpPr>
          <p:nvPr>
            <p:ph idx="1"/>
          </p:nvPr>
        </p:nvSpPr>
        <p:spPr>
          <a:xfrm>
            <a:off x="169815" y="849086"/>
            <a:ext cx="11956869" cy="5760720"/>
          </a:xfrm>
        </p:spPr>
        <p:txBody>
          <a:bodyPr>
            <a:normAutofit/>
          </a:bodyPr>
          <a:lstStyle/>
          <a:p>
            <a:r>
              <a:rPr lang="en-US" sz="2800" dirty="0" smtClean="0">
                <a:solidFill>
                  <a:schemeClr val="tx2"/>
                </a:solidFill>
              </a:rPr>
              <a:t>It is necessary to discuss the types of steel and aluminum commercially available and used in orthotic and prosthetic applications.</a:t>
            </a:r>
          </a:p>
          <a:p>
            <a:r>
              <a:rPr lang="en-US" sz="2800" dirty="0" smtClean="0">
                <a:solidFill>
                  <a:schemeClr val="tx2"/>
                </a:solidFill>
              </a:rPr>
              <a:t>The terms surgical steel, stainless steel, tool steel, and heat treated along with other general designations are freely used by manufacturers of orthotic and prosthetic components.</a:t>
            </a:r>
          </a:p>
          <a:p>
            <a:r>
              <a:rPr lang="en-US" sz="2800" dirty="0" smtClean="0">
                <a:solidFill>
                  <a:schemeClr val="tx2"/>
                </a:solidFill>
              </a:rPr>
              <a:t> The chemical content of these products is not identical from vendor to vendor. </a:t>
            </a:r>
          </a:p>
          <a:p>
            <a:r>
              <a:rPr lang="en-US" sz="2800" dirty="0" smtClean="0">
                <a:solidFill>
                  <a:schemeClr val="tx2"/>
                </a:solidFill>
              </a:rPr>
              <a:t>For example, the term spring steel, used by many manufacturers, refers to a group of steels ranging in chemical composition from medium- to high-carbon steel and is used to designate some alloy steels.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65312"/>
            <a:ext cx="11534503" cy="809897"/>
          </a:xfrm>
        </p:spPr>
        <p:txBody>
          <a:bodyPr>
            <a:normAutofit fontScale="90000"/>
          </a:bodyPr>
          <a:lstStyle/>
          <a:p>
            <a:r>
              <a:rPr lang="en-US" b="1" dirty="0" smtClean="0"/>
              <a:t>Steel and aluminum alloys (Commercial name for metals</a:t>
            </a:r>
            <a:endParaRPr lang="en-US" b="1" dirty="0"/>
          </a:p>
        </p:txBody>
      </p:sp>
      <p:sp>
        <p:nvSpPr>
          <p:cNvPr id="3" name="Content Placeholder 2"/>
          <p:cNvSpPr>
            <a:spLocks noGrp="1"/>
          </p:cNvSpPr>
          <p:nvPr>
            <p:ph idx="1"/>
          </p:nvPr>
        </p:nvSpPr>
        <p:spPr>
          <a:xfrm>
            <a:off x="182880" y="940526"/>
            <a:ext cx="12009120" cy="5917474"/>
          </a:xfrm>
        </p:spPr>
        <p:txBody>
          <a:bodyPr>
            <a:normAutofit/>
          </a:bodyPr>
          <a:lstStyle/>
          <a:p>
            <a:r>
              <a:rPr lang="en-US" sz="2800" dirty="0" smtClean="0">
                <a:solidFill>
                  <a:schemeClr val="tx2"/>
                </a:solidFill>
              </a:rPr>
              <a:t>The term tool steel also covers a wide variety of steels that are capable of attaining a high degree of hardness after heat treatment. More care is exercised in manufacturing tool steel to ensure maximum uniformity of desirable properties. </a:t>
            </a:r>
          </a:p>
          <a:p>
            <a:r>
              <a:rPr lang="en-US" sz="2800" dirty="0" smtClean="0">
                <a:solidFill>
                  <a:schemeClr val="tx2"/>
                </a:solidFill>
              </a:rPr>
              <a:t>These general designations do not assure the </a:t>
            </a:r>
            <a:r>
              <a:rPr lang="en-US" sz="2800" dirty="0" err="1" smtClean="0">
                <a:solidFill>
                  <a:schemeClr val="tx2"/>
                </a:solidFill>
              </a:rPr>
              <a:t>orthotist</a:t>
            </a:r>
            <a:r>
              <a:rPr lang="en-US" sz="2800" dirty="0" smtClean="0">
                <a:solidFill>
                  <a:schemeClr val="tx2"/>
                </a:solidFill>
              </a:rPr>
              <a:t> or </a:t>
            </a:r>
            <a:r>
              <a:rPr lang="en-US" sz="2800" dirty="0" err="1" smtClean="0">
                <a:solidFill>
                  <a:schemeClr val="tx2"/>
                </a:solidFill>
              </a:rPr>
              <a:t>prosthetist</a:t>
            </a:r>
            <a:r>
              <a:rPr lang="en-US" sz="2800" dirty="0" smtClean="0">
                <a:solidFill>
                  <a:schemeClr val="tx2"/>
                </a:solidFill>
              </a:rPr>
              <a:t> of obtaining the exact material that is needed. Because the mechanical properties of a material and subsequent fabrication procedures depend on the material’s chemical analysis and subsequent heat treatment or working, the practice of using general descriptions for metals is seriously inadequate.</a:t>
            </a:r>
          </a:p>
          <a:p>
            <a:r>
              <a:rPr lang="en-US" sz="2800" dirty="0" smtClean="0">
                <a:solidFill>
                  <a:schemeClr val="tx2"/>
                </a:solidFill>
              </a:rPr>
              <a:t> In addition, reliance on these categories is not necessary because specific designations already exist for each type of steel and processing treatment. </a:t>
            </a:r>
          </a:p>
          <a:p>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39"/>
            <a:ext cx="10058400" cy="653142"/>
          </a:xfrm>
        </p:spPr>
        <p:txBody>
          <a:bodyPr>
            <a:normAutofit/>
          </a:bodyPr>
          <a:lstStyle/>
          <a:p>
            <a:r>
              <a:rPr lang="en-US" dirty="0" smtClean="0"/>
              <a:t>Strengthening aluminum and steel</a:t>
            </a:r>
            <a:endParaRPr lang="en-US" dirty="0"/>
          </a:p>
        </p:txBody>
      </p:sp>
      <p:sp>
        <p:nvSpPr>
          <p:cNvPr id="3" name="Content Placeholder 2"/>
          <p:cNvSpPr>
            <a:spLocks noGrp="1"/>
          </p:cNvSpPr>
          <p:nvPr>
            <p:ph idx="1"/>
          </p:nvPr>
        </p:nvSpPr>
        <p:spPr>
          <a:xfrm>
            <a:off x="182879" y="757646"/>
            <a:ext cx="11834949" cy="5414555"/>
          </a:xfrm>
        </p:spPr>
        <p:txBody>
          <a:bodyPr>
            <a:normAutofit/>
          </a:bodyPr>
          <a:lstStyle/>
          <a:p>
            <a:r>
              <a:rPr lang="en-US" dirty="0" smtClean="0">
                <a:solidFill>
                  <a:schemeClr val="tx2"/>
                </a:solidFill>
              </a:rPr>
              <a:t>Although the yield stress and ultimate stress of the aluminum alloy  below that of the steel, but all aluminums are not weaker than all steels.</a:t>
            </a:r>
          </a:p>
          <a:p>
            <a:r>
              <a:rPr lang="en-US" dirty="0" smtClean="0">
                <a:solidFill>
                  <a:schemeClr val="tx2"/>
                </a:solidFill>
              </a:rPr>
              <a:t> By adding certain alloying elements, proper heat treatment, or cold working, some aluminums can be increased in strength to an ultimate stress tolerance of 90,000 psi (7178-T6), which is above the strength of some steels.</a:t>
            </a:r>
          </a:p>
          <a:p>
            <a:r>
              <a:rPr lang="en-US" dirty="0" smtClean="0">
                <a:solidFill>
                  <a:schemeClr val="tx2"/>
                </a:solidFill>
              </a:rPr>
              <a:t> However, the aluminum still will be more subject to fatigue failure than the steel.</a:t>
            </a:r>
          </a:p>
          <a:p>
            <a:r>
              <a:rPr lang="en-US" dirty="0" smtClean="0">
                <a:solidFill>
                  <a:schemeClr val="tx2"/>
                </a:solidFill>
              </a:rPr>
              <a:t>Increasing the strength of steel also is possible using similar processes.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2880"/>
            <a:ext cx="10058400" cy="613954"/>
          </a:xfrm>
        </p:spPr>
        <p:txBody>
          <a:bodyPr>
            <a:normAutofit/>
          </a:bodyPr>
          <a:lstStyle/>
          <a:p>
            <a:r>
              <a:rPr lang="en-US" dirty="0" smtClean="0"/>
              <a:t>2: Plastics and composites</a:t>
            </a:r>
            <a:endParaRPr lang="en-US" dirty="0"/>
          </a:p>
        </p:txBody>
      </p:sp>
      <p:sp>
        <p:nvSpPr>
          <p:cNvPr id="3" name="Content Placeholder 2"/>
          <p:cNvSpPr>
            <a:spLocks noGrp="1"/>
          </p:cNvSpPr>
          <p:nvPr>
            <p:ph idx="1"/>
          </p:nvPr>
        </p:nvSpPr>
        <p:spPr>
          <a:xfrm>
            <a:off x="326571" y="809897"/>
            <a:ext cx="11704320" cy="5826034"/>
          </a:xfrm>
        </p:spPr>
        <p:txBody>
          <a:bodyPr>
            <a:normAutofit/>
          </a:bodyPr>
          <a:lstStyle/>
          <a:p>
            <a:r>
              <a:rPr lang="en-US" dirty="0" smtClean="0">
                <a:solidFill>
                  <a:schemeClr val="tx2"/>
                </a:solidFill>
              </a:rPr>
              <a:t>Plastics are the result of humankind’s ability to innovate, to create new materials by combining organic building blocks—- carbon, oxygen, hydrogen, nitrogen, chlorine, and other organic and inorganic elements—into new and useful forms. A plastic is a solid in its finished state. </a:t>
            </a:r>
          </a:p>
          <a:p>
            <a:r>
              <a:rPr lang="en-US" dirty="0" smtClean="0">
                <a:solidFill>
                  <a:schemeClr val="tx2"/>
                </a:solidFill>
              </a:rPr>
              <a:t>However, at some stage in its manufacture, it approaches a liquid condition and is formed into useful shapes. The name refers to the large plastic range of deformation associated with these materials.</a:t>
            </a:r>
          </a:p>
          <a:p>
            <a:r>
              <a:rPr lang="en-US" dirty="0" smtClean="0">
                <a:solidFill>
                  <a:schemeClr val="tx2"/>
                </a:solidFill>
              </a:rPr>
              <a:t> Forming usually is done through the application of heat and pressure, either singly or </a:t>
            </a:r>
            <a:r>
              <a:rPr lang="en-US" smtClean="0">
                <a:solidFill>
                  <a:schemeClr val="tx2"/>
                </a:solidFill>
              </a:rPr>
              <a:t>together.</a:t>
            </a:r>
            <a:endParaRPr lang="en-US" dirty="0" smtClean="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02" y="2455817"/>
            <a:ext cx="4362994" cy="2116183"/>
          </a:xfrm>
        </p:spPr>
        <p:style>
          <a:lnRef idx="0">
            <a:schemeClr val="dk1"/>
          </a:lnRef>
          <a:fillRef idx="3">
            <a:schemeClr val="dk1"/>
          </a:fillRef>
          <a:effectRef idx="3">
            <a:schemeClr val="dk1"/>
          </a:effectRef>
          <a:fontRef idx="minor">
            <a:schemeClr val="lt1"/>
          </a:fontRef>
        </p:style>
        <p:txBody>
          <a:bodyPr>
            <a:noAutofit/>
          </a:bodyPr>
          <a:lstStyle/>
          <a:p>
            <a:r>
              <a:rPr lang="en-US" sz="9600" dirty="0" smtClean="0"/>
              <a:t>THAKS</a:t>
            </a:r>
            <a:endParaRPr lang="en-US" sz="9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469945"/>
          </a:xfrm>
        </p:spPr>
        <p:txBody>
          <a:bodyPr>
            <a:normAutofit fontScale="90000"/>
          </a:bodyPr>
          <a:lstStyle/>
          <a:p>
            <a:r>
              <a:rPr lang="en-US" dirty="0" err="1" smtClean="0"/>
              <a:t>Transradial</a:t>
            </a:r>
            <a:r>
              <a:rPr lang="en-US" dirty="0" smtClean="0"/>
              <a:t>                                             </a:t>
            </a:r>
            <a:r>
              <a:rPr lang="en-US" dirty="0" err="1" smtClean="0"/>
              <a:t>tanshumeral</a:t>
            </a:r>
            <a:endParaRPr lang="en-US" dirty="0"/>
          </a:p>
        </p:txBody>
      </p:sp>
      <p:pic>
        <p:nvPicPr>
          <p:cNvPr id="3074" name="Picture 2" descr="C:\Users\Ayesha\Desktop\images.jpg"/>
          <p:cNvPicPr>
            <a:picLocks noChangeAspect="1" noChangeArrowheads="1"/>
          </p:cNvPicPr>
          <p:nvPr/>
        </p:nvPicPr>
        <p:blipFill>
          <a:blip r:embed="rId2" cstate="print"/>
          <a:srcRect/>
          <a:stretch>
            <a:fillRect/>
          </a:stretch>
        </p:blipFill>
        <p:spPr bwMode="auto">
          <a:xfrm>
            <a:off x="222067" y="1802676"/>
            <a:ext cx="3056709" cy="4376055"/>
          </a:xfrm>
          <a:prstGeom prst="rect">
            <a:avLst/>
          </a:prstGeom>
          <a:noFill/>
        </p:spPr>
      </p:pic>
      <p:pic>
        <p:nvPicPr>
          <p:cNvPr id="3075" name="Picture 3" descr="C:\Users\Ayesha\Desktop\images (5).jpg"/>
          <p:cNvPicPr>
            <a:picLocks noChangeAspect="1" noChangeArrowheads="1"/>
          </p:cNvPicPr>
          <p:nvPr/>
        </p:nvPicPr>
        <p:blipFill>
          <a:blip r:embed="rId3" cstate="print"/>
          <a:srcRect/>
          <a:stretch>
            <a:fillRect/>
          </a:stretch>
        </p:blipFill>
        <p:spPr bwMode="auto">
          <a:xfrm>
            <a:off x="3308711" y="1776548"/>
            <a:ext cx="3301093" cy="4558938"/>
          </a:xfrm>
          <a:prstGeom prst="rect">
            <a:avLst/>
          </a:prstGeom>
          <a:noFill/>
        </p:spPr>
      </p:pic>
      <p:pic>
        <p:nvPicPr>
          <p:cNvPr id="3076" name="Picture 4" descr="C:\Users\Ayesha\Desktop\images (3).jpg"/>
          <p:cNvPicPr>
            <a:picLocks noGrp="1" noChangeAspect="1" noChangeArrowheads="1"/>
          </p:cNvPicPr>
          <p:nvPr>
            <p:ph idx="1"/>
          </p:nvPr>
        </p:nvPicPr>
        <p:blipFill>
          <a:blip r:embed="rId4" cstate="print"/>
          <a:srcRect/>
          <a:stretch>
            <a:fillRect/>
          </a:stretch>
        </p:blipFill>
        <p:spPr bwMode="auto">
          <a:xfrm>
            <a:off x="6753497" y="1084217"/>
            <a:ext cx="2812319" cy="2952205"/>
          </a:xfrm>
          <a:prstGeom prst="rect">
            <a:avLst/>
          </a:prstGeom>
          <a:noFill/>
        </p:spPr>
      </p:pic>
      <p:pic>
        <p:nvPicPr>
          <p:cNvPr id="3077" name="Picture 5" descr="C:\Users\Ayesha\Desktop\images (12).jpg"/>
          <p:cNvPicPr>
            <a:picLocks noChangeAspect="1" noChangeArrowheads="1"/>
          </p:cNvPicPr>
          <p:nvPr/>
        </p:nvPicPr>
        <p:blipFill>
          <a:blip r:embed="rId5" cstate="print"/>
          <a:srcRect/>
          <a:stretch>
            <a:fillRect/>
          </a:stretch>
        </p:blipFill>
        <p:spPr bwMode="auto">
          <a:xfrm>
            <a:off x="7445829" y="4101737"/>
            <a:ext cx="4238080" cy="2345464"/>
          </a:xfrm>
          <a:prstGeom prst="rect">
            <a:avLst/>
          </a:prstGeom>
          <a:noFill/>
        </p:spPr>
      </p:pic>
      <p:pic>
        <p:nvPicPr>
          <p:cNvPr id="3078" name="Picture 6" descr="C:\Users\Ayesha\Desktop\images (13).jpg"/>
          <p:cNvPicPr>
            <a:picLocks noChangeAspect="1" noChangeArrowheads="1"/>
          </p:cNvPicPr>
          <p:nvPr/>
        </p:nvPicPr>
        <p:blipFill>
          <a:blip r:embed="rId6" cstate="print"/>
          <a:srcRect/>
          <a:stretch>
            <a:fillRect/>
          </a:stretch>
        </p:blipFill>
        <p:spPr bwMode="auto">
          <a:xfrm>
            <a:off x="9626100" y="940526"/>
            <a:ext cx="2565900" cy="293914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S103031002">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TS103031002</Template>
  <TotalTime>0</TotalTime>
  <Words>9659</Words>
  <Application>Microsoft Office PowerPoint</Application>
  <PresentationFormat>Custom</PresentationFormat>
  <Paragraphs>475</Paragraphs>
  <Slides>85</Slides>
  <Notes>3</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TS103031002</vt:lpstr>
      <vt:lpstr>PowerPoint Presentation</vt:lpstr>
      <vt:lpstr>INTRODUCTION TO ORTHOTICS</vt:lpstr>
      <vt:lpstr>Nomenclature of Orthotics &amp; prosthetics apart from ISO terminologies; general terms used all over the world suggested by American board of certification in orthotics and prosthetics</vt:lpstr>
      <vt:lpstr>Orthosis                         prosthesis</vt:lpstr>
      <vt:lpstr>Continue……………………………</vt:lpstr>
      <vt:lpstr>PowerPoint Presentation</vt:lpstr>
      <vt:lpstr>Hemipelvectomy/ hip disarticulation</vt:lpstr>
      <vt:lpstr>Syme’s amputation,              transfemoral                                            ,transtibial</vt:lpstr>
      <vt:lpstr>Transradial                                             tanshumeral</vt:lpstr>
      <vt:lpstr>Continue……………………………</vt:lpstr>
      <vt:lpstr>Socket </vt:lpstr>
      <vt:lpstr>Continue……………………</vt:lpstr>
      <vt:lpstr>Continue……………………………</vt:lpstr>
      <vt:lpstr>Continue……………………………</vt:lpstr>
      <vt:lpstr>pylon</vt:lpstr>
      <vt:lpstr>Continue……………………………</vt:lpstr>
      <vt:lpstr>Continue……………………………</vt:lpstr>
      <vt:lpstr>Continue……………………………</vt:lpstr>
      <vt:lpstr>Physical therapy</vt:lpstr>
      <vt:lpstr>HISTORY OF ORTHOTICS</vt:lpstr>
      <vt:lpstr>HISTORY OF ORTHOTICS</vt:lpstr>
      <vt:lpstr>AMPUTATION SURGERY THROUGH THE AGES</vt:lpstr>
      <vt:lpstr>AMPUTATION SURGERY THROUGH THE AGES</vt:lpstr>
      <vt:lpstr>Prosthetic sockets:</vt:lpstr>
      <vt:lpstr>The 20th Century</vt:lpstr>
      <vt:lpstr>The 20th Century</vt:lpstr>
      <vt:lpstr>The Development of Prostheses Through the Ages</vt:lpstr>
      <vt:lpstr>PowerPoint Presentation</vt:lpstr>
      <vt:lpstr>THE WORLD WARS</vt:lpstr>
      <vt:lpstr>FIGURE 1.3. The D. D. Parmelee prosthesis with suction socket, patented in 1863.</vt:lpstr>
      <vt:lpstr>THE WORLD WARS</vt:lpstr>
      <vt:lpstr>THE WORLD WARS</vt:lpstr>
      <vt:lpstr>THE WORLD WARS</vt:lpstr>
      <vt:lpstr>THE WORLD WARS</vt:lpstr>
      <vt:lpstr>THE 21ST CENTURY</vt:lpstr>
      <vt:lpstr>History: The American Academy of Orthotists and Prosthetists</vt:lpstr>
      <vt:lpstr>History: The American Academy of Orthotists and Prosthetists</vt:lpstr>
      <vt:lpstr>BASIC TERMINOLOGY used for ORTHOTICS AND PROSTHETICS </vt:lpstr>
      <vt:lpstr>Historical background: (International organization for standardization)</vt:lpstr>
      <vt:lpstr>(International organization for standardization)</vt:lpstr>
      <vt:lpstr>Technical committees and working Groups</vt:lpstr>
      <vt:lpstr>The standards</vt:lpstr>
      <vt:lpstr>ISO;1989:  Prosthetics and Orthotics—Vocabulary</vt:lpstr>
      <vt:lpstr>PowerPoint Presentation</vt:lpstr>
      <vt:lpstr>ISO :1989 Prosthetics and Orthotics—Vocabulary</vt:lpstr>
      <vt:lpstr>The full range of devices defined in this manner is listed in Box 1-2.</vt:lpstr>
      <vt:lpstr>Definition of orthosis</vt:lpstr>
      <vt:lpstr>(ISO) 2003: Prosthetics and Orthotics—Functional Deficiencies Description of the person to be treated with an orthosis, clinical objectives of treatment, and functional requirements of the orthosis</vt:lpstr>
      <vt:lpstr>PowerPoint Presentation</vt:lpstr>
      <vt:lpstr>(ISO)2003: CONTINUE………………</vt:lpstr>
      <vt:lpstr>PowerPoint Presentation</vt:lpstr>
      <vt:lpstr>(ISO)2003: CONTINUE……………………</vt:lpstr>
      <vt:lpstr>(ISO)2003 Continue…………………………….</vt:lpstr>
      <vt:lpstr>PowerPoint Presentation</vt:lpstr>
      <vt:lpstr>ISO: 2005: Classification and description of orthoses and orthotic components</vt:lpstr>
      <vt:lpstr>ISO: 2005: Classification and description of orthoses and orthotic components</vt:lpstr>
      <vt:lpstr>ISO: 2005: Classification and description of orthoses and orthotic components</vt:lpstr>
      <vt:lpstr>ISO: 2005: Classification and description of orthoses and orthotic components</vt:lpstr>
      <vt:lpstr>The orthotic prescription</vt:lpstr>
      <vt:lpstr>Orthotic team member roles</vt:lpstr>
      <vt:lpstr>2: Role of the certified orthotist</vt:lpstr>
      <vt:lpstr>3: Role of the physical therapist and/or occupational therapist</vt:lpstr>
      <vt:lpstr>4: Role of the certified pedorthist</vt:lpstr>
      <vt:lpstr>5: Role of the patient</vt:lpstr>
      <vt:lpstr>Biomechanical principles of orthotic design </vt:lpstr>
      <vt:lpstr>Biomechanical principles of orthotic design </vt:lpstr>
      <vt:lpstr>Biomechanical principles of orthotic design </vt:lpstr>
      <vt:lpstr>PowerPoint Presentation</vt:lpstr>
      <vt:lpstr>Biomechanical principles of orthotic design </vt:lpstr>
      <vt:lpstr> Goal of Orthotics</vt:lpstr>
      <vt:lpstr>The functional considerations for an orthoses</vt:lpstr>
      <vt:lpstr>The functional considerations for an orthoses</vt:lpstr>
      <vt:lpstr>The functional considerations for an orthoses</vt:lpstr>
      <vt:lpstr>Materials:</vt:lpstr>
      <vt:lpstr>Materials:</vt:lpstr>
      <vt:lpstr>MATERIALS</vt:lpstr>
      <vt:lpstr>Materials:</vt:lpstr>
      <vt:lpstr>Materials:</vt:lpstr>
      <vt:lpstr>1: Metals </vt:lpstr>
      <vt:lpstr>1: Metals: </vt:lpstr>
      <vt:lpstr>Steel and aluminum alloys (Commercial name for metals</vt:lpstr>
      <vt:lpstr>Steel and aluminum alloys (Commercial name for metals</vt:lpstr>
      <vt:lpstr>Strengthening aluminum and steel</vt:lpstr>
      <vt:lpstr>2: Plastics and composites</vt:lpstr>
      <vt:lpstr>THAKS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2014-02-01T08:27:07Z</dcterms:created>
  <dcterms:modified xsi:type="dcterms:W3CDTF">2020-02-19T08:43:16Z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