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0"/>
  </p:notesMasterIdLst>
  <p:sldIdLst>
    <p:sldId id="318" r:id="rId2"/>
    <p:sldId id="306" r:id="rId3"/>
    <p:sldId id="257" r:id="rId4"/>
    <p:sldId id="352" r:id="rId5"/>
    <p:sldId id="354" r:id="rId6"/>
    <p:sldId id="355" r:id="rId7"/>
    <p:sldId id="356" r:id="rId8"/>
    <p:sldId id="353" r:id="rId9"/>
    <p:sldId id="325" r:id="rId10"/>
    <p:sldId id="326" r:id="rId11"/>
    <p:sldId id="327" r:id="rId12"/>
    <p:sldId id="328" r:id="rId13"/>
    <p:sldId id="337" r:id="rId14"/>
    <p:sldId id="358" r:id="rId15"/>
    <p:sldId id="359" r:id="rId16"/>
    <p:sldId id="361" r:id="rId17"/>
    <p:sldId id="329" r:id="rId18"/>
    <p:sldId id="330" r:id="rId19"/>
    <p:sldId id="331" r:id="rId20"/>
    <p:sldId id="332" r:id="rId21"/>
    <p:sldId id="333" r:id="rId22"/>
    <p:sldId id="334" r:id="rId23"/>
    <p:sldId id="335" r:id="rId24"/>
    <p:sldId id="349" r:id="rId25"/>
    <p:sldId id="350" r:id="rId26"/>
    <p:sldId id="336" r:id="rId27"/>
    <p:sldId id="338" r:id="rId28"/>
    <p:sldId id="3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9" autoAdjust="0"/>
  </p:normalViewPr>
  <p:slideViewPr>
    <p:cSldViewPr>
      <p:cViewPr>
        <p:scale>
          <a:sx n="80" d="100"/>
          <a:sy n="80" d="100"/>
        </p:scale>
        <p:origin x="1116"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C152C-4579-46B7-B9EF-0A0BE275D5B1}" type="doc">
      <dgm:prSet loTypeId="urn:microsoft.com/office/officeart/2005/8/layout/hierarchy1" loCatId="hierarchy" qsTypeId="urn:microsoft.com/office/officeart/2005/8/quickstyle/3d6" qsCatId="3D" csTypeId="urn:microsoft.com/office/officeart/2005/8/colors/accent1_1" csCatId="accent1" phldr="1"/>
      <dgm:spPr/>
      <dgm:t>
        <a:bodyPr/>
        <a:lstStyle/>
        <a:p>
          <a:endParaRPr lang="en-US"/>
        </a:p>
      </dgm:t>
    </dgm:pt>
    <dgm:pt modelId="{C05EA9D5-D1B1-4F35-B2D7-9A3323006C0C}">
      <dgm:prSet phldrT="[Text]" custT="1"/>
      <dgm:spPr/>
      <dgm:t>
        <a:bodyPr/>
        <a:lstStyle/>
        <a:p>
          <a:r>
            <a:rPr lang="en-US" sz="2800" b="1" dirty="0" smtClean="0"/>
            <a:t> Unsaturated fatty acids </a:t>
          </a:r>
          <a:endParaRPr lang="en-US" sz="2800" b="1" dirty="0"/>
        </a:p>
      </dgm:t>
    </dgm:pt>
    <dgm:pt modelId="{6417FC9C-9844-47A8-BE79-5585C6D6536B}" type="parTrans" cxnId="{4CBC2B11-A681-4C96-804E-6E801118CEA3}">
      <dgm:prSet/>
      <dgm:spPr/>
      <dgm:t>
        <a:bodyPr/>
        <a:lstStyle/>
        <a:p>
          <a:endParaRPr lang="en-US"/>
        </a:p>
      </dgm:t>
    </dgm:pt>
    <dgm:pt modelId="{1AE0407A-CF6F-486D-9A5B-CF8E58C8D4D5}" type="sibTrans" cxnId="{4CBC2B11-A681-4C96-804E-6E801118CEA3}">
      <dgm:prSet/>
      <dgm:spPr/>
      <dgm:t>
        <a:bodyPr/>
        <a:lstStyle/>
        <a:p>
          <a:endParaRPr lang="en-US"/>
        </a:p>
      </dgm:t>
    </dgm:pt>
    <dgm:pt modelId="{1C2A0222-CB38-441A-972B-CB11102E56D6}">
      <dgm:prSet custT="1"/>
      <dgm:spPr/>
      <dgm:t>
        <a:bodyPr/>
        <a:lstStyle/>
        <a:p>
          <a:r>
            <a:rPr lang="en-US" sz="2400" dirty="0" smtClean="0"/>
            <a:t>Monounsaturated fatty acids</a:t>
          </a:r>
          <a:endParaRPr lang="en-US" sz="2400" dirty="0"/>
        </a:p>
      </dgm:t>
    </dgm:pt>
    <dgm:pt modelId="{62A0CCC8-FEC3-425A-80A7-44D914B33325}" type="parTrans" cxnId="{932509D7-CB50-41BA-B11F-2200EED0E98D}">
      <dgm:prSet/>
      <dgm:spPr/>
      <dgm:t>
        <a:bodyPr/>
        <a:lstStyle/>
        <a:p>
          <a:endParaRPr lang="en-US"/>
        </a:p>
      </dgm:t>
    </dgm:pt>
    <dgm:pt modelId="{6B98AE5B-B528-4607-ADA3-828C551BF536}" type="sibTrans" cxnId="{932509D7-CB50-41BA-B11F-2200EED0E98D}">
      <dgm:prSet/>
      <dgm:spPr/>
      <dgm:t>
        <a:bodyPr/>
        <a:lstStyle/>
        <a:p>
          <a:endParaRPr lang="en-US"/>
        </a:p>
      </dgm:t>
    </dgm:pt>
    <dgm:pt modelId="{21D2D9DF-8941-4E51-B8E3-B6E284D1E093}">
      <dgm:prSet custT="1"/>
      <dgm:spPr/>
      <dgm:t>
        <a:bodyPr/>
        <a:lstStyle/>
        <a:p>
          <a:pPr rtl="0"/>
          <a:r>
            <a:rPr lang="en-US" sz="2400" dirty="0" smtClean="0"/>
            <a:t>Polyunsaturated fatty acids</a:t>
          </a:r>
        </a:p>
      </dgm:t>
    </dgm:pt>
    <dgm:pt modelId="{230E79AB-7EEC-425B-BAFB-82155C13C1B0}" type="parTrans" cxnId="{15E58C88-471B-4031-AEF7-BDB0A40796FE}">
      <dgm:prSet/>
      <dgm:spPr/>
      <dgm:t>
        <a:bodyPr/>
        <a:lstStyle/>
        <a:p>
          <a:endParaRPr lang="en-US"/>
        </a:p>
      </dgm:t>
    </dgm:pt>
    <dgm:pt modelId="{EB8BD503-4BE2-4360-830E-0D89A5FCD1DE}" type="sibTrans" cxnId="{15E58C88-471B-4031-AEF7-BDB0A40796FE}">
      <dgm:prSet/>
      <dgm:spPr/>
      <dgm:t>
        <a:bodyPr/>
        <a:lstStyle/>
        <a:p>
          <a:endParaRPr lang="en-US"/>
        </a:p>
      </dgm:t>
    </dgm:pt>
    <dgm:pt modelId="{C21FE557-90F8-4289-A735-7C8EA517BCFB}" type="pres">
      <dgm:prSet presAssocID="{B3AC152C-4579-46B7-B9EF-0A0BE275D5B1}" presName="hierChild1" presStyleCnt="0">
        <dgm:presLayoutVars>
          <dgm:chPref val="1"/>
          <dgm:dir/>
          <dgm:animOne val="branch"/>
          <dgm:animLvl val="lvl"/>
          <dgm:resizeHandles/>
        </dgm:presLayoutVars>
      </dgm:prSet>
      <dgm:spPr/>
      <dgm:t>
        <a:bodyPr/>
        <a:lstStyle/>
        <a:p>
          <a:endParaRPr lang="en-US"/>
        </a:p>
      </dgm:t>
    </dgm:pt>
    <dgm:pt modelId="{EACC1294-4A28-4FD2-9CD2-3351E59E989F}" type="pres">
      <dgm:prSet presAssocID="{C05EA9D5-D1B1-4F35-B2D7-9A3323006C0C}" presName="hierRoot1" presStyleCnt="0"/>
      <dgm:spPr/>
    </dgm:pt>
    <dgm:pt modelId="{D2788FC6-65D5-4E8F-AF6D-49230B2326DE}" type="pres">
      <dgm:prSet presAssocID="{C05EA9D5-D1B1-4F35-B2D7-9A3323006C0C}" presName="composite" presStyleCnt="0"/>
      <dgm:spPr/>
    </dgm:pt>
    <dgm:pt modelId="{D4A53123-035D-4F16-A42D-689452527EA4}" type="pres">
      <dgm:prSet presAssocID="{C05EA9D5-D1B1-4F35-B2D7-9A3323006C0C}" presName="background" presStyleLbl="node0" presStyleIdx="0" presStyleCnt="1"/>
      <dgm:spPr/>
    </dgm:pt>
    <dgm:pt modelId="{497B6B73-D294-4F9C-AA5C-03D0EC216C84}" type="pres">
      <dgm:prSet presAssocID="{C05EA9D5-D1B1-4F35-B2D7-9A3323006C0C}" presName="text" presStyleLbl="fgAcc0" presStyleIdx="0" presStyleCnt="1">
        <dgm:presLayoutVars>
          <dgm:chPref val="3"/>
        </dgm:presLayoutVars>
      </dgm:prSet>
      <dgm:spPr/>
      <dgm:t>
        <a:bodyPr/>
        <a:lstStyle/>
        <a:p>
          <a:endParaRPr lang="en-US"/>
        </a:p>
      </dgm:t>
    </dgm:pt>
    <dgm:pt modelId="{67601785-DA11-438B-A77B-92ACB9D8D3AA}" type="pres">
      <dgm:prSet presAssocID="{C05EA9D5-D1B1-4F35-B2D7-9A3323006C0C}" presName="hierChild2" presStyleCnt="0"/>
      <dgm:spPr/>
    </dgm:pt>
    <dgm:pt modelId="{630951C4-2D2A-4423-AC86-9FD40D98D89E}" type="pres">
      <dgm:prSet presAssocID="{62A0CCC8-FEC3-425A-80A7-44D914B33325}" presName="Name10" presStyleLbl="parChTrans1D2" presStyleIdx="0" presStyleCnt="2"/>
      <dgm:spPr/>
      <dgm:t>
        <a:bodyPr/>
        <a:lstStyle/>
        <a:p>
          <a:endParaRPr lang="en-US"/>
        </a:p>
      </dgm:t>
    </dgm:pt>
    <dgm:pt modelId="{EF3F50B6-8570-4DC4-950D-3FA6E4C02CEE}" type="pres">
      <dgm:prSet presAssocID="{1C2A0222-CB38-441A-972B-CB11102E56D6}" presName="hierRoot2" presStyleCnt="0"/>
      <dgm:spPr/>
    </dgm:pt>
    <dgm:pt modelId="{D9A41996-D846-4065-9CBB-301F24B714A8}" type="pres">
      <dgm:prSet presAssocID="{1C2A0222-CB38-441A-972B-CB11102E56D6}" presName="composite2" presStyleCnt="0"/>
      <dgm:spPr/>
    </dgm:pt>
    <dgm:pt modelId="{EDA45370-C91D-4A85-B25D-97928413B935}" type="pres">
      <dgm:prSet presAssocID="{1C2A0222-CB38-441A-972B-CB11102E56D6}" presName="background2" presStyleLbl="node2" presStyleIdx="0" presStyleCnt="2"/>
      <dgm:spPr/>
    </dgm:pt>
    <dgm:pt modelId="{55AE1BBD-75B7-4CB8-B531-4CA76CE08AA4}" type="pres">
      <dgm:prSet presAssocID="{1C2A0222-CB38-441A-972B-CB11102E56D6}" presName="text2" presStyleLbl="fgAcc2" presStyleIdx="0" presStyleCnt="2">
        <dgm:presLayoutVars>
          <dgm:chPref val="3"/>
        </dgm:presLayoutVars>
      </dgm:prSet>
      <dgm:spPr/>
      <dgm:t>
        <a:bodyPr/>
        <a:lstStyle/>
        <a:p>
          <a:endParaRPr lang="en-US"/>
        </a:p>
      </dgm:t>
    </dgm:pt>
    <dgm:pt modelId="{F46AC27C-642E-4818-B7F0-2F852CF6B27F}" type="pres">
      <dgm:prSet presAssocID="{1C2A0222-CB38-441A-972B-CB11102E56D6}" presName="hierChild3" presStyleCnt="0"/>
      <dgm:spPr/>
    </dgm:pt>
    <dgm:pt modelId="{517010A3-589B-4623-8D1B-DF306A47FCA8}" type="pres">
      <dgm:prSet presAssocID="{230E79AB-7EEC-425B-BAFB-82155C13C1B0}" presName="Name10" presStyleLbl="parChTrans1D2" presStyleIdx="1" presStyleCnt="2"/>
      <dgm:spPr/>
      <dgm:t>
        <a:bodyPr/>
        <a:lstStyle/>
        <a:p>
          <a:endParaRPr lang="en-US"/>
        </a:p>
      </dgm:t>
    </dgm:pt>
    <dgm:pt modelId="{134C6153-23F7-481B-BE66-E46630AF5EF9}" type="pres">
      <dgm:prSet presAssocID="{21D2D9DF-8941-4E51-B8E3-B6E284D1E093}" presName="hierRoot2" presStyleCnt="0"/>
      <dgm:spPr/>
    </dgm:pt>
    <dgm:pt modelId="{18D757C5-CDBD-47AE-A7D9-680F637F346B}" type="pres">
      <dgm:prSet presAssocID="{21D2D9DF-8941-4E51-B8E3-B6E284D1E093}" presName="composite2" presStyleCnt="0"/>
      <dgm:spPr/>
    </dgm:pt>
    <dgm:pt modelId="{B2750C66-1087-4930-BAD3-E3F8AFAD0E07}" type="pres">
      <dgm:prSet presAssocID="{21D2D9DF-8941-4E51-B8E3-B6E284D1E093}" presName="background2" presStyleLbl="node2" presStyleIdx="1" presStyleCnt="2"/>
      <dgm:spPr/>
    </dgm:pt>
    <dgm:pt modelId="{34ADB10A-D59E-4F80-96F2-92163729CB24}" type="pres">
      <dgm:prSet presAssocID="{21D2D9DF-8941-4E51-B8E3-B6E284D1E093}" presName="text2" presStyleLbl="fgAcc2" presStyleIdx="1" presStyleCnt="2">
        <dgm:presLayoutVars>
          <dgm:chPref val="3"/>
        </dgm:presLayoutVars>
      </dgm:prSet>
      <dgm:spPr/>
      <dgm:t>
        <a:bodyPr/>
        <a:lstStyle/>
        <a:p>
          <a:endParaRPr lang="en-US"/>
        </a:p>
      </dgm:t>
    </dgm:pt>
    <dgm:pt modelId="{31EFD706-6939-41AD-9184-F57865BE5534}" type="pres">
      <dgm:prSet presAssocID="{21D2D9DF-8941-4E51-B8E3-B6E284D1E093}" presName="hierChild3" presStyleCnt="0"/>
      <dgm:spPr/>
    </dgm:pt>
  </dgm:ptLst>
  <dgm:cxnLst>
    <dgm:cxn modelId="{15E58C88-471B-4031-AEF7-BDB0A40796FE}" srcId="{C05EA9D5-D1B1-4F35-B2D7-9A3323006C0C}" destId="{21D2D9DF-8941-4E51-B8E3-B6E284D1E093}" srcOrd="1" destOrd="0" parTransId="{230E79AB-7EEC-425B-BAFB-82155C13C1B0}" sibTransId="{EB8BD503-4BE2-4360-830E-0D89A5FCD1DE}"/>
    <dgm:cxn modelId="{9B7A2949-4D02-4B63-B77B-65C9E05F74A7}" type="presOf" srcId="{230E79AB-7EEC-425B-BAFB-82155C13C1B0}" destId="{517010A3-589B-4623-8D1B-DF306A47FCA8}" srcOrd="0" destOrd="0" presId="urn:microsoft.com/office/officeart/2005/8/layout/hierarchy1"/>
    <dgm:cxn modelId="{EC5452B7-2656-44AF-BB4B-F0A1EF09F77B}" type="presOf" srcId="{C05EA9D5-D1B1-4F35-B2D7-9A3323006C0C}" destId="{497B6B73-D294-4F9C-AA5C-03D0EC216C84}" srcOrd="0" destOrd="0" presId="urn:microsoft.com/office/officeart/2005/8/layout/hierarchy1"/>
    <dgm:cxn modelId="{0F64B5ED-CD2D-423A-9038-C522B42A223C}" type="presOf" srcId="{1C2A0222-CB38-441A-972B-CB11102E56D6}" destId="{55AE1BBD-75B7-4CB8-B531-4CA76CE08AA4}" srcOrd="0" destOrd="0" presId="urn:microsoft.com/office/officeart/2005/8/layout/hierarchy1"/>
    <dgm:cxn modelId="{932509D7-CB50-41BA-B11F-2200EED0E98D}" srcId="{C05EA9D5-D1B1-4F35-B2D7-9A3323006C0C}" destId="{1C2A0222-CB38-441A-972B-CB11102E56D6}" srcOrd="0" destOrd="0" parTransId="{62A0CCC8-FEC3-425A-80A7-44D914B33325}" sibTransId="{6B98AE5B-B528-4607-ADA3-828C551BF536}"/>
    <dgm:cxn modelId="{D026D520-C3B0-4369-9DFA-979F2E53F79C}" type="presOf" srcId="{21D2D9DF-8941-4E51-B8E3-B6E284D1E093}" destId="{34ADB10A-D59E-4F80-96F2-92163729CB24}" srcOrd="0" destOrd="0" presId="urn:microsoft.com/office/officeart/2005/8/layout/hierarchy1"/>
    <dgm:cxn modelId="{4E95C747-493E-4181-8045-DEE0CE3444AB}" type="presOf" srcId="{62A0CCC8-FEC3-425A-80A7-44D914B33325}" destId="{630951C4-2D2A-4423-AC86-9FD40D98D89E}" srcOrd="0" destOrd="0" presId="urn:microsoft.com/office/officeart/2005/8/layout/hierarchy1"/>
    <dgm:cxn modelId="{4CBC2B11-A681-4C96-804E-6E801118CEA3}" srcId="{B3AC152C-4579-46B7-B9EF-0A0BE275D5B1}" destId="{C05EA9D5-D1B1-4F35-B2D7-9A3323006C0C}" srcOrd="0" destOrd="0" parTransId="{6417FC9C-9844-47A8-BE79-5585C6D6536B}" sibTransId="{1AE0407A-CF6F-486D-9A5B-CF8E58C8D4D5}"/>
    <dgm:cxn modelId="{C0881F68-6493-406D-AF42-C085D0B4E095}" type="presOf" srcId="{B3AC152C-4579-46B7-B9EF-0A0BE275D5B1}" destId="{C21FE557-90F8-4289-A735-7C8EA517BCFB}" srcOrd="0" destOrd="0" presId="urn:microsoft.com/office/officeart/2005/8/layout/hierarchy1"/>
    <dgm:cxn modelId="{7F8D04CF-7C5A-44A3-8548-8D915A747382}" type="presParOf" srcId="{C21FE557-90F8-4289-A735-7C8EA517BCFB}" destId="{EACC1294-4A28-4FD2-9CD2-3351E59E989F}" srcOrd="0" destOrd="0" presId="urn:microsoft.com/office/officeart/2005/8/layout/hierarchy1"/>
    <dgm:cxn modelId="{7B78261A-B8DE-4A09-A9B3-EAEF2BAFB29A}" type="presParOf" srcId="{EACC1294-4A28-4FD2-9CD2-3351E59E989F}" destId="{D2788FC6-65D5-4E8F-AF6D-49230B2326DE}" srcOrd="0" destOrd="0" presId="urn:microsoft.com/office/officeart/2005/8/layout/hierarchy1"/>
    <dgm:cxn modelId="{C4E9A7F3-1EBD-4EB0-82DE-8FEA456E8299}" type="presParOf" srcId="{D2788FC6-65D5-4E8F-AF6D-49230B2326DE}" destId="{D4A53123-035D-4F16-A42D-689452527EA4}" srcOrd="0" destOrd="0" presId="urn:microsoft.com/office/officeart/2005/8/layout/hierarchy1"/>
    <dgm:cxn modelId="{0873A397-B8B4-41FC-9DF1-0C6C35FA86AD}" type="presParOf" srcId="{D2788FC6-65D5-4E8F-AF6D-49230B2326DE}" destId="{497B6B73-D294-4F9C-AA5C-03D0EC216C84}" srcOrd="1" destOrd="0" presId="urn:microsoft.com/office/officeart/2005/8/layout/hierarchy1"/>
    <dgm:cxn modelId="{33D32825-E15D-459D-B899-E15C84D879E3}" type="presParOf" srcId="{EACC1294-4A28-4FD2-9CD2-3351E59E989F}" destId="{67601785-DA11-438B-A77B-92ACB9D8D3AA}" srcOrd="1" destOrd="0" presId="urn:microsoft.com/office/officeart/2005/8/layout/hierarchy1"/>
    <dgm:cxn modelId="{0E8ED4F4-C3D3-4C48-BE18-7F0CB08D50E4}" type="presParOf" srcId="{67601785-DA11-438B-A77B-92ACB9D8D3AA}" destId="{630951C4-2D2A-4423-AC86-9FD40D98D89E}" srcOrd="0" destOrd="0" presId="urn:microsoft.com/office/officeart/2005/8/layout/hierarchy1"/>
    <dgm:cxn modelId="{BB6A514B-B3A6-4D1B-896D-1EC71B7C0517}" type="presParOf" srcId="{67601785-DA11-438B-A77B-92ACB9D8D3AA}" destId="{EF3F50B6-8570-4DC4-950D-3FA6E4C02CEE}" srcOrd="1" destOrd="0" presId="urn:microsoft.com/office/officeart/2005/8/layout/hierarchy1"/>
    <dgm:cxn modelId="{7920B6AD-9A94-4681-9A7D-5D46B877150B}" type="presParOf" srcId="{EF3F50B6-8570-4DC4-950D-3FA6E4C02CEE}" destId="{D9A41996-D846-4065-9CBB-301F24B714A8}" srcOrd="0" destOrd="0" presId="urn:microsoft.com/office/officeart/2005/8/layout/hierarchy1"/>
    <dgm:cxn modelId="{D0916FB7-6307-45BC-BDBE-CC0D670EA6EA}" type="presParOf" srcId="{D9A41996-D846-4065-9CBB-301F24B714A8}" destId="{EDA45370-C91D-4A85-B25D-97928413B935}" srcOrd="0" destOrd="0" presId="urn:microsoft.com/office/officeart/2005/8/layout/hierarchy1"/>
    <dgm:cxn modelId="{A2E4038F-BE52-4EA4-9B7C-C91D79C61A0D}" type="presParOf" srcId="{D9A41996-D846-4065-9CBB-301F24B714A8}" destId="{55AE1BBD-75B7-4CB8-B531-4CA76CE08AA4}" srcOrd="1" destOrd="0" presId="urn:microsoft.com/office/officeart/2005/8/layout/hierarchy1"/>
    <dgm:cxn modelId="{59DBFB3C-DE7F-48B7-B80D-746F96EC8885}" type="presParOf" srcId="{EF3F50B6-8570-4DC4-950D-3FA6E4C02CEE}" destId="{F46AC27C-642E-4818-B7F0-2F852CF6B27F}" srcOrd="1" destOrd="0" presId="urn:microsoft.com/office/officeart/2005/8/layout/hierarchy1"/>
    <dgm:cxn modelId="{8F45F446-789B-4573-8470-72FE62C5677F}" type="presParOf" srcId="{67601785-DA11-438B-A77B-92ACB9D8D3AA}" destId="{517010A3-589B-4623-8D1B-DF306A47FCA8}" srcOrd="2" destOrd="0" presId="urn:microsoft.com/office/officeart/2005/8/layout/hierarchy1"/>
    <dgm:cxn modelId="{F62BD1EF-9398-4A66-A779-CEE5E73D089F}" type="presParOf" srcId="{67601785-DA11-438B-A77B-92ACB9D8D3AA}" destId="{134C6153-23F7-481B-BE66-E46630AF5EF9}" srcOrd="3" destOrd="0" presId="urn:microsoft.com/office/officeart/2005/8/layout/hierarchy1"/>
    <dgm:cxn modelId="{B7B20A78-24A4-4127-9D1D-61EB27C353BE}" type="presParOf" srcId="{134C6153-23F7-481B-BE66-E46630AF5EF9}" destId="{18D757C5-CDBD-47AE-A7D9-680F637F346B}" srcOrd="0" destOrd="0" presId="urn:microsoft.com/office/officeart/2005/8/layout/hierarchy1"/>
    <dgm:cxn modelId="{6FE4CDE2-7349-4A29-8E69-DA152A893281}" type="presParOf" srcId="{18D757C5-CDBD-47AE-A7D9-680F637F346B}" destId="{B2750C66-1087-4930-BAD3-E3F8AFAD0E07}" srcOrd="0" destOrd="0" presId="urn:microsoft.com/office/officeart/2005/8/layout/hierarchy1"/>
    <dgm:cxn modelId="{0C1CE2DC-86B8-4F9B-97C7-7EF2875709F0}" type="presParOf" srcId="{18D757C5-CDBD-47AE-A7D9-680F637F346B}" destId="{34ADB10A-D59E-4F80-96F2-92163729CB24}" srcOrd="1" destOrd="0" presId="urn:microsoft.com/office/officeart/2005/8/layout/hierarchy1"/>
    <dgm:cxn modelId="{4DFEE18C-5DF5-458C-A8F4-0A3B045CE3BA}" type="presParOf" srcId="{134C6153-23F7-481B-BE66-E46630AF5EF9}" destId="{31EFD706-6939-41AD-9184-F57865BE55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010A3-589B-4623-8D1B-DF306A47FCA8}">
      <dsp:nvSpPr>
        <dsp:cNvPr id="0" name=""/>
        <dsp:cNvSpPr/>
      </dsp:nvSpPr>
      <dsp:spPr>
        <a:xfrm>
          <a:off x="4043660" y="1684164"/>
          <a:ext cx="1620738" cy="771324"/>
        </a:xfrm>
        <a:custGeom>
          <a:avLst/>
          <a:gdLst/>
          <a:ahLst/>
          <a:cxnLst/>
          <a:rect l="0" t="0" r="0" b="0"/>
          <a:pathLst>
            <a:path>
              <a:moveTo>
                <a:pt x="0" y="0"/>
              </a:moveTo>
              <a:lnTo>
                <a:pt x="0" y="525634"/>
              </a:lnTo>
              <a:lnTo>
                <a:pt x="1620738" y="525634"/>
              </a:lnTo>
              <a:lnTo>
                <a:pt x="1620738" y="771324"/>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630951C4-2D2A-4423-AC86-9FD40D98D89E}">
      <dsp:nvSpPr>
        <dsp:cNvPr id="0" name=""/>
        <dsp:cNvSpPr/>
      </dsp:nvSpPr>
      <dsp:spPr>
        <a:xfrm>
          <a:off x="2422921" y="1684164"/>
          <a:ext cx="1620738" cy="771324"/>
        </a:xfrm>
        <a:custGeom>
          <a:avLst/>
          <a:gdLst/>
          <a:ahLst/>
          <a:cxnLst/>
          <a:rect l="0" t="0" r="0" b="0"/>
          <a:pathLst>
            <a:path>
              <a:moveTo>
                <a:pt x="1620738" y="0"/>
              </a:moveTo>
              <a:lnTo>
                <a:pt x="1620738" y="525634"/>
              </a:lnTo>
              <a:lnTo>
                <a:pt x="0" y="525634"/>
              </a:lnTo>
              <a:lnTo>
                <a:pt x="0" y="771324"/>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D4A53123-035D-4F16-A42D-689452527EA4}">
      <dsp:nvSpPr>
        <dsp:cNvPr id="0" name=""/>
        <dsp:cNvSpPr/>
      </dsp:nvSpPr>
      <dsp:spPr>
        <a:xfrm>
          <a:off x="2717601" y="70"/>
          <a:ext cx="2652117" cy="168409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497B6B73-D294-4F9C-AA5C-03D0EC216C84}">
      <dsp:nvSpPr>
        <dsp:cNvPr id="0" name=""/>
        <dsp:cNvSpPr/>
      </dsp:nvSpPr>
      <dsp:spPr>
        <a:xfrm>
          <a:off x="3012281" y="280015"/>
          <a:ext cx="2652117" cy="168409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p3d z="50080" prstMaterial="plastic">
          <a:bevelT w="25400" h="25400"/>
          <a:bevelB w="25400" h="25400"/>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 Unsaturated fatty acids </a:t>
          </a:r>
          <a:endParaRPr lang="en-US" sz="2800" b="1" kern="1200" dirty="0"/>
        </a:p>
      </dsp:txBody>
      <dsp:txXfrm>
        <a:off x="3061606" y="329340"/>
        <a:ext cx="2553467" cy="1585444"/>
      </dsp:txXfrm>
    </dsp:sp>
    <dsp:sp modelId="{EDA45370-C91D-4A85-B25D-97928413B935}">
      <dsp:nvSpPr>
        <dsp:cNvPr id="0" name=""/>
        <dsp:cNvSpPr/>
      </dsp:nvSpPr>
      <dsp:spPr>
        <a:xfrm>
          <a:off x="1096863" y="2455488"/>
          <a:ext cx="2652117" cy="168409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5AE1BBD-75B7-4CB8-B531-4CA76CE08AA4}">
      <dsp:nvSpPr>
        <dsp:cNvPr id="0" name=""/>
        <dsp:cNvSpPr/>
      </dsp:nvSpPr>
      <dsp:spPr>
        <a:xfrm>
          <a:off x="1391542" y="2735434"/>
          <a:ext cx="2652117" cy="168409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p3d z="50080" prstMaterial="plastic">
          <a:bevelT w="25400" h="25400"/>
          <a:bevelB w="25400" h="25400"/>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Monounsaturated fatty acids</a:t>
          </a:r>
          <a:endParaRPr lang="en-US" sz="2400" kern="1200" dirty="0"/>
        </a:p>
      </dsp:txBody>
      <dsp:txXfrm>
        <a:off x="1440867" y="2784759"/>
        <a:ext cx="2553467" cy="1585444"/>
      </dsp:txXfrm>
    </dsp:sp>
    <dsp:sp modelId="{B2750C66-1087-4930-BAD3-E3F8AFAD0E07}">
      <dsp:nvSpPr>
        <dsp:cNvPr id="0" name=""/>
        <dsp:cNvSpPr/>
      </dsp:nvSpPr>
      <dsp:spPr>
        <a:xfrm>
          <a:off x="4338339" y="2455488"/>
          <a:ext cx="2652117" cy="168409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4ADB10A-D59E-4F80-96F2-92163729CB24}">
      <dsp:nvSpPr>
        <dsp:cNvPr id="0" name=""/>
        <dsp:cNvSpPr/>
      </dsp:nvSpPr>
      <dsp:spPr>
        <a:xfrm>
          <a:off x="4633019" y="2735434"/>
          <a:ext cx="2652117" cy="168409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p3d z="50080" prstMaterial="plastic">
          <a:bevelT w="25400" h="25400"/>
          <a:bevelB w="25400" h="25400"/>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Polyunsaturated fatty acids</a:t>
          </a:r>
        </a:p>
      </dsp:txBody>
      <dsp:txXfrm>
        <a:off x="4682344" y="2784759"/>
        <a:ext cx="2553467" cy="15854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96F81-95C4-4CA0-83B4-BE8995A3D2BB}" type="datetimeFigureOut">
              <a:rPr lang="en-US" smtClean="0"/>
              <a:pPr/>
              <a:t>11/12/2020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D5D38-071D-40CB-B702-3A2795EF9769}" type="slidenum">
              <a:rPr lang="en-US" smtClean="0"/>
              <a:pPr/>
              <a:t>‹#›</a:t>
            </a:fld>
            <a:endParaRPr lang="en-US"/>
          </a:p>
        </p:txBody>
      </p:sp>
    </p:spTree>
    <p:extLst>
      <p:ext uri="{BB962C8B-B14F-4D97-AF65-F5344CB8AC3E}">
        <p14:creationId xmlns:p14="http://schemas.microsoft.com/office/powerpoint/2010/main" val="292332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3D5D38-071D-40CB-B702-3A2795EF9769}" type="slidenum">
              <a:rPr lang="en-US" smtClean="0"/>
              <a:pPr/>
              <a:t>17</a:t>
            </a:fld>
            <a:endParaRPr lang="en-US"/>
          </a:p>
        </p:txBody>
      </p:sp>
    </p:spTree>
    <p:extLst>
      <p:ext uri="{BB962C8B-B14F-4D97-AF65-F5344CB8AC3E}">
        <p14:creationId xmlns:p14="http://schemas.microsoft.com/office/powerpoint/2010/main" val="48198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3D5D38-071D-40CB-B702-3A2795EF9769}" type="slidenum">
              <a:rPr lang="en-US" smtClean="0"/>
              <a:pPr/>
              <a:t>20</a:t>
            </a:fld>
            <a:endParaRPr lang="en-US"/>
          </a:p>
        </p:txBody>
      </p:sp>
    </p:spTree>
    <p:extLst>
      <p:ext uri="{BB962C8B-B14F-4D97-AF65-F5344CB8AC3E}">
        <p14:creationId xmlns:p14="http://schemas.microsoft.com/office/powerpoint/2010/main" val="149385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3D5D38-071D-40CB-B702-3A2795EF9769}" type="slidenum">
              <a:rPr lang="en-US" smtClean="0"/>
              <a:pPr/>
              <a:t>25</a:t>
            </a:fld>
            <a:endParaRPr lang="en-US"/>
          </a:p>
        </p:txBody>
      </p:sp>
    </p:spTree>
    <p:extLst>
      <p:ext uri="{BB962C8B-B14F-4D97-AF65-F5344CB8AC3E}">
        <p14:creationId xmlns:p14="http://schemas.microsoft.com/office/powerpoint/2010/main" val="276121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32187-8260-4152-8283-0D73D4E7B418}" type="datetime1">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14801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B111B-A38F-41B2-9EC8-405AA83905D4}" type="datetime1">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73692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20936-53B3-4C18-BDFB-EC95048E0CA9}" type="datetime1">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44320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38F5A-0721-4999-8357-7C46FA53E352}" type="datetime1">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11482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8E5A2-6494-4439-9280-29B6FFCBD793}" type="datetime1">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162294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555596-791B-4CA2-933F-A9CE38560A99}" type="datetime1">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18957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D86A7-4610-42AE-837F-BFF8F134B1D4}" type="datetime1">
              <a:rPr lang="en-US" smtClean="0"/>
              <a:pPr/>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425605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EC9FB-2FA6-46A4-A628-C86B2B9E75A1}" type="datetime1">
              <a:rPr lang="en-US" smtClean="0"/>
              <a:pPr/>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25605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FCFE7-0A01-4AC9-AF04-75CFCA5D6ABD}" type="datetime1">
              <a:rPr lang="en-US" smtClean="0"/>
              <a:pPr/>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213110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EAA3A-E898-497B-99A0-D15FA2FD4988}" type="datetime1">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275886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7095D-9336-455C-805B-4CF6B015EDB3}" type="datetime1">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77929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4A260-7EFD-4D21-BA25-C6632C36B073}" type="datetime1">
              <a:rPr lang="en-US" smtClean="0"/>
              <a:pPr/>
              <a:t>11/12/2020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2493-72DC-45BE-AB38-FF67AADA6076}" type="slidenum">
              <a:rPr lang="en-US" smtClean="0"/>
              <a:pPr/>
              <a:t>‹#›</a:t>
            </a:fld>
            <a:endParaRPr lang="en-US"/>
          </a:p>
        </p:txBody>
      </p:sp>
    </p:spTree>
    <p:extLst>
      <p:ext uri="{BB962C8B-B14F-4D97-AF65-F5344CB8AC3E}">
        <p14:creationId xmlns:p14="http://schemas.microsoft.com/office/powerpoint/2010/main" val="272371228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B782493-72DC-45BE-AB38-FF67AADA6076}" type="slidenum">
              <a:rPr lang="en-US" smtClean="0"/>
              <a:pPr/>
              <a:t>1</a:t>
            </a:fld>
            <a:endParaRPr lang="en-US"/>
          </a:p>
        </p:txBody>
      </p:sp>
      <p:pic>
        <p:nvPicPr>
          <p:cNvPr id="9" name="Picture 2"/>
          <p:cNvPicPr>
            <a:picLocks noGrp="1" noChangeAspect="1" noChangeArrowheads="1"/>
          </p:cNvPicPr>
          <p:nvPr>
            <p:ph idx="1"/>
          </p:nvPr>
        </p:nvPicPr>
        <p:blipFill>
          <a:blip r:embed="rId2" cstate="print"/>
          <a:srcRect/>
          <a:stretch>
            <a:fillRect/>
          </a:stretch>
        </p:blipFill>
        <p:spPr bwMode="auto">
          <a:xfrm>
            <a:off x="0" y="0"/>
            <a:ext cx="9195955" cy="6858000"/>
          </a:xfrm>
          <a:prstGeom prst="rect">
            <a:avLst/>
          </a:prstGeom>
          <a:noFill/>
          <a:ln w="9525">
            <a:noFill/>
            <a:miter lim="800000"/>
            <a:headEnd/>
            <a:tailEnd/>
          </a:ln>
          <a:effectLst/>
        </p:spPr>
      </p:pic>
    </p:spTree>
    <p:extLst>
      <p:ext uri="{BB962C8B-B14F-4D97-AF65-F5344CB8AC3E}">
        <p14:creationId xmlns:p14="http://schemas.microsoft.com/office/powerpoint/2010/main" val="167241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SATURATION  </a:t>
            </a:r>
          </a:p>
        </p:txBody>
      </p:sp>
      <p:sp>
        <p:nvSpPr>
          <p:cNvPr id="8195" name="Content Placeholder 2"/>
          <p:cNvSpPr>
            <a:spLocks noGrp="1"/>
          </p:cNvSpPr>
          <p:nvPr>
            <p:ph idx="1"/>
          </p:nvPr>
        </p:nvSpPr>
        <p:spPr>
          <a:xfrm>
            <a:off x="381000" y="1295400"/>
            <a:ext cx="8534400" cy="5410200"/>
          </a:xfrm>
        </p:spPr>
        <p:txBody>
          <a:bodyPr>
            <a:normAutofit fontScale="70000" lnSpcReduction="20000"/>
          </a:bodyPr>
          <a:lstStyle/>
          <a:p>
            <a:pPr algn="just">
              <a:lnSpc>
                <a:spcPct val="150000"/>
              </a:lnSpc>
              <a:buNone/>
              <a:defRPr/>
            </a:pPr>
            <a:r>
              <a:rPr lang="en-GB" b="1" dirty="0" smtClean="0">
                <a:latin typeface="+mj-lt"/>
              </a:rPr>
              <a:t>Saturated fatty acids</a:t>
            </a:r>
          </a:p>
          <a:p>
            <a:pPr lvl="1" algn="just">
              <a:lnSpc>
                <a:spcPct val="150000"/>
              </a:lnSpc>
              <a:buFont typeface="Arial" pitchFamily="34" charset="0"/>
              <a:buChar char="•"/>
              <a:defRPr/>
            </a:pPr>
            <a:r>
              <a:rPr lang="en-GB" dirty="0" smtClean="0"/>
              <a:t>No double bond</a:t>
            </a:r>
          </a:p>
          <a:p>
            <a:pPr lvl="1" algn="just">
              <a:lnSpc>
                <a:spcPct val="150000"/>
              </a:lnSpc>
              <a:buFont typeface="Arial" pitchFamily="34" charset="0"/>
              <a:buChar char="•"/>
              <a:defRPr/>
            </a:pPr>
            <a:r>
              <a:rPr lang="en-GB" dirty="0" smtClean="0"/>
              <a:t>Solid at room temperature</a:t>
            </a:r>
            <a:endParaRPr lang="en-GB" dirty="0"/>
          </a:p>
          <a:p>
            <a:pPr lvl="1" algn="just">
              <a:lnSpc>
                <a:spcPct val="150000"/>
              </a:lnSpc>
              <a:buFont typeface="Arial" pitchFamily="34" charset="0"/>
              <a:buChar char="•"/>
              <a:defRPr/>
            </a:pPr>
            <a:r>
              <a:rPr lang="en-US" dirty="0" smtClean="0"/>
              <a:t>This </a:t>
            </a:r>
            <a:r>
              <a:rPr lang="en-US" dirty="0"/>
              <a:t>fat is mainly found in foods such as fat on meat, chicken skin, full fat dairy products, butter </a:t>
            </a:r>
            <a:r>
              <a:rPr lang="en-US" dirty="0" err="1" smtClean="0"/>
              <a:t>etc</a:t>
            </a:r>
            <a:endParaRPr lang="en-US" dirty="0" smtClean="0"/>
          </a:p>
          <a:p>
            <a:pPr lvl="1" algn="just">
              <a:lnSpc>
                <a:spcPct val="150000"/>
              </a:lnSpc>
              <a:buFont typeface="Arial" pitchFamily="34" charset="0"/>
              <a:buChar char="•"/>
              <a:defRPr/>
            </a:pPr>
            <a:r>
              <a:rPr lang="en-US" dirty="0"/>
              <a:t>Saturated fat can raise </a:t>
            </a:r>
            <a:r>
              <a:rPr lang="en-US" dirty="0" smtClean="0"/>
              <a:t>body </a:t>
            </a:r>
            <a:r>
              <a:rPr lang="en-US" dirty="0"/>
              <a:t>cholesterol</a:t>
            </a:r>
            <a:endParaRPr lang="en-GB" dirty="0" smtClean="0"/>
          </a:p>
          <a:p>
            <a:pPr algn="just">
              <a:lnSpc>
                <a:spcPct val="150000"/>
              </a:lnSpc>
              <a:buNone/>
              <a:defRPr/>
            </a:pPr>
            <a:r>
              <a:rPr lang="en-GB" sz="2800" dirty="0" smtClean="0"/>
              <a:t>Examples</a:t>
            </a:r>
          </a:p>
          <a:p>
            <a:pPr lvl="1" algn="just">
              <a:lnSpc>
                <a:spcPct val="150000"/>
              </a:lnSpc>
              <a:buFont typeface="Arial" pitchFamily="34" charset="0"/>
              <a:buChar char="•"/>
              <a:defRPr/>
            </a:pPr>
            <a:r>
              <a:rPr lang="en-GB" dirty="0" err="1" smtClean="0"/>
              <a:t>Palmitic</a:t>
            </a:r>
            <a:r>
              <a:rPr lang="en-GB" dirty="0" smtClean="0"/>
              <a:t> acid (16C)</a:t>
            </a:r>
          </a:p>
          <a:p>
            <a:pPr lvl="1" algn="just">
              <a:lnSpc>
                <a:spcPct val="150000"/>
              </a:lnSpc>
              <a:buFont typeface="Arial" pitchFamily="34" charset="0"/>
              <a:buChar char="•"/>
              <a:defRPr/>
            </a:pPr>
            <a:r>
              <a:rPr lang="en-GB" dirty="0" smtClean="0"/>
              <a:t>Stearic acid (18C)</a:t>
            </a:r>
          </a:p>
          <a:p>
            <a:pPr lvl="1" algn="just">
              <a:lnSpc>
                <a:spcPct val="150000"/>
              </a:lnSpc>
              <a:buFont typeface="Arial" pitchFamily="34" charset="0"/>
              <a:buChar char="•"/>
              <a:defRPr/>
            </a:pPr>
            <a:r>
              <a:rPr lang="en-GB" dirty="0" err="1" smtClean="0"/>
              <a:t>Lignoceric</a:t>
            </a:r>
            <a:r>
              <a:rPr lang="en-GB" dirty="0" smtClean="0"/>
              <a:t> acid (24C)</a:t>
            </a:r>
          </a:p>
          <a:p>
            <a:pPr lvl="1" algn="r">
              <a:lnSpc>
                <a:spcPct val="150000"/>
              </a:lnSpc>
              <a:buNone/>
              <a:defRPr/>
            </a:pPr>
            <a:r>
              <a:rPr lang="en-GB" dirty="0" smtClean="0">
                <a:solidFill>
                  <a:srgbClr val="0070C0"/>
                </a:solidFill>
              </a:rPr>
              <a:t>) </a:t>
            </a:r>
            <a:endParaRPr lang="en-GB" dirty="0" smtClean="0"/>
          </a:p>
          <a:p>
            <a:pPr lvl="1" algn="just">
              <a:buNone/>
              <a:defRPr/>
            </a:pPr>
            <a:endParaRPr lang="en-GB" sz="3000" dirty="0" smtClean="0"/>
          </a:p>
        </p:txBody>
      </p:sp>
      <p:sp>
        <p:nvSpPr>
          <p:cNvPr id="7173"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3</a:t>
            </a:r>
          </a:p>
        </p:txBody>
      </p:sp>
      <p:pic>
        <p:nvPicPr>
          <p:cNvPr id="6" name="Picture 2"/>
          <p:cNvPicPr>
            <a:picLocks noChangeAspect="1" noChangeArrowheads="1"/>
          </p:cNvPicPr>
          <p:nvPr/>
        </p:nvPicPr>
        <p:blipFill>
          <a:blip r:embed="rId2" cstate="print"/>
          <a:srcRect/>
          <a:stretch>
            <a:fillRect/>
          </a:stretch>
        </p:blipFill>
        <p:spPr bwMode="auto">
          <a:xfrm>
            <a:off x="5793780" y="3924300"/>
            <a:ext cx="2433239" cy="184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normAutofit fontScale="90000"/>
          </a:bodyPr>
          <a:lstStyle/>
          <a:p>
            <a:r>
              <a:rPr lang="en-GB" sz="4000" b="1" dirty="0" smtClean="0">
                <a:solidFill>
                  <a:srgbClr val="0070C0"/>
                </a:solidFill>
              </a:rPr>
              <a:t>CLASSIFICATION</a:t>
            </a:r>
            <a:r>
              <a:rPr lang="en-GB" b="1" dirty="0">
                <a:solidFill>
                  <a:srgbClr val="0070C0"/>
                </a:solidFill>
              </a:rPr>
              <a:t> </a:t>
            </a:r>
            <a:r>
              <a:rPr lang="en-GB" b="1" dirty="0" smtClean="0">
                <a:solidFill>
                  <a:srgbClr val="0070C0"/>
                </a:solidFill>
              </a:rPr>
              <a:t>ON BASIS OF SATURATION </a:t>
            </a:r>
            <a:endParaRPr lang="en-GB" dirty="0" smtClean="0"/>
          </a:p>
        </p:txBody>
      </p:sp>
      <p:sp>
        <p:nvSpPr>
          <p:cNvPr id="3" name="Content Placeholder 2"/>
          <p:cNvSpPr>
            <a:spLocks noGrp="1"/>
          </p:cNvSpPr>
          <p:nvPr>
            <p:ph idx="1"/>
          </p:nvPr>
        </p:nvSpPr>
        <p:spPr>
          <a:xfrm>
            <a:off x="457200" y="1066800"/>
            <a:ext cx="8686800" cy="5562600"/>
          </a:xfrm>
        </p:spPr>
        <p:txBody>
          <a:bodyPr>
            <a:normAutofit fontScale="77500" lnSpcReduction="20000"/>
          </a:bodyPr>
          <a:lstStyle/>
          <a:p>
            <a:pPr algn="just">
              <a:lnSpc>
                <a:spcPct val="170000"/>
              </a:lnSpc>
              <a:buNone/>
              <a:defRPr/>
            </a:pPr>
            <a:r>
              <a:rPr lang="en-GB" b="1" dirty="0" smtClean="0">
                <a:latin typeface="+mj-lt"/>
              </a:rPr>
              <a:t>Unsaturated fatty acids</a:t>
            </a:r>
          </a:p>
          <a:p>
            <a:pPr algn="just">
              <a:lnSpc>
                <a:spcPct val="170000"/>
              </a:lnSpc>
              <a:buNone/>
              <a:defRPr/>
            </a:pPr>
            <a:r>
              <a:rPr lang="en-US" dirty="0"/>
              <a:t>This is the liquid form of fat at room temperature. It is mostly in oils from plants. Eating unsaturated fat is better than saturated fat as it helps in maintaining your cholesterol levels</a:t>
            </a:r>
            <a:endParaRPr lang="en-GB" b="1" dirty="0" smtClean="0">
              <a:latin typeface="+mj-lt"/>
            </a:endParaRPr>
          </a:p>
          <a:p>
            <a:pPr algn="just">
              <a:lnSpc>
                <a:spcPct val="170000"/>
              </a:lnSpc>
              <a:buNone/>
              <a:defRPr/>
            </a:pPr>
            <a:r>
              <a:rPr lang="en-GB" sz="2800" b="1" dirty="0" smtClean="0"/>
              <a:t>Monounsaturated fatty acids</a:t>
            </a:r>
          </a:p>
          <a:p>
            <a:pPr lvl="1" algn="just">
              <a:lnSpc>
                <a:spcPct val="170000"/>
              </a:lnSpc>
              <a:buFont typeface="Arial" pitchFamily="34" charset="0"/>
              <a:buChar char="•"/>
              <a:defRPr/>
            </a:pPr>
            <a:r>
              <a:rPr lang="en-GB" dirty="0" smtClean="0"/>
              <a:t>One double bond (CnH2n-1COOH)</a:t>
            </a:r>
          </a:p>
          <a:p>
            <a:pPr algn="just">
              <a:lnSpc>
                <a:spcPct val="170000"/>
              </a:lnSpc>
              <a:buNone/>
              <a:defRPr/>
            </a:pPr>
            <a:r>
              <a:rPr lang="en-GB" sz="2800" dirty="0" smtClean="0"/>
              <a:t>Examples</a:t>
            </a:r>
          </a:p>
          <a:p>
            <a:pPr algn="just">
              <a:lnSpc>
                <a:spcPct val="170000"/>
              </a:lnSpc>
              <a:buNone/>
              <a:defRPr/>
            </a:pPr>
            <a:r>
              <a:rPr lang="en-GB" sz="2800" dirty="0" smtClean="0"/>
              <a:t>          </a:t>
            </a:r>
            <a:r>
              <a:rPr lang="en-GB" sz="2800" dirty="0" err="1" smtClean="0"/>
              <a:t>Palmitoleic</a:t>
            </a:r>
            <a:r>
              <a:rPr lang="en-GB" sz="2800" dirty="0" smtClean="0"/>
              <a:t> acid (C16:1∆9)</a:t>
            </a:r>
          </a:p>
          <a:p>
            <a:pPr algn="r">
              <a:lnSpc>
                <a:spcPct val="170000"/>
              </a:lnSpc>
              <a:buNone/>
              <a:defRPr/>
            </a:pPr>
            <a:r>
              <a:rPr lang="en-GB" sz="3000" dirty="0" smtClean="0">
                <a:solidFill>
                  <a:srgbClr val="0070C0"/>
                </a:solidFill>
              </a:rPr>
              <a:t> </a:t>
            </a:r>
            <a:r>
              <a:rPr lang="en-GB" sz="2800" dirty="0" smtClean="0"/>
              <a:t>                                        </a:t>
            </a:r>
          </a:p>
        </p:txBody>
      </p:sp>
      <p:sp>
        <p:nvSpPr>
          <p:cNvPr id="8196" name="Slide Number Placeholder 4"/>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5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81000"/>
            <a:ext cx="7772400" cy="947738"/>
          </a:xfrm>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SATURATION </a:t>
            </a:r>
            <a:endParaRPr lang="en-GB" sz="4000" dirty="0" smtClean="0"/>
          </a:p>
        </p:txBody>
      </p:sp>
      <p:sp>
        <p:nvSpPr>
          <p:cNvPr id="10243" name="Content Placeholder 2"/>
          <p:cNvSpPr>
            <a:spLocks noGrp="1"/>
          </p:cNvSpPr>
          <p:nvPr>
            <p:ph idx="1"/>
          </p:nvPr>
        </p:nvSpPr>
        <p:spPr>
          <a:xfrm>
            <a:off x="288924" y="1412874"/>
            <a:ext cx="8855075" cy="5445125"/>
          </a:xfrm>
        </p:spPr>
        <p:txBody>
          <a:bodyPr>
            <a:normAutofit fontScale="92500" lnSpcReduction="20000"/>
          </a:bodyPr>
          <a:lstStyle/>
          <a:p>
            <a:pPr algn="just">
              <a:lnSpc>
                <a:spcPct val="150000"/>
              </a:lnSpc>
              <a:buNone/>
              <a:defRPr/>
            </a:pPr>
            <a:r>
              <a:rPr lang="en-GB" sz="2800" b="1" dirty="0" smtClean="0">
                <a:latin typeface="+mj-lt"/>
              </a:rPr>
              <a:t>Polyunsaturated fatty acids</a:t>
            </a:r>
          </a:p>
          <a:p>
            <a:pPr lvl="1" algn="just">
              <a:lnSpc>
                <a:spcPct val="150000"/>
              </a:lnSpc>
              <a:buFont typeface="Arial" pitchFamily="34" charset="0"/>
              <a:buChar char="•"/>
              <a:defRPr/>
            </a:pPr>
            <a:r>
              <a:rPr lang="en-GB" dirty="0" smtClean="0"/>
              <a:t>Known as essential fatty acids</a:t>
            </a:r>
          </a:p>
          <a:p>
            <a:pPr lvl="1" algn="just">
              <a:lnSpc>
                <a:spcPct val="150000"/>
              </a:lnSpc>
              <a:buFont typeface="Arial" pitchFamily="34" charset="0"/>
              <a:buChar char="•"/>
              <a:defRPr/>
            </a:pPr>
            <a:r>
              <a:rPr lang="en-GB" dirty="0" smtClean="0"/>
              <a:t>Two or more double bonds</a:t>
            </a:r>
          </a:p>
          <a:p>
            <a:pPr algn="just">
              <a:lnSpc>
                <a:spcPct val="150000"/>
              </a:lnSpc>
              <a:buNone/>
              <a:defRPr/>
            </a:pPr>
            <a:r>
              <a:rPr lang="en-GB" sz="2800" dirty="0" smtClean="0"/>
              <a:t> Examples</a:t>
            </a:r>
          </a:p>
          <a:p>
            <a:pPr lvl="1" algn="just">
              <a:lnSpc>
                <a:spcPct val="150000"/>
              </a:lnSpc>
              <a:buFont typeface="Arial" pitchFamily="34" charset="0"/>
              <a:buChar char="•"/>
              <a:defRPr/>
            </a:pPr>
            <a:r>
              <a:rPr lang="en-GB" dirty="0" err="1" smtClean="0"/>
              <a:t>Linoleic</a:t>
            </a:r>
            <a:r>
              <a:rPr lang="en-GB" dirty="0" smtClean="0"/>
              <a:t> acid (C18)</a:t>
            </a:r>
          </a:p>
          <a:p>
            <a:pPr lvl="1" algn="just">
              <a:lnSpc>
                <a:spcPct val="150000"/>
              </a:lnSpc>
              <a:buFont typeface="Arial" pitchFamily="34" charset="0"/>
              <a:buChar char="•"/>
              <a:defRPr/>
            </a:pPr>
            <a:r>
              <a:rPr lang="en-GB" dirty="0" err="1" smtClean="0"/>
              <a:t>Linolenic</a:t>
            </a:r>
            <a:r>
              <a:rPr lang="en-GB" dirty="0" smtClean="0"/>
              <a:t> acid (C18)</a:t>
            </a:r>
          </a:p>
          <a:p>
            <a:pPr lvl="1" algn="just">
              <a:lnSpc>
                <a:spcPct val="150000"/>
              </a:lnSpc>
              <a:buFont typeface="Arial" pitchFamily="34" charset="0"/>
              <a:buChar char="•"/>
              <a:defRPr/>
            </a:pPr>
            <a:r>
              <a:rPr lang="en-GB" dirty="0" err="1" smtClean="0"/>
              <a:t>Arachidonic</a:t>
            </a:r>
            <a:r>
              <a:rPr lang="en-GB" dirty="0" smtClean="0"/>
              <a:t> acid (C20)</a:t>
            </a:r>
          </a:p>
          <a:p>
            <a:pPr lvl="1" algn="just">
              <a:lnSpc>
                <a:spcPct val="150000"/>
              </a:lnSpc>
              <a:buFont typeface="Arial" pitchFamily="34" charset="0"/>
              <a:buChar char="•"/>
              <a:defRPr/>
            </a:pPr>
            <a:r>
              <a:rPr lang="en-GB" dirty="0" smtClean="0"/>
              <a:t>Predominantly in sunflower</a:t>
            </a:r>
          </a:p>
          <a:p>
            <a:pPr marL="0" indent="0" algn="r">
              <a:lnSpc>
                <a:spcPct val="150000"/>
              </a:lnSpc>
              <a:buFontTx/>
              <a:buNone/>
              <a:defRPr/>
            </a:pPr>
            <a:r>
              <a:rPr lang="en-GB" sz="2800" dirty="0" smtClean="0">
                <a:solidFill>
                  <a:srgbClr val="0070C0"/>
                </a:solidFill>
              </a:rPr>
              <a:t>      </a:t>
            </a:r>
            <a:r>
              <a:rPr lang="en-GB" sz="3000" dirty="0" smtClean="0">
                <a:solidFill>
                  <a:srgbClr val="0070C0"/>
                </a:solidFill>
              </a:rPr>
              <a:t> </a:t>
            </a:r>
            <a:r>
              <a:rPr lang="en-GB" sz="2800" dirty="0" smtClean="0">
                <a:solidFill>
                  <a:srgbClr val="0070C0"/>
                </a:solidFill>
              </a:rPr>
              <a:t>	 </a:t>
            </a:r>
            <a:endParaRPr lang="en-GB" sz="2800" dirty="0" smtClean="0"/>
          </a:p>
        </p:txBody>
      </p:sp>
      <p:sp>
        <p:nvSpPr>
          <p:cNvPr id="9221"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6</a:t>
            </a:r>
          </a:p>
        </p:txBody>
      </p:sp>
      <p:pic>
        <p:nvPicPr>
          <p:cNvPr id="2052" name="Picture 4"/>
          <p:cNvPicPr>
            <a:picLocks noChangeAspect="1" noChangeArrowheads="1"/>
          </p:cNvPicPr>
          <p:nvPr/>
        </p:nvPicPr>
        <p:blipFill>
          <a:blip r:embed="rId2" cstate="print"/>
          <a:srcRect/>
          <a:stretch>
            <a:fillRect/>
          </a:stretch>
        </p:blipFill>
        <p:spPr bwMode="auto">
          <a:xfrm>
            <a:off x="5876924" y="2895600"/>
            <a:ext cx="326707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GB" sz="4000" b="1" dirty="0" smtClean="0">
                <a:solidFill>
                  <a:srgbClr val="0070C0"/>
                </a:solidFill>
              </a:rPr>
              <a:t>CLASSIFICATION.. </a:t>
            </a:r>
            <a:endParaRPr lang="en-US" sz="4000" dirty="0"/>
          </a:p>
        </p:txBody>
      </p:sp>
      <p:sp>
        <p:nvSpPr>
          <p:cNvPr id="3" name="Content Placeholder 2"/>
          <p:cNvSpPr>
            <a:spLocks noGrp="1"/>
          </p:cNvSpPr>
          <p:nvPr>
            <p:ph idx="1"/>
          </p:nvPr>
        </p:nvSpPr>
        <p:spPr>
          <a:xfrm>
            <a:off x="457200" y="1524000"/>
            <a:ext cx="8686800" cy="5105400"/>
          </a:xfrm>
        </p:spPr>
        <p:txBody>
          <a:bodyPr>
            <a:normAutofit fontScale="92500" lnSpcReduction="10000"/>
          </a:bodyPr>
          <a:lstStyle/>
          <a:p>
            <a:endParaRPr lang="en-US" dirty="0" smtClean="0">
              <a:solidFill>
                <a:srgbClr val="0070C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pPr algn="r">
              <a:buNone/>
            </a:pPr>
            <a:endParaRPr lang="en-GB" sz="2800" dirty="0" smtClean="0">
              <a:solidFill>
                <a:srgbClr val="0070C0"/>
              </a:solidFill>
            </a:endParaRPr>
          </a:p>
          <a:p>
            <a:pPr algn="r">
              <a:buNone/>
            </a:pPr>
            <a:endParaRPr lang="en-GB" sz="2800" dirty="0" smtClean="0">
              <a:solidFill>
                <a:srgbClr val="0070C0"/>
              </a:solidFill>
            </a:endParaRPr>
          </a:p>
          <a:p>
            <a:pPr algn="r">
              <a:buNone/>
            </a:pPr>
            <a:r>
              <a:rPr lang="en-GB" sz="3000" smtClean="0">
                <a:solidFill>
                  <a:srgbClr val="0070C0"/>
                </a:solidFill>
              </a:rPr>
              <a:t> </a:t>
            </a:r>
            <a:endParaRPr lang="en-US" sz="30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10400" y="0"/>
            <a:ext cx="2133600" cy="365125"/>
          </a:xfrm>
        </p:spPr>
        <p:txBody>
          <a:bodyPr/>
          <a:lstStyle/>
          <a:p>
            <a:r>
              <a:rPr lang="en-US" dirty="0" smtClean="0">
                <a:solidFill>
                  <a:schemeClr val="tx1"/>
                </a:solidFill>
              </a:rPr>
              <a:t>4</a:t>
            </a:r>
            <a:endParaRPr lang="en-US"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978697437"/>
              </p:ext>
            </p:extLst>
          </p:nvPr>
        </p:nvGraphicFramePr>
        <p:xfrm>
          <a:off x="457200" y="1295400"/>
          <a:ext cx="838200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034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GB" sz="4000" b="1" dirty="0">
                <a:solidFill>
                  <a:srgbClr val="0070C0"/>
                </a:solidFill>
              </a:rPr>
              <a:t>CLASSIFICATION ON BASIS OF SATURATION </a:t>
            </a:r>
            <a:endParaRPr lang="en-GB" sz="4000" dirty="0" smtClean="0"/>
          </a:p>
        </p:txBody>
      </p:sp>
      <p:sp>
        <p:nvSpPr>
          <p:cNvPr id="3" name="Content Placeholder 2"/>
          <p:cNvSpPr>
            <a:spLocks noGrp="1"/>
          </p:cNvSpPr>
          <p:nvPr>
            <p:ph idx="1"/>
          </p:nvPr>
        </p:nvSpPr>
        <p:spPr>
          <a:xfrm>
            <a:off x="457200" y="1447800"/>
            <a:ext cx="8686800" cy="5791200"/>
          </a:xfrm>
        </p:spPr>
        <p:txBody>
          <a:bodyPr>
            <a:noAutofit/>
          </a:bodyPr>
          <a:lstStyle/>
          <a:p>
            <a:pPr algn="just">
              <a:lnSpc>
                <a:spcPct val="170000"/>
              </a:lnSpc>
              <a:buNone/>
              <a:defRPr/>
            </a:pPr>
            <a:r>
              <a:rPr lang="en-US" sz="2800" b="1" dirty="0" smtClean="0">
                <a:latin typeface="+mj-lt"/>
              </a:rPr>
              <a:t>Omega-3 fatty acids</a:t>
            </a:r>
          </a:p>
          <a:p>
            <a:pPr algn="just">
              <a:lnSpc>
                <a:spcPct val="170000"/>
              </a:lnSpc>
              <a:buNone/>
              <a:defRPr/>
            </a:pPr>
            <a:r>
              <a:rPr lang="en-US" sz="2800" dirty="0"/>
              <a:t>Omega−3 fatty acids, also called Omega-3 oils, ω−3 fatty acids or n−3 fatty acids, are polyunsaturated fatty acids characterized by the presence of a double bond three atoms away from the terminal methyl group in their chemical structure</a:t>
            </a:r>
            <a:endParaRPr lang="en-US" sz="2800" b="1" dirty="0" smtClean="0">
              <a:latin typeface="+mj-lt"/>
            </a:endParaRPr>
          </a:p>
          <a:p>
            <a:pPr marL="0" indent="0">
              <a:lnSpc>
                <a:spcPct val="170000"/>
              </a:lnSpc>
              <a:buNone/>
              <a:defRPr/>
            </a:pPr>
            <a:endParaRPr lang="en-US" sz="2800" dirty="0" smtClean="0"/>
          </a:p>
          <a:p>
            <a:pPr>
              <a:lnSpc>
                <a:spcPct val="170000"/>
              </a:lnSpc>
              <a:defRPr/>
            </a:pPr>
            <a:endParaRPr lang="en-GB" sz="2800" dirty="0"/>
          </a:p>
        </p:txBody>
      </p:sp>
      <p:sp>
        <p:nvSpPr>
          <p:cNvPr id="22533" name="Slide Number Placeholder 6"/>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19</a:t>
            </a:r>
          </a:p>
        </p:txBody>
      </p:sp>
    </p:spTree>
    <p:extLst>
      <p:ext uri="{BB962C8B-B14F-4D97-AF65-F5344CB8AC3E}">
        <p14:creationId xmlns:p14="http://schemas.microsoft.com/office/powerpoint/2010/main" val="1830849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70C0"/>
                </a:solidFill>
              </a:rPr>
              <a:t>CLASSIFICATION ON BASIS OF SATURATION </a:t>
            </a:r>
            <a:endParaRPr lang="en-US" dirty="0"/>
          </a:p>
        </p:txBody>
      </p:sp>
      <p:sp>
        <p:nvSpPr>
          <p:cNvPr id="3" name="Content Placeholder 2"/>
          <p:cNvSpPr>
            <a:spLocks noGrp="1"/>
          </p:cNvSpPr>
          <p:nvPr>
            <p:ph idx="1"/>
          </p:nvPr>
        </p:nvSpPr>
        <p:spPr/>
        <p:txBody>
          <a:bodyPr/>
          <a:lstStyle/>
          <a:p>
            <a:r>
              <a:rPr lang="en-US" b="1" dirty="0"/>
              <a:t>Omega-6 fatty </a:t>
            </a:r>
            <a:r>
              <a:rPr lang="en-US" b="1" dirty="0" smtClean="0"/>
              <a:t>acids</a:t>
            </a:r>
          </a:p>
          <a:p>
            <a:pPr marL="0" indent="0">
              <a:buNone/>
            </a:pPr>
            <a:r>
              <a:rPr lang="en-US" dirty="0" smtClean="0">
                <a:solidFill>
                  <a:schemeClr val="tx1">
                    <a:lumMod val="85000"/>
                    <a:lumOff val="15000"/>
                  </a:schemeClr>
                </a:solidFill>
              </a:rPr>
              <a:t>They are </a:t>
            </a:r>
            <a:r>
              <a:rPr lang="en-US" dirty="0">
                <a:solidFill>
                  <a:schemeClr val="tx1">
                    <a:lumMod val="85000"/>
                    <a:lumOff val="15000"/>
                  </a:schemeClr>
                </a:solidFill>
              </a:rPr>
              <a:t> (also referred to as ω-6 fatty acids or </a:t>
            </a:r>
            <a:r>
              <a:rPr lang="en-US" i="1" dirty="0">
                <a:solidFill>
                  <a:schemeClr val="tx1">
                    <a:lumMod val="85000"/>
                    <a:lumOff val="15000"/>
                  </a:schemeClr>
                </a:solidFill>
              </a:rPr>
              <a:t>n</a:t>
            </a:r>
            <a:r>
              <a:rPr lang="en-US" dirty="0">
                <a:solidFill>
                  <a:schemeClr val="tx1">
                    <a:lumMod val="85000"/>
                    <a:lumOff val="15000"/>
                  </a:schemeClr>
                </a:solidFill>
              </a:rPr>
              <a:t>-6 fatty acids) are a family of polyunsaturated fatty </a:t>
            </a:r>
            <a:r>
              <a:rPr lang="en-US" dirty="0" smtClean="0">
                <a:solidFill>
                  <a:schemeClr val="tx1">
                    <a:lumMod val="85000"/>
                    <a:lumOff val="15000"/>
                  </a:schemeClr>
                </a:solidFill>
              </a:rPr>
              <a:t>acids</a:t>
            </a:r>
            <a:r>
              <a:rPr lang="en-US" dirty="0">
                <a:solidFill>
                  <a:schemeClr val="tx1">
                    <a:lumMod val="85000"/>
                    <a:lumOff val="15000"/>
                  </a:schemeClr>
                </a:solidFill>
              </a:rPr>
              <a:t> </a:t>
            </a:r>
            <a:r>
              <a:rPr lang="en-US" dirty="0" smtClean="0">
                <a:solidFill>
                  <a:schemeClr val="tx1">
                    <a:lumMod val="85000"/>
                    <a:lumOff val="15000"/>
                  </a:schemeClr>
                </a:solidFill>
              </a:rPr>
              <a:t>that </a:t>
            </a:r>
            <a:r>
              <a:rPr lang="en-US" dirty="0">
                <a:solidFill>
                  <a:schemeClr val="tx1">
                    <a:lumMod val="85000"/>
                    <a:lumOff val="15000"/>
                  </a:schemeClr>
                </a:solidFill>
              </a:rPr>
              <a:t>have in common a final carbon-carbon double </a:t>
            </a:r>
            <a:r>
              <a:rPr lang="en-US" dirty="0" smtClean="0">
                <a:solidFill>
                  <a:schemeClr val="tx1">
                    <a:lumMod val="85000"/>
                    <a:lumOff val="15000"/>
                  </a:schemeClr>
                </a:solidFill>
              </a:rPr>
              <a:t>bond</a:t>
            </a:r>
            <a:r>
              <a:rPr lang="en-US" dirty="0">
                <a:solidFill>
                  <a:schemeClr val="tx1">
                    <a:lumMod val="85000"/>
                    <a:lumOff val="15000"/>
                  </a:schemeClr>
                </a:solidFill>
              </a:rPr>
              <a:t> in the </a:t>
            </a:r>
            <a:r>
              <a:rPr lang="en-US" i="1" dirty="0" smtClean="0">
                <a:solidFill>
                  <a:schemeClr val="tx1">
                    <a:lumMod val="85000"/>
                    <a:lumOff val="15000"/>
                  </a:schemeClr>
                </a:solidFill>
              </a:rPr>
              <a:t>n</a:t>
            </a:r>
            <a:r>
              <a:rPr lang="en-US" dirty="0" smtClean="0">
                <a:solidFill>
                  <a:schemeClr val="tx1">
                    <a:lumMod val="85000"/>
                    <a:lumOff val="15000"/>
                  </a:schemeClr>
                </a:solidFill>
              </a:rPr>
              <a:t>-6</a:t>
            </a:r>
            <a:r>
              <a:rPr lang="en-US" dirty="0">
                <a:solidFill>
                  <a:schemeClr val="tx1">
                    <a:lumMod val="85000"/>
                    <a:lumOff val="15000"/>
                  </a:schemeClr>
                </a:solidFill>
              </a:rPr>
              <a:t> </a:t>
            </a:r>
            <a:r>
              <a:rPr lang="en-US" dirty="0" smtClean="0">
                <a:solidFill>
                  <a:schemeClr val="tx1">
                    <a:lumMod val="85000"/>
                    <a:lumOff val="15000"/>
                  </a:schemeClr>
                </a:solidFill>
              </a:rPr>
              <a:t>position</a:t>
            </a:r>
            <a:r>
              <a:rPr lang="en-US" dirty="0">
                <a:solidFill>
                  <a:schemeClr val="tx1">
                    <a:lumMod val="85000"/>
                    <a:lumOff val="15000"/>
                  </a:schemeClr>
                </a:solidFill>
              </a:rPr>
              <a:t>, that is, the sixth bond, counting from the methyl end</a:t>
            </a:r>
          </a:p>
        </p:txBody>
      </p:sp>
      <p:sp>
        <p:nvSpPr>
          <p:cNvPr id="4" name="Slide Number Placeholder 3"/>
          <p:cNvSpPr>
            <a:spLocks noGrp="1"/>
          </p:cNvSpPr>
          <p:nvPr>
            <p:ph type="sldNum" sz="quarter" idx="12"/>
          </p:nvPr>
        </p:nvSpPr>
        <p:spPr/>
        <p:txBody>
          <a:bodyPr/>
          <a:lstStyle/>
          <a:p>
            <a:fld id="{9B782493-72DC-45BE-AB38-FF67AADA6076}" type="slidenum">
              <a:rPr lang="en-US" smtClean="0"/>
              <a:pPr/>
              <a:t>15</a:t>
            </a:fld>
            <a:endParaRPr lang="en-US"/>
          </a:p>
        </p:txBody>
      </p:sp>
    </p:spTree>
    <p:extLst>
      <p:ext uri="{BB962C8B-B14F-4D97-AF65-F5344CB8AC3E}">
        <p14:creationId xmlns:p14="http://schemas.microsoft.com/office/powerpoint/2010/main" val="349338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686800" cy="5592763"/>
          </a:xfrm>
        </p:spPr>
      </p:pic>
      <p:sp>
        <p:nvSpPr>
          <p:cNvPr id="4" name="Slide Number Placeholder 3"/>
          <p:cNvSpPr>
            <a:spLocks noGrp="1"/>
          </p:cNvSpPr>
          <p:nvPr>
            <p:ph type="sldNum" sz="quarter" idx="12"/>
          </p:nvPr>
        </p:nvSpPr>
        <p:spPr/>
        <p:txBody>
          <a:bodyPr/>
          <a:lstStyle/>
          <a:p>
            <a:fld id="{9B782493-72DC-45BE-AB38-FF67AADA6076}" type="slidenum">
              <a:rPr lang="en-US" smtClean="0"/>
              <a:pPr/>
              <a:t>16</a:t>
            </a:fld>
            <a:endParaRPr lang="en-US"/>
          </a:p>
        </p:txBody>
      </p:sp>
    </p:spTree>
    <p:extLst>
      <p:ext uri="{BB962C8B-B14F-4D97-AF65-F5344CB8AC3E}">
        <p14:creationId xmlns:p14="http://schemas.microsoft.com/office/powerpoint/2010/main" val="37298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8229600" cy="1143000"/>
          </a:xfrm>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VOLATILITY </a:t>
            </a:r>
            <a:endParaRPr lang="en-GB" sz="4000" dirty="0" smtClean="0"/>
          </a:p>
        </p:txBody>
      </p:sp>
      <p:sp>
        <p:nvSpPr>
          <p:cNvPr id="12291" name="Content Placeholder 2"/>
          <p:cNvSpPr>
            <a:spLocks noGrp="1"/>
          </p:cNvSpPr>
          <p:nvPr>
            <p:ph idx="1"/>
          </p:nvPr>
        </p:nvSpPr>
        <p:spPr>
          <a:xfrm>
            <a:off x="304800" y="1066800"/>
            <a:ext cx="8839200" cy="6781800"/>
          </a:xfrm>
        </p:spPr>
        <p:txBody>
          <a:bodyPr>
            <a:normAutofit fontScale="32500" lnSpcReduction="20000"/>
          </a:bodyPr>
          <a:lstStyle/>
          <a:p>
            <a:pPr algn="just">
              <a:lnSpc>
                <a:spcPct val="170000"/>
              </a:lnSpc>
              <a:buNone/>
              <a:defRPr/>
            </a:pPr>
            <a:r>
              <a:rPr lang="en-GB" sz="11200" b="1" dirty="0" smtClean="0"/>
              <a:t>Volatile fatty acids</a:t>
            </a:r>
          </a:p>
          <a:p>
            <a:pPr lvl="1" algn="just">
              <a:lnSpc>
                <a:spcPct val="170000"/>
              </a:lnSpc>
              <a:buFont typeface="Arial" pitchFamily="34" charset="0"/>
              <a:buChar char="•"/>
              <a:defRPr/>
            </a:pPr>
            <a:r>
              <a:rPr lang="en-GB" sz="9600" dirty="0" smtClean="0"/>
              <a:t>Liquid at room temperature</a:t>
            </a:r>
          </a:p>
          <a:p>
            <a:pPr lvl="1" algn="just">
              <a:lnSpc>
                <a:spcPct val="170000"/>
              </a:lnSpc>
              <a:buFont typeface="Arial" pitchFamily="34" charset="0"/>
              <a:buChar char="•"/>
              <a:defRPr/>
            </a:pPr>
            <a:r>
              <a:rPr lang="en-GB" sz="9600" dirty="0" smtClean="0"/>
              <a:t>Contain </a:t>
            </a:r>
            <a:r>
              <a:rPr lang="en-GB" sz="9600" dirty="0" smtClean="0">
                <a:solidFill>
                  <a:srgbClr val="FF0000"/>
                </a:solidFill>
              </a:rPr>
              <a:t>2-6</a:t>
            </a:r>
            <a:r>
              <a:rPr lang="en-GB" sz="9600" dirty="0" smtClean="0"/>
              <a:t> carbon atoms</a:t>
            </a:r>
          </a:p>
          <a:p>
            <a:pPr marL="0" indent="0" algn="just">
              <a:lnSpc>
                <a:spcPct val="170000"/>
              </a:lnSpc>
              <a:buNone/>
              <a:defRPr/>
            </a:pPr>
            <a:r>
              <a:rPr lang="en-GB" sz="11200" b="1" dirty="0" smtClean="0"/>
              <a:t>Non-volatile fatty acids</a:t>
            </a:r>
          </a:p>
          <a:p>
            <a:pPr lvl="1" algn="just">
              <a:lnSpc>
                <a:spcPct val="170000"/>
              </a:lnSpc>
              <a:buFont typeface="Arial" pitchFamily="34" charset="0"/>
              <a:buChar char="•"/>
              <a:defRPr/>
            </a:pPr>
            <a:r>
              <a:rPr lang="en-GB" sz="9600" dirty="0" smtClean="0"/>
              <a:t>Solid </a:t>
            </a:r>
            <a:r>
              <a:rPr lang="en-GB" sz="9600" dirty="0"/>
              <a:t>at room temperature</a:t>
            </a:r>
          </a:p>
          <a:p>
            <a:pPr lvl="1" algn="just">
              <a:lnSpc>
                <a:spcPct val="170000"/>
              </a:lnSpc>
              <a:buFont typeface="Arial" pitchFamily="34" charset="0"/>
              <a:buChar char="•"/>
              <a:defRPr/>
            </a:pPr>
            <a:r>
              <a:rPr lang="en-GB" sz="9600" dirty="0" smtClean="0"/>
              <a:t>Contain</a:t>
            </a:r>
            <a:r>
              <a:rPr lang="en-GB" sz="9600" dirty="0" smtClean="0">
                <a:solidFill>
                  <a:srgbClr val="FF0000"/>
                </a:solidFill>
              </a:rPr>
              <a:t> 7-10 </a:t>
            </a:r>
            <a:r>
              <a:rPr lang="en-GB" sz="9600" dirty="0"/>
              <a:t>carbon atoms</a:t>
            </a:r>
          </a:p>
          <a:p>
            <a:pPr lvl="1" algn="r">
              <a:buNone/>
              <a:defRPr/>
            </a:pPr>
            <a:endParaRPr lang="en-GB" sz="11200" dirty="0" smtClean="0"/>
          </a:p>
          <a:p>
            <a:pPr lvl="1" algn="just">
              <a:buFont typeface="Arial" pitchFamily="34" charset="0"/>
              <a:buChar char="•"/>
              <a:defRPr/>
            </a:pPr>
            <a:endParaRPr lang="en-GB" sz="2400" dirty="0"/>
          </a:p>
          <a:p>
            <a:pPr algn="just">
              <a:defRPr/>
            </a:pPr>
            <a:endParaRPr lang="en-GB" sz="2800" dirty="0"/>
          </a:p>
          <a:p>
            <a:pPr marL="0" indent="0" algn="just">
              <a:buFontTx/>
              <a:buNone/>
              <a:defRPr/>
            </a:pPr>
            <a:endParaRPr lang="en-GB" sz="2800" dirty="0"/>
          </a:p>
          <a:p>
            <a:pPr marL="0" indent="0" algn="just">
              <a:buFontTx/>
              <a:buNone/>
              <a:defRPr/>
            </a:pPr>
            <a:r>
              <a:rPr lang="en-GB" sz="2800" dirty="0"/>
              <a:t>                                                                       </a:t>
            </a:r>
            <a:endParaRPr lang="en-GB" dirty="0" smtClean="0"/>
          </a:p>
          <a:p>
            <a:pPr>
              <a:defRPr/>
            </a:pPr>
            <a:endParaRPr lang="en-GB" dirty="0" smtClean="0"/>
          </a:p>
        </p:txBody>
      </p:sp>
      <p:sp>
        <p:nvSpPr>
          <p:cNvPr id="10244"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7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CHAIN LENGTH </a:t>
            </a:r>
            <a:endParaRPr lang="en-GB" sz="4000" dirty="0" smtClean="0"/>
          </a:p>
        </p:txBody>
      </p:sp>
      <p:sp>
        <p:nvSpPr>
          <p:cNvPr id="13315" name="Content Placeholder 2"/>
          <p:cNvSpPr>
            <a:spLocks noGrp="1"/>
          </p:cNvSpPr>
          <p:nvPr>
            <p:ph idx="1"/>
          </p:nvPr>
        </p:nvSpPr>
        <p:spPr>
          <a:xfrm>
            <a:off x="533400" y="1371600"/>
            <a:ext cx="8382000" cy="7467600"/>
          </a:xfrm>
        </p:spPr>
        <p:txBody>
          <a:bodyPr>
            <a:normAutofit fontScale="55000" lnSpcReduction="20000"/>
          </a:bodyPr>
          <a:lstStyle/>
          <a:p>
            <a:pPr algn="just">
              <a:lnSpc>
                <a:spcPct val="170000"/>
              </a:lnSpc>
              <a:buNone/>
              <a:defRPr/>
            </a:pPr>
            <a:r>
              <a:rPr lang="en-GB" sz="6700" b="1" dirty="0" smtClean="0"/>
              <a:t>Chain length</a:t>
            </a:r>
          </a:p>
          <a:p>
            <a:pPr algn="just">
              <a:lnSpc>
                <a:spcPct val="170000"/>
              </a:lnSpc>
              <a:buNone/>
              <a:defRPr/>
            </a:pPr>
            <a:r>
              <a:rPr lang="en-GB" sz="5100" dirty="0" smtClean="0"/>
              <a:t>Short chain Fatty acids</a:t>
            </a:r>
          </a:p>
          <a:p>
            <a:pPr lvl="1" algn="just">
              <a:lnSpc>
                <a:spcPct val="170000"/>
              </a:lnSpc>
              <a:buFont typeface="Arial" pitchFamily="34" charset="0"/>
              <a:buChar char="•"/>
              <a:defRPr/>
            </a:pPr>
            <a:r>
              <a:rPr lang="en-GB" sz="5100" dirty="0" smtClean="0"/>
              <a:t>Contain </a:t>
            </a:r>
            <a:r>
              <a:rPr lang="en-GB" sz="5100" dirty="0" smtClean="0">
                <a:solidFill>
                  <a:srgbClr val="FF0000"/>
                </a:solidFill>
              </a:rPr>
              <a:t>2-10 </a:t>
            </a:r>
            <a:r>
              <a:rPr lang="en-GB" sz="5100" dirty="0" smtClean="0"/>
              <a:t>carbon atoms</a:t>
            </a:r>
          </a:p>
          <a:p>
            <a:pPr lvl="1" algn="just">
              <a:lnSpc>
                <a:spcPct val="170000"/>
              </a:lnSpc>
              <a:buFont typeface="Arial" pitchFamily="34" charset="0"/>
              <a:buChar char="•"/>
              <a:defRPr/>
            </a:pPr>
            <a:r>
              <a:rPr lang="en-GB" sz="5100" dirty="0" smtClean="0"/>
              <a:t>May be volatile/non-volatile or solid/liquid</a:t>
            </a:r>
          </a:p>
          <a:p>
            <a:pPr marL="342900" lvl="1" indent="-342900" algn="just">
              <a:lnSpc>
                <a:spcPct val="170000"/>
              </a:lnSpc>
              <a:buNone/>
              <a:defRPr/>
            </a:pPr>
            <a:r>
              <a:rPr lang="en-GB" sz="5100" dirty="0" smtClean="0"/>
              <a:t>Long chain fatty acids</a:t>
            </a:r>
          </a:p>
          <a:p>
            <a:pPr lvl="1" algn="just">
              <a:lnSpc>
                <a:spcPct val="170000"/>
              </a:lnSpc>
              <a:buFont typeface="Arial" pitchFamily="34" charset="0"/>
              <a:buChar char="•"/>
              <a:defRPr/>
            </a:pPr>
            <a:r>
              <a:rPr lang="en-GB" sz="5100" dirty="0" smtClean="0"/>
              <a:t>More than</a:t>
            </a:r>
            <a:r>
              <a:rPr lang="en-GB" sz="5100" dirty="0" smtClean="0">
                <a:solidFill>
                  <a:srgbClr val="FF0000"/>
                </a:solidFill>
              </a:rPr>
              <a:t> 10 </a:t>
            </a:r>
            <a:r>
              <a:rPr lang="en-GB" sz="5100" dirty="0" smtClean="0"/>
              <a:t>carbon atoms</a:t>
            </a:r>
          </a:p>
          <a:p>
            <a:pPr lvl="1" algn="just">
              <a:lnSpc>
                <a:spcPct val="170000"/>
              </a:lnSpc>
              <a:buFont typeface="Arial" pitchFamily="34" charset="0"/>
              <a:buChar char="•"/>
              <a:defRPr/>
            </a:pPr>
            <a:r>
              <a:rPr lang="en-GB" sz="5100" dirty="0" smtClean="0"/>
              <a:t>Non-volatile</a:t>
            </a:r>
            <a:endParaRPr lang="en-GB" sz="4400" dirty="0" smtClean="0"/>
          </a:p>
          <a:p>
            <a:pPr lvl="1" algn="just">
              <a:lnSpc>
                <a:spcPct val="170000"/>
              </a:lnSpc>
              <a:buNone/>
              <a:defRPr/>
            </a:pPr>
            <a:r>
              <a:rPr lang="en-GB" sz="4400" dirty="0" smtClean="0"/>
              <a:t> </a:t>
            </a:r>
          </a:p>
          <a:p>
            <a:pPr marL="0" indent="0" algn="just">
              <a:buFontTx/>
              <a:buNone/>
              <a:defRPr/>
            </a:pPr>
            <a:r>
              <a:rPr lang="en-GB" sz="3300" dirty="0" smtClean="0"/>
              <a:t>                                               </a:t>
            </a:r>
          </a:p>
          <a:p>
            <a:pPr marL="0" indent="0" algn="just">
              <a:buFontTx/>
              <a:buNone/>
              <a:defRPr/>
            </a:pPr>
            <a:endParaRPr lang="en-GB" sz="2800" dirty="0"/>
          </a:p>
          <a:p>
            <a:pPr marL="0" indent="0" algn="just">
              <a:buFontTx/>
              <a:buNone/>
              <a:defRPr/>
            </a:pPr>
            <a:endParaRPr lang="en-GB" dirty="0"/>
          </a:p>
          <a:p>
            <a:pPr marL="0" indent="0" algn="just">
              <a:buFontTx/>
              <a:buNone/>
              <a:defRPr/>
            </a:pPr>
            <a:r>
              <a:rPr lang="en-GB" dirty="0" smtClean="0"/>
              <a:t>                      </a:t>
            </a:r>
          </a:p>
        </p:txBody>
      </p:sp>
      <p:sp>
        <p:nvSpPr>
          <p:cNvPr id="11268"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SOURCES</a:t>
            </a:r>
            <a:endParaRPr lang="en-GB" sz="4000" dirty="0" smtClean="0"/>
          </a:p>
        </p:txBody>
      </p:sp>
      <p:sp>
        <p:nvSpPr>
          <p:cNvPr id="12291" name="Content Placeholder 2"/>
          <p:cNvSpPr>
            <a:spLocks noGrp="1"/>
          </p:cNvSpPr>
          <p:nvPr>
            <p:ph idx="1"/>
          </p:nvPr>
        </p:nvSpPr>
        <p:spPr>
          <a:xfrm>
            <a:off x="381000" y="1143000"/>
            <a:ext cx="8610600" cy="6172200"/>
          </a:xfrm>
        </p:spPr>
        <p:txBody>
          <a:bodyPr>
            <a:normAutofit fontScale="77500" lnSpcReduction="20000"/>
          </a:bodyPr>
          <a:lstStyle/>
          <a:p>
            <a:pPr algn="just">
              <a:lnSpc>
                <a:spcPct val="170000"/>
              </a:lnSpc>
              <a:buNone/>
              <a:defRPr/>
            </a:pPr>
            <a:r>
              <a:rPr lang="en-GB" sz="4100" b="1" dirty="0" smtClean="0">
                <a:latin typeface="+mj-lt"/>
              </a:rPr>
              <a:t>SOURCES</a:t>
            </a:r>
          </a:p>
          <a:p>
            <a:pPr algn="just">
              <a:lnSpc>
                <a:spcPct val="170000"/>
              </a:lnSpc>
              <a:defRPr/>
            </a:pPr>
            <a:r>
              <a:rPr lang="en-GB" sz="3000" dirty="0" smtClean="0"/>
              <a:t>Plant origin </a:t>
            </a:r>
            <a:r>
              <a:rPr lang="en-GB" sz="3000" dirty="0" smtClean="0">
                <a:solidFill>
                  <a:srgbClr val="FF0000"/>
                </a:solidFill>
              </a:rPr>
              <a:t>(seeds/fruits)</a:t>
            </a:r>
          </a:p>
          <a:p>
            <a:pPr algn="just">
              <a:lnSpc>
                <a:spcPct val="170000"/>
              </a:lnSpc>
              <a:buNone/>
              <a:defRPr/>
            </a:pPr>
            <a:r>
              <a:rPr lang="en-GB" sz="3000" dirty="0" smtClean="0"/>
              <a:t>It includes</a:t>
            </a:r>
          </a:p>
          <a:p>
            <a:pPr lvl="1" algn="just">
              <a:lnSpc>
                <a:spcPct val="170000"/>
              </a:lnSpc>
              <a:buFont typeface="Arial" pitchFamily="34" charset="0"/>
              <a:buChar char="•"/>
              <a:defRPr/>
            </a:pPr>
            <a:r>
              <a:rPr lang="en-GB" sz="3000" dirty="0" smtClean="0"/>
              <a:t>Cotton seed, rapeseed and mustard, sunflower, canola, soybeans, safflower, maize, palm, olive</a:t>
            </a:r>
          </a:p>
          <a:p>
            <a:pPr algn="just">
              <a:lnSpc>
                <a:spcPct val="170000"/>
              </a:lnSpc>
              <a:defRPr/>
            </a:pPr>
            <a:r>
              <a:rPr lang="en-GB" sz="3000" dirty="0" smtClean="0"/>
              <a:t>Animal origin </a:t>
            </a:r>
            <a:r>
              <a:rPr lang="en-GB" sz="3000" dirty="0" smtClean="0">
                <a:solidFill>
                  <a:srgbClr val="FF0000"/>
                </a:solidFill>
              </a:rPr>
              <a:t>(land/marine)</a:t>
            </a:r>
          </a:p>
          <a:p>
            <a:pPr algn="just">
              <a:lnSpc>
                <a:spcPct val="170000"/>
              </a:lnSpc>
              <a:buNone/>
              <a:defRPr/>
            </a:pPr>
            <a:r>
              <a:rPr lang="en-GB" sz="3000" dirty="0" smtClean="0"/>
              <a:t>It includes</a:t>
            </a:r>
          </a:p>
          <a:p>
            <a:pPr lvl="1" algn="just">
              <a:lnSpc>
                <a:spcPct val="170000"/>
              </a:lnSpc>
              <a:buFont typeface="Arial" pitchFamily="34" charset="0"/>
              <a:buChar char="•"/>
              <a:defRPr/>
            </a:pPr>
            <a:r>
              <a:rPr lang="en-GB" sz="3000" dirty="0" smtClean="0"/>
              <a:t>Cattle, sheep, fish ( fish oil)</a:t>
            </a:r>
          </a:p>
          <a:p>
            <a:pPr lvl="1" algn="just">
              <a:lnSpc>
                <a:spcPct val="170000"/>
              </a:lnSpc>
              <a:buNone/>
              <a:defRPr/>
            </a:pPr>
            <a:r>
              <a:rPr lang="en-GB" sz="3000" dirty="0" smtClean="0">
                <a:solidFill>
                  <a:srgbClr val="0070C0"/>
                </a:solidFill>
              </a:rPr>
              <a:t>                                                                              </a:t>
            </a:r>
            <a:endParaRPr lang="en-GB" sz="3600" dirty="0" smtClean="0"/>
          </a:p>
        </p:txBody>
      </p:sp>
      <p:sp>
        <p:nvSpPr>
          <p:cNvPr id="12293"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9</a:t>
            </a:r>
          </a:p>
        </p:txBody>
      </p:sp>
      <p:pic>
        <p:nvPicPr>
          <p:cNvPr id="6" name="Picture 2"/>
          <p:cNvPicPr>
            <a:picLocks noChangeAspect="1" noChangeArrowheads="1"/>
          </p:cNvPicPr>
          <p:nvPr/>
        </p:nvPicPr>
        <p:blipFill>
          <a:blip r:embed="rId2" cstate="print"/>
          <a:srcRect/>
          <a:stretch>
            <a:fillRect/>
          </a:stretch>
        </p:blipFill>
        <p:spPr bwMode="auto">
          <a:xfrm>
            <a:off x="6934200" y="3962400"/>
            <a:ext cx="16986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solidFill>
                  <a:srgbClr val="0070C0"/>
                </a:solidFill>
                <a:cs typeface="Times New Roman" pitchFamily="18" charset="0"/>
              </a:rPr>
              <a:t>LECTURE CONTENT</a:t>
            </a:r>
            <a:endParaRPr lang="en-US" sz="4000" b="1" dirty="0">
              <a:solidFill>
                <a:srgbClr val="0070C0"/>
              </a:solidFill>
              <a:cs typeface="Times New Roman" pitchFamily="18" charset="0"/>
            </a:endParaRPr>
          </a:p>
        </p:txBody>
      </p:sp>
      <p:sp>
        <p:nvSpPr>
          <p:cNvPr id="3" name="Content Placeholder 2"/>
          <p:cNvSpPr>
            <a:spLocks noGrp="1"/>
          </p:cNvSpPr>
          <p:nvPr>
            <p:ph idx="1"/>
          </p:nvPr>
        </p:nvSpPr>
        <p:spPr>
          <a:xfrm>
            <a:off x="457200" y="1371600"/>
            <a:ext cx="8229600" cy="4953000"/>
          </a:xfrm>
        </p:spPr>
        <p:txBody>
          <a:bodyPr>
            <a:normAutofit/>
          </a:bodyPr>
          <a:lstStyle/>
          <a:p>
            <a:pPr>
              <a:lnSpc>
                <a:spcPct val="150000"/>
              </a:lnSpc>
            </a:pPr>
            <a:r>
              <a:rPr lang="en-US" dirty="0" smtClean="0">
                <a:cs typeface="Times New Roman" pitchFamily="18" charset="0"/>
              </a:rPr>
              <a:t>Introduction of fats and oils</a:t>
            </a:r>
          </a:p>
          <a:p>
            <a:pPr>
              <a:lnSpc>
                <a:spcPct val="150000"/>
              </a:lnSpc>
            </a:pPr>
            <a:r>
              <a:rPr lang="en-US" dirty="0" smtClean="0">
                <a:cs typeface="Times New Roman" pitchFamily="18" charset="0"/>
              </a:rPr>
              <a:t>Classification</a:t>
            </a:r>
          </a:p>
          <a:p>
            <a:pPr>
              <a:lnSpc>
                <a:spcPct val="150000"/>
              </a:lnSpc>
            </a:pPr>
            <a:r>
              <a:rPr lang="en-US" dirty="0" smtClean="0">
                <a:solidFill>
                  <a:srgbClr val="000000"/>
                </a:solidFill>
              </a:rPr>
              <a:t>Functionality </a:t>
            </a:r>
            <a:r>
              <a:rPr lang="en-US" dirty="0" smtClean="0">
                <a:cs typeface="Times New Roman" pitchFamily="18" charset="0"/>
              </a:rPr>
              <a:t>in foods </a:t>
            </a:r>
          </a:p>
          <a:p>
            <a:pPr>
              <a:lnSpc>
                <a:spcPct val="150000"/>
              </a:lnSpc>
            </a:pPr>
            <a:r>
              <a:rPr lang="en-US" dirty="0" smtClean="0">
                <a:cs typeface="Times New Roman" pitchFamily="18" charset="0"/>
              </a:rPr>
              <a:t>Fat content in foods</a:t>
            </a:r>
          </a:p>
          <a:p>
            <a:pPr>
              <a:lnSpc>
                <a:spcPct val="150000"/>
              </a:lnSpc>
            </a:pPr>
            <a:r>
              <a:rPr lang="en-US" smtClean="0">
                <a:cs typeface="Times New Roman" pitchFamily="18" charset="0"/>
              </a:rPr>
              <a:t>Health benefits</a:t>
            </a:r>
            <a:endParaRPr lang="en-US" dirty="0" smtClean="0"/>
          </a:p>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93284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229600" cy="1143000"/>
          </a:xfrm>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PRESENCE </a:t>
            </a:r>
            <a:endParaRPr lang="en-GB" sz="4000" dirty="0" smtClean="0"/>
          </a:p>
        </p:txBody>
      </p:sp>
      <p:sp>
        <p:nvSpPr>
          <p:cNvPr id="3" name="Content Placeholder 2"/>
          <p:cNvSpPr>
            <a:spLocks noGrp="1"/>
          </p:cNvSpPr>
          <p:nvPr>
            <p:ph idx="1"/>
          </p:nvPr>
        </p:nvSpPr>
        <p:spPr>
          <a:xfrm>
            <a:off x="457200" y="1600200"/>
            <a:ext cx="8686800" cy="6172200"/>
          </a:xfrm>
        </p:spPr>
        <p:txBody>
          <a:bodyPr>
            <a:normAutofit/>
          </a:bodyPr>
          <a:lstStyle/>
          <a:p>
            <a:pPr algn="just">
              <a:lnSpc>
                <a:spcPct val="150000"/>
              </a:lnSpc>
              <a:buNone/>
              <a:defRPr/>
            </a:pPr>
            <a:r>
              <a:rPr lang="en-GB" sz="2800" b="1" dirty="0" smtClean="0">
                <a:latin typeface="+mj-lt"/>
              </a:rPr>
              <a:t>Visible fat</a:t>
            </a:r>
          </a:p>
          <a:p>
            <a:pPr lvl="1" algn="just">
              <a:lnSpc>
                <a:spcPct val="150000"/>
              </a:lnSpc>
              <a:buFont typeface="Arial" pitchFamily="34" charset="0"/>
              <a:buChar char="•"/>
              <a:defRPr/>
            </a:pPr>
            <a:r>
              <a:rPr lang="en-US" sz="2400" dirty="0" smtClean="0"/>
              <a:t>Visible fats are those added to the diet in food</a:t>
            </a:r>
          </a:p>
          <a:p>
            <a:pPr lvl="1" algn="just">
              <a:lnSpc>
                <a:spcPct val="150000"/>
              </a:lnSpc>
              <a:buFont typeface="Arial" pitchFamily="34" charset="0"/>
              <a:buChar char="•"/>
              <a:defRPr/>
            </a:pPr>
            <a:r>
              <a:rPr lang="en-GB" sz="2400" dirty="0" smtClean="0"/>
              <a:t>That is easily seen</a:t>
            </a:r>
          </a:p>
          <a:p>
            <a:pPr lvl="1" algn="just">
              <a:lnSpc>
                <a:spcPct val="150000"/>
              </a:lnSpc>
              <a:buFont typeface="Arial" pitchFamily="34" charset="0"/>
              <a:buChar char="•"/>
              <a:defRPr/>
            </a:pPr>
            <a:r>
              <a:rPr lang="en-GB" sz="2400" dirty="0" smtClean="0"/>
              <a:t>Examples: </a:t>
            </a:r>
            <a:r>
              <a:rPr lang="en-US" sz="2400" dirty="0" smtClean="0"/>
              <a:t>Butter on a baked potato, layer of fat around a meat chop, etc</a:t>
            </a:r>
          </a:p>
          <a:p>
            <a:pPr marL="0" indent="0">
              <a:buNone/>
              <a:defRPr/>
            </a:pPr>
            <a:endParaRPr lang="en-GB" dirty="0" smtClean="0"/>
          </a:p>
          <a:p>
            <a:pPr marL="0" indent="0">
              <a:buNone/>
              <a:defRPr/>
            </a:pPr>
            <a:endParaRPr lang="en-GB" dirty="0" smtClean="0"/>
          </a:p>
          <a:p>
            <a:pPr marL="0" indent="0">
              <a:buFontTx/>
              <a:buNone/>
              <a:defRPr/>
            </a:pPr>
            <a:endParaRPr lang="en-GB" dirty="0"/>
          </a:p>
        </p:txBody>
      </p:sp>
      <p:pic>
        <p:nvPicPr>
          <p:cNvPr id="13319" name="Picture 6" descr="butter1"/>
          <p:cNvPicPr>
            <a:picLocks noChangeAspect="1" noChangeArrowheads="1"/>
          </p:cNvPicPr>
          <p:nvPr/>
        </p:nvPicPr>
        <p:blipFill>
          <a:blip r:embed="rId3" cstate="print"/>
          <a:srcRect l="1863" t="2979" r="4968" b="7660"/>
          <a:stretch>
            <a:fillRect/>
          </a:stretch>
        </p:blipFill>
        <p:spPr bwMode="auto">
          <a:xfrm>
            <a:off x="5181600" y="4191000"/>
            <a:ext cx="3505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7" name="Slide Number Placeholder 5"/>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PRESENCE </a:t>
            </a:r>
            <a:endParaRPr lang="en-GB" sz="4000" dirty="0" smtClean="0"/>
          </a:p>
        </p:txBody>
      </p:sp>
      <p:sp>
        <p:nvSpPr>
          <p:cNvPr id="3" name="Content Placeholder 2"/>
          <p:cNvSpPr>
            <a:spLocks noGrp="1"/>
          </p:cNvSpPr>
          <p:nvPr>
            <p:ph idx="1"/>
          </p:nvPr>
        </p:nvSpPr>
        <p:spPr>
          <a:xfrm>
            <a:off x="533400" y="1295400"/>
            <a:ext cx="8610600" cy="6324600"/>
          </a:xfrm>
        </p:spPr>
        <p:txBody>
          <a:bodyPr>
            <a:normAutofit/>
          </a:bodyPr>
          <a:lstStyle/>
          <a:p>
            <a:pPr algn="just">
              <a:lnSpc>
                <a:spcPct val="150000"/>
              </a:lnSpc>
              <a:buNone/>
              <a:defRPr/>
            </a:pPr>
            <a:r>
              <a:rPr lang="en-GB" sz="2800" b="1" dirty="0" smtClean="0">
                <a:latin typeface="+mj-lt"/>
              </a:rPr>
              <a:t>Invisible fat</a:t>
            </a:r>
          </a:p>
          <a:p>
            <a:pPr algn="just">
              <a:lnSpc>
                <a:spcPct val="150000"/>
              </a:lnSpc>
              <a:defRPr/>
            </a:pPr>
            <a:r>
              <a:rPr lang="en-US" sz="2400" dirty="0" smtClean="0"/>
              <a:t>Invisible fats are those that are naturally occurring in  foods </a:t>
            </a:r>
          </a:p>
          <a:p>
            <a:pPr algn="just">
              <a:lnSpc>
                <a:spcPct val="150000"/>
              </a:lnSpc>
              <a:defRPr/>
            </a:pPr>
            <a:r>
              <a:rPr lang="en-GB" sz="2400" dirty="0" smtClean="0"/>
              <a:t>Can not be detected by eye</a:t>
            </a:r>
          </a:p>
          <a:p>
            <a:pPr algn="just">
              <a:lnSpc>
                <a:spcPct val="150000"/>
              </a:lnSpc>
              <a:defRPr/>
            </a:pPr>
            <a:r>
              <a:rPr lang="en-US" sz="2400" dirty="0" err="1" smtClean="0"/>
              <a:t>Examples:whole</a:t>
            </a:r>
            <a:r>
              <a:rPr lang="en-US" sz="2400" dirty="0" smtClean="0"/>
              <a:t> milk, some cheese, egg yolks, nuts, avocados, etc</a:t>
            </a:r>
          </a:p>
          <a:p>
            <a:pPr algn="r">
              <a:buNone/>
              <a:defRPr/>
            </a:pPr>
            <a:endParaRPr lang="en-GB" sz="2800" dirty="0" smtClean="0">
              <a:solidFill>
                <a:srgbClr val="0070C0"/>
              </a:solidFill>
            </a:endParaRPr>
          </a:p>
          <a:p>
            <a:pPr algn="r">
              <a:buNone/>
              <a:defRPr/>
            </a:pPr>
            <a:endParaRPr lang="en-GB" sz="2800" dirty="0" smtClean="0">
              <a:solidFill>
                <a:srgbClr val="0070C0"/>
              </a:solidFill>
            </a:endParaRPr>
          </a:p>
          <a:p>
            <a:pPr algn="r">
              <a:buNone/>
              <a:defRPr/>
            </a:pPr>
            <a:endParaRPr lang="en-GB" sz="2800" dirty="0" smtClean="0">
              <a:solidFill>
                <a:srgbClr val="0070C0"/>
              </a:solidFill>
            </a:endParaRPr>
          </a:p>
          <a:p>
            <a:pPr algn="r">
              <a:buNone/>
              <a:defRPr/>
            </a:pPr>
            <a:endParaRPr lang="en-US" sz="2800" dirty="0" smtClean="0"/>
          </a:p>
          <a:p>
            <a:pPr marL="0" indent="0">
              <a:buFontTx/>
              <a:buNone/>
              <a:defRPr/>
            </a:pPr>
            <a:endParaRPr lang="en-GB" dirty="0"/>
          </a:p>
        </p:txBody>
      </p:sp>
      <p:grpSp>
        <p:nvGrpSpPr>
          <p:cNvPr id="2" name="Group 9"/>
          <p:cNvGrpSpPr>
            <a:grpSpLocks/>
          </p:cNvGrpSpPr>
          <p:nvPr/>
        </p:nvGrpSpPr>
        <p:grpSpPr bwMode="auto">
          <a:xfrm>
            <a:off x="4572393" y="3809811"/>
            <a:ext cx="4193613" cy="1943415"/>
            <a:chOff x="2723" y="1774"/>
            <a:chExt cx="2461" cy="1497"/>
          </a:xfrm>
        </p:grpSpPr>
        <p:pic>
          <p:nvPicPr>
            <p:cNvPr id="14342" name="Picture 6" descr="Milk"/>
            <p:cNvPicPr>
              <a:picLocks noChangeAspect="1" noChangeArrowheads="1"/>
            </p:cNvPicPr>
            <p:nvPr/>
          </p:nvPicPr>
          <p:blipFill>
            <a:blip r:embed="rId2" cstate="print"/>
            <a:srcRect l="3896"/>
            <a:stretch>
              <a:fillRect/>
            </a:stretch>
          </p:blipFill>
          <p:spPr bwMode="auto">
            <a:xfrm>
              <a:off x="2723" y="1833"/>
              <a:ext cx="684" cy="1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3" name="Picture 8" descr="natural_cheese"/>
            <p:cNvPicPr>
              <a:picLocks noChangeAspect="1" noChangeArrowheads="1"/>
            </p:cNvPicPr>
            <p:nvPr/>
          </p:nvPicPr>
          <p:blipFill>
            <a:blip r:embed="rId3" cstate="print"/>
            <a:srcRect r="8000" b="853"/>
            <a:stretch>
              <a:fillRect/>
            </a:stretch>
          </p:blipFill>
          <p:spPr bwMode="auto">
            <a:xfrm>
              <a:off x="3617" y="1833"/>
              <a:ext cx="836" cy="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4" name="Picture 7" descr="Nuts_And_Seeds"/>
            <p:cNvPicPr>
              <a:picLocks noChangeAspect="1" noChangeArrowheads="1"/>
            </p:cNvPicPr>
            <p:nvPr/>
          </p:nvPicPr>
          <p:blipFill>
            <a:blip r:embed="rId4" cstate="print"/>
            <a:srcRect/>
            <a:stretch>
              <a:fillRect/>
            </a:stretch>
          </p:blipFill>
          <p:spPr bwMode="auto">
            <a:xfrm>
              <a:off x="4467" y="1774"/>
              <a:ext cx="717" cy="1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4341" name="Slide Number Placeholder 5"/>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MELTING POINT </a:t>
            </a:r>
            <a:endParaRPr lang="en-GB" sz="4000" dirty="0" smtClean="0"/>
          </a:p>
        </p:txBody>
      </p:sp>
      <p:sp>
        <p:nvSpPr>
          <p:cNvPr id="15363" name="Content Placeholder 2"/>
          <p:cNvSpPr>
            <a:spLocks noGrp="1"/>
          </p:cNvSpPr>
          <p:nvPr>
            <p:ph idx="1"/>
          </p:nvPr>
        </p:nvSpPr>
        <p:spPr>
          <a:xfrm>
            <a:off x="457200" y="1600200"/>
            <a:ext cx="8686800" cy="5257800"/>
          </a:xfrm>
        </p:spPr>
        <p:txBody>
          <a:bodyPr>
            <a:normAutofit fontScale="77500" lnSpcReduction="20000"/>
          </a:bodyPr>
          <a:lstStyle/>
          <a:p>
            <a:pPr algn="just">
              <a:lnSpc>
                <a:spcPct val="160000"/>
              </a:lnSpc>
              <a:buNone/>
            </a:pPr>
            <a:r>
              <a:rPr lang="en-GB" sz="4000" b="1" dirty="0" smtClean="0">
                <a:latin typeface="+mj-lt"/>
              </a:rPr>
              <a:t>Melting Point</a:t>
            </a:r>
          </a:p>
          <a:p>
            <a:pPr algn="just">
              <a:lnSpc>
                <a:spcPct val="160000"/>
              </a:lnSpc>
              <a:buNone/>
            </a:pPr>
            <a:r>
              <a:rPr lang="en-GB" sz="3800" dirty="0" smtClean="0"/>
              <a:t>Fats</a:t>
            </a:r>
          </a:p>
          <a:p>
            <a:pPr lvl="1" algn="just">
              <a:lnSpc>
                <a:spcPct val="160000"/>
              </a:lnSpc>
              <a:buFont typeface="Arial" pitchFamily="34" charset="0"/>
              <a:buChar char="•"/>
            </a:pPr>
            <a:r>
              <a:rPr lang="en-GB" sz="3800" dirty="0" smtClean="0"/>
              <a:t>Solid/semisolid at room temperature</a:t>
            </a:r>
          </a:p>
          <a:p>
            <a:pPr lvl="1" algn="just">
              <a:lnSpc>
                <a:spcPct val="160000"/>
              </a:lnSpc>
              <a:buFont typeface="Arial" pitchFamily="34" charset="0"/>
              <a:buChar char="•"/>
            </a:pPr>
            <a:r>
              <a:rPr lang="en-GB" sz="3800" dirty="0" smtClean="0"/>
              <a:t>Usually animal origin(margarine)</a:t>
            </a:r>
          </a:p>
          <a:p>
            <a:pPr algn="just">
              <a:lnSpc>
                <a:spcPct val="160000"/>
              </a:lnSpc>
              <a:buNone/>
            </a:pPr>
            <a:r>
              <a:rPr lang="en-GB" sz="3800" dirty="0" smtClean="0"/>
              <a:t>Oils</a:t>
            </a:r>
          </a:p>
          <a:p>
            <a:pPr lvl="1" algn="just">
              <a:lnSpc>
                <a:spcPct val="160000"/>
              </a:lnSpc>
              <a:buFont typeface="Arial" pitchFamily="34" charset="0"/>
              <a:buChar char="•"/>
            </a:pPr>
            <a:r>
              <a:rPr lang="en-GB" sz="3800" dirty="0" smtClean="0"/>
              <a:t>Liquid at room temperature</a:t>
            </a:r>
          </a:p>
          <a:p>
            <a:pPr lvl="1" algn="just">
              <a:lnSpc>
                <a:spcPct val="160000"/>
              </a:lnSpc>
              <a:buFont typeface="Arial" pitchFamily="34" charset="0"/>
              <a:buChar char="•"/>
            </a:pPr>
            <a:r>
              <a:rPr lang="en-GB" sz="3800" dirty="0" smtClean="0"/>
              <a:t>Usually plant origin (sunflower oil)</a:t>
            </a:r>
          </a:p>
          <a:p>
            <a:pPr lvl="1" algn="r">
              <a:buNone/>
            </a:pPr>
            <a:endParaRPr lang="en-GB" sz="4500" dirty="0" smtClean="0">
              <a:solidFill>
                <a:srgbClr val="0070C0"/>
              </a:solidFill>
            </a:endParaRPr>
          </a:p>
          <a:p>
            <a:pPr lvl="1" algn="just">
              <a:buNone/>
            </a:pPr>
            <a:endParaRPr lang="en-GB" dirty="0" smtClean="0"/>
          </a:p>
        </p:txBody>
      </p:sp>
      <p:sp>
        <p:nvSpPr>
          <p:cNvPr id="15364"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sz="4000" b="1" dirty="0" smtClean="0">
                <a:solidFill>
                  <a:srgbClr val="0070C0"/>
                </a:solidFill>
              </a:rPr>
              <a:t>FUNCTIONALITY IN FOODS</a:t>
            </a:r>
          </a:p>
        </p:txBody>
      </p:sp>
      <p:sp>
        <p:nvSpPr>
          <p:cNvPr id="16387" name="Content Placeholder 2"/>
          <p:cNvSpPr>
            <a:spLocks noGrp="1"/>
          </p:cNvSpPr>
          <p:nvPr>
            <p:ph idx="1"/>
          </p:nvPr>
        </p:nvSpPr>
        <p:spPr>
          <a:xfrm>
            <a:off x="533400" y="1066800"/>
            <a:ext cx="8458200" cy="5486400"/>
          </a:xfrm>
        </p:spPr>
        <p:txBody>
          <a:bodyPr>
            <a:normAutofit fontScale="77500" lnSpcReduction="20000"/>
          </a:bodyPr>
          <a:lstStyle/>
          <a:p>
            <a:pPr algn="just">
              <a:lnSpc>
                <a:spcPct val="160000"/>
              </a:lnSpc>
              <a:buNone/>
            </a:pPr>
            <a:r>
              <a:rPr lang="en-GB" sz="3400" dirty="0" smtClean="0"/>
              <a:t>Fats are required in food products for one or more</a:t>
            </a:r>
          </a:p>
          <a:p>
            <a:pPr algn="just">
              <a:lnSpc>
                <a:spcPct val="160000"/>
              </a:lnSpc>
              <a:buNone/>
            </a:pPr>
            <a:r>
              <a:rPr lang="en-GB" sz="3400" dirty="0" smtClean="0"/>
              <a:t>of the following possessions</a:t>
            </a:r>
          </a:p>
          <a:p>
            <a:pPr lvl="1" algn="just">
              <a:lnSpc>
                <a:spcPct val="160000"/>
              </a:lnSpc>
              <a:buFont typeface="Arial" pitchFamily="34" charset="0"/>
              <a:buChar char="•"/>
            </a:pPr>
            <a:r>
              <a:rPr lang="en-GB" sz="3400" dirty="0" smtClean="0"/>
              <a:t>Tenderness</a:t>
            </a:r>
          </a:p>
          <a:p>
            <a:pPr lvl="1" algn="just">
              <a:lnSpc>
                <a:spcPct val="160000"/>
              </a:lnSpc>
              <a:buFont typeface="Arial" pitchFamily="34" charset="0"/>
              <a:buChar char="•"/>
            </a:pPr>
            <a:r>
              <a:rPr lang="en-GB" sz="3400" dirty="0" smtClean="0"/>
              <a:t>Texture</a:t>
            </a:r>
          </a:p>
          <a:p>
            <a:pPr lvl="1" algn="just">
              <a:lnSpc>
                <a:spcPct val="160000"/>
              </a:lnSpc>
              <a:buFont typeface="Arial" pitchFamily="34" charset="0"/>
              <a:buChar char="•"/>
            </a:pPr>
            <a:r>
              <a:rPr lang="en-GB" sz="3400" dirty="0" smtClean="0"/>
              <a:t>Flavour</a:t>
            </a:r>
          </a:p>
          <a:p>
            <a:pPr lvl="1" algn="just">
              <a:lnSpc>
                <a:spcPct val="160000"/>
              </a:lnSpc>
              <a:buFont typeface="Arial" pitchFamily="34" charset="0"/>
              <a:buChar char="•"/>
            </a:pPr>
            <a:r>
              <a:rPr lang="en-GB" sz="3400" dirty="0" smtClean="0"/>
              <a:t>Shortening</a:t>
            </a:r>
          </a:p>
          <a:p>
            <a:pPr lvl="1" algn="just">
              <a:lnSpc>
                <a:spcPct val="160000"/>
              </a:lnSpc>
              <a:buFont typeface="Arial" pitchFamily="34" charset="0"/>
              <a:buChar char="•"/>
            </a:pPr>
            <a:r>
              <a:rPr lang="en-GB" sz="3400" dirty="0" smtClean="0"/>
              <a:t>Glaze</a:t>
            </a:r>
          </a:p>
          <a:p>
            <a:pPr lvl="1" algn="just">
              <a:lnSpc>
                <a:spcPct val="160000"/>
              </a:lnSpc>
              <a:buFont typeface="Arial" pitchFamily="34" charset="0"/>
              <a:buChar char="•"/>
            </a:pPr>
            <a:r>
              <a:rPr lang="en-GB" sz="3400" dirty="0" smtClean="0"/>
              <a:t>Aeration</a:t>
            </a:r>
          </a:p>
          <a:p>
            <a:pPr marL="457200" lvl="1" indent="0" algn="just">
              <a:lnSpc>
                <a:spcPct val="160000"/>
              </a:lnSpc>
              <a:buNone/>
            </a:pPr>
            <a:endParaRPr lang="en-GB" sz="3400" dirty="0" smtClean="0"/>
          </a:p>
          <a:p>
            <a:pPr lvl="1" algn="r">
              <a:buNone/>
            </a:pPr>
            <a:endParaRPr lang="en-GB" sz="4000" dirty="0" smtClean="0"/>
          </a:p>
          <a:p>
            <a:pPr lvl="1" algn="just">
              <a:buNone/>
            </a:pPr>
            <a:endParaRPr lang="en-GB" dirty="0" smtClean="0"/>
          </a:p>
        </p:txBody>
      </p:sp>
      <p:pic>
        <p:nvPicPr>
          <p:cNvPr id="16389" name="Picture 3"/>
          <p:cNvPicPr>
            <a:picLocks noChangeAspect="1" noChangeArrowheads="1"/>
          </p:cNvPicPr>
          <p:nvPr/>
        </p:nvPicPr>
        <p:blipFill>
          <a:blip r:embed="rId2" cstate="print"/>
          <a:srcRect/>
          <a:stretch>
            <a:fillRect/>
          </a:stretch>
        </p:blipFill>
        <p:spPr bwMode="auto">
          <a:xfrm>
            <a:off x="5829300" y="2743200"/>
            <a:ext cx="2133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0" name="Picture 4"/>
          <p:cNvPicPr>
            <a:picLocks noChangeAspect="1" noChangeArrowheads="1"/>
          </p:cNvPicPr>
          <p:nvPr/>
        </p:nvPicPr>
        <p:blipFill>
          <a:blip r:embed="rId3" cstate="print"/>
          <a:srcRect/>
          <a:stretch>
            <a:fillRect/>
          </a:stretch>
        </p:blipFill>
        <p:spPr bwMode="auto">
          <a:xfrm>
            <a:off x="8020050" y="3190080"/>
            <a:ext cx="1066800" cy="1452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92"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13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685800"/>
          </a:xfrm>
        </p:spPr>
        <p:txBody>
          <a:bodyPr>
            <a:normAutofit/>
          </a:bodyPr>
          <a:lstStyle/>
          <a:p>
            <a:r>
              <a:rPr lang="en-US" sz="3600" b="1" dirty="0" smtClean="0">
                <a:solidFill>
                  <a:srgbClr val="0070C0"/>
                </a:solidFill>
                <a:latin typeface="Times New Roman" pitchFamily="18" charset="0"/>
                <a:cs typeface="Times New Roman" pitchFamily="18" charset="0"/>
              </a:rPr>
              <a:t> </a:t>
            </a:r>
            <a:r>
              <a:rPr lang="en-US" sz="3600" b="1" dirty="0" smtClean="0">
                <a:solidFill>
                  <a:srgbClr val="0070C0"/>
                </a:solidFill>
                <a:cs typeface="Times New Roman" pitchFamily="18" charset="0"/>
              </a:rPr>
              <a:t>FAT CONTENT OF SOME SELECTED FOODS</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r">
              <a:buNone/>
            </a:pPr>
            <a:endParaRPr lang="fr-FR" sz="2800" dirty="0" smtClean="0">
              <a:solidFill>
                <a:srgbClr val="0070C0"/>
              </a:solidFill>
              <a:cs typeface="Times New Roman" pitchFamily="18" charset="0"/>
            </a:endParaRPr>
          </a:p>
          <a:p>
            <a:pPr marL="0" indent="0" algn="r">
              <a:buNone/>
            </a:pPr>
            <a:r>
              <a:rPr lang="fr-FR" sz="3000" smtClean="0">
                <a:solidFill>
                  <a:srgbClr val="0070C0"/>
                </a:solidFill>
                <a:cs typeface="Times New Roman" pitchFamily="18" charset="0"/>
              </a:rPr>
              <a:t> </a:t>
            </a:r>
            <a:endParaRPr lang="fr-FR" sz="3000" dirty="0" smtClean="0">
              <a:solidFill>
                <a:srgbClr val="0070C0"/>
              </a:solidFill>
              <a:cs typeface="Times New Roman" pitchFamily="18" charset="0"/>
            </a:endParaRPr>
          </a:p>
          <a:p>
            <a:pPr marL="0" indent="0" algn="r">
              <a:buNone/>
            </a:pPr>
            <a:endParaRPr lang="fr-FR" dirty="0" smtClean="0"/>
          </a:p>
          <a:p>
            <a:pPr marL="0" indent="0" algn="r">
              <a:buNone/>
            </a:pPr>
            <a:endParaRPr lang="fr-FR" dirty="0"/>
          </a:p>
          <a:p>
            <a:pPr marL="0" indent="0" algn="r">
              <a:buNone/>
            </a:pPr>
            <a:endParaRPr lang="fr-FR" dirty="0"/>
          </a:p>
          <a:p>
            <a:pPr marL="0" indent="0" algn="r">
              <a:buNone/>
            </a:pPr>
            <a:endParaRPr lang="en-US" dirty="0" smtClean="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790029"/>
              </p:ext>
            </p:extLst>
          </p:nvPr>
        </p:nvGraphicFramePr>
        <p:xfrm>
          <a:off x="228600" y="914400"/>
          <a:ext cx="8763000" cy="5105402"/>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49802">
                  <a:extLst>
                    <a:ext uri="{9D8B030D-6E8A-4147-A177-3AD203B41FA5}">
                      <a16:colId xmlns:a16="http://schemas.microsoft.com/office/drawing/2014/main" val="20001"/>
                    </a:ext>
                  </a:extLst>
                </a:gridCol>
                <a:gridCol w="2231698">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814910">
                <a:tc>
                  <a:txBody>
                    <a:bodyPr/>
                    <a:lstStyle/>
                    <a:p>
                      <a:pPr algn="ctr"/>
                      <a:r>
                        <a:rPr lang="en-US" sz="2400" dirty="0" smtClean="0">
                          <a:latin typeface="+mn-lt"/>
                          <a:cs typeface="Times New Roman" pitchFamily="18" charset="0"/>
                        </a:rPr>
                        <a:t>Food</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Fat</a:t>
                      </a:r>
                      <a:r>
                        <a:rPr lang="en-US" sz="2400" baseline="0" dirty="0" smtClean="0">
                          <a:latin typeface="+mn-lt"/>
                          <a:cs typeface="Times New Roman" pitchFamily="18" charset="0"/>
                        </a:rPr>
                        <a:t> (</a:t>
                      </a:r>
                      <a:r>
                        <a:rPr lang="en-US" sz="2400" dirty="0" smtClean="0">
                          <a:latin typeface="+mn-lt"/>
                          <a:cs typeface="Times New Roman" pitchFamily="18" charset="0"/>
                        </a:rPr>
                        <a:t>g/100g)</a:t>
                      </a:r>
                      <a:endParaRPr lang="en-US" sz="2400" dirty="0">
                        <a:latin typeface="+mn-lt"/>
                        <a:cs typeface="Times New Roman" pitchFamily="18" charset="0"/>
                      </a:endParaRPr>
                    </a:p>
                  </a:txBody>
                  <a:tcPr anchor="ctr" anchorCtr="1"/>
                </a:tc>
                <a:tc>
                  <a:txBody>
                    <a:bodyPr/>
                    <a:lstStyle/>
                    <a:p>
                      <a:pPr algn="ctr"/>
                      <a:r>
                        <a:rPr lang="en-US" sz="2400" baseline="0" dirty="0" smtClean="0">
                          <a:latin typeface="+mn-lt"/>
                          <a:cs typeface="Times New Roman" pitchFamily="18" charset="0"/>
                        </a:rPr>
                        <a:t>Food</a:t>
                      </a:r>
                      <a:endParaRPr lang="en-US" sz="2400" baseline="0" dirty="0">
                        <a:latin typeface="+mn-lt"/>
                        <a:cs typeface="Times New Roman" pitchFamily="18" charset="0"/>
                      </a:endParaRPr>
                    </a:p>
                  </a:txBody>
                  <a:tcPr anchor="ctr" anchorCtr="1"/>
                </a:tc>
                <a:tc>
                  <a:txBody>
                    <a:bodyPr/>
                    <a:lstStyle/>
                    <a:p>
                      <a:pPr algn="ctr"/>
                      <a:r>
                        <a:rPr lang="en-US" sz="2400" baseline="0" dirty="0" smtClean="0">
                          <a:latin typeface="+mn-lt"/>
                          <a:cs typeface="Times New Roman" pitchFamily="18" charset="0"/>
                        </a:rPr>
                        <a:t>Fat(g/100g)</a:t>
                      </a:r>
                    </a:p>
                  </a:txBody>
                  <a:tcPr anchor="ctr" anchorCtr="1"/>
                </a:tc>
                <a:extLst>
                  <a:ext uri="{0D108BD9-81ED-4DB2-BD59-A6C34878D82A}">
                    <a16:rowId xmlns:a16="http://schemas.microsoft.com/office/drawing/2014/main" val="10000"/>
                  </a:ext>
                </a:extLst>
              </a:tr>
              <a:tr h="469498">
                <a:tc>
                  <a:txBody>
                    <a:bodyPr/>
                    <a:lstStyle/>
                    <a:p>
                      <a:pPr algn="ctr"/>
                      <a:r>
                        <a:rPr lang="en-US" sz="2400" dirty="0" err="1" smtClean="0">
                          <a:solidFill>
                            <a:srgbClr val="FF0000"/>
                          </a:solidFill>
                          <a:latin typeface="+mn-lt"/>
                          <a:cs typeface="Times New Roman" pitchFamily="18" charset="0"/>
                        </a:rPr>
                        <a:t>Ghee,buffalo</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99.5</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Goat</a:t>
                      </a:r>
                      <a:r>
                        <a:rPr lang="en-US" sz="2400" baseline="0" dirty="0" smtClean="0">
                          <a:latin typeface="+mn-lt"/>
                          <a:cs typeface="Times New Roman" pitchFamily="18" charset="0"/>
                        </a:rPr>
                        <a:t> meat</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11.2</a:t>
                      </a:r>
                      <a:endParaRPr lang="en-US" sz="2400" dirty="0">
                        <a:latin typeface="+mn-lt"/>
                        <a:cs typeface="Times New Roman" pitchFamily="18" charset="0"/>
                      </a:endParaRPr>
                    </a:p>
                  </a:txBody>
                  <a:tcPr anchor="ctr" anchorCtr="1"/>
                </a:tc>
                <a:extLst>
                  <a:ext uri="{0D108BD9-81ED-4DB2-BD59-A6C34878D82A}">
                    <a16:rowId xmlns:a16="http://schemas.microsoft.com/office/drawing/2014/main" val="10001"/>
                  </a:ext>
                </a:extLst>
              </a:tr>
              <a:tr h="469498">
                <a:tc>
                  <a:txBody>
                    <a:bodyPr/>
                    <a:lstStyle/>
                    <a:p>
                      <a:pPr algn="ctr"/>
                      <a:r>
                        <a:rPr lang="en-US" sz="2400" dirty="0" smtClean="0">
                          <a:latin typeface="+mn-lt"/>
                          <a:cs typeface="Times New Roman" pitchFamily="18" charset="0"/>
                        </a:rPr>
                        <a:t>Beef</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18.6</a:t>
                      </a:r>
                      <a:endParaRPr lang="en-US" sz="2400" dirty="0">
                        <a:latin typeface="+mn-lt"/>
                        <a:cs typeface="Times New Roman" pitchFamily="18" charset="0"/>
                      </a:endParaRPr>
                    </a:p>
                  </a:txBody>
                  <a:tcPr anchor="ctr" anchorCtr="1"/>
                </a:tc>
                <a:tc>
                  <a:txBody>
                    <a:bodyPr/>
                    <a:lstStyle/>
                    <a:p>
                      <a:pPr algn="ctr"/>
                      <a:r>
                        <a:rPr lang="en-US" sz="2400" dirty="0" err="1" smtClean="0">
                          <a:solidFill>
                            <a:srgbClr val="FF0000"/>
                          </a:solidFill>
                          <a:latin typeface="+mn-lt"/>
                          <a:cs typeface="Times New Roman" pitchFamily="18" charset="0"/>
                        </a:rPr>
                        <a:t>Soyabean</a:t>
                      </a:r>
                      <a:r>
                        <a:rPr lang="en-US" sz="2400" baseline="0" dirty="0" smtClean="0">
                          <a:solidFill>
                            <a:srgbClr val="FF0000"/>
                          </a:solidFill>
                          <a:latin typeface="+mn-lt"/>
                          <a:cs typeface="Times New Roman" pitchFamily="18" charset="0"/>
                        </a:rPr>
                        <a:t> oil</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99.9</a:t>
                      </a:r>
                      <a:endParaRPr lang="en-US" sz="2400" dirty="0">
                        <a:solidFill>
                          <a:srgbClr val="FF0000"/>
                        </a:solidFill>
                        <a:latin typeface="+mn-lt"/>
                        <a:cs typeface="Times New Roman" pitchFamily="18" charset="0"/>
                      </a:endParaRPr>
                    </a:p>
                  </a:txBody>
                  <a:tcPr anchor="ctr" anchorCtr="1"/>
                </a:tc>
                <a:extLst>
                  <a:ext uri="{0D108BD9-81ED-4DB2-BD59-A6C34878D82A}">
                    <a16:rowId xmlns:a16="http://schemas.microsoft.com/office/drawing/2014/main" val="10002"/>
                  </a:ext>
                </a:extLst>
              </a:tr>
              <a:tr h="738670">
                <a:tc>
                  <a:txBody>
                    <a:bodyPr/>
                    <a:lstStyle/>
                    <a:p>
                      <a:pPr algn="ctr"/>
                      <a:r>
                        <a:rPr lang="en-US" sz="2400" dirty="0" smtClean="0">
                          <a:solidFill>
                            <a:srgbClr val="FF0000"/>
                          </a:solidFill>
                          <a:latin typeface="+mn-lt"/>
                          <a:cs typeface="Times New Roman" pitchFamily="18" charset="0"/>
                        </a:rPr>
                        <a:t>Butter</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80.6</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peanut</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44.1</a:t>
                      </a:r>
                      <a:endParaRPr lang="en-US" sz="2400" dirty="0">
                        <a:solidFill>
                          <a:srgbClr val="FF0000"/>
                        </a:solidFill>
                        <a:latin typeface="+mn-lt"/>
                        <a:cs typeface="Times New Roman" pitchFamily="18" charset="0"/>
                      </a:endParaRPr>
                    </a:p>
                  </a:txBody>
                  <a:tcPr anchor="ctr" anchorCtr="1"/>
                </a:tc>
                <a:extLst>
                  <a:ext uri="{0D108BD9-81ED-4DB2-BD59-A6C34878D82A}">
                    <a16:rowId xmlns:a16="http://schemas.microsoft.com/office/drawing/2014/main" val="10003"/>
                  </a:ext>
                </a:extLst>
              </a:tr>
              <a:tr h="469498">
                <a:tc>
                  <a:txBody>
                    <a:bodyPr/>
                    <a:lstStyle/>
                    <a:p>
                      <a:pPr algn="ctr"/>
                      <a:r>
                        <a:rPr lang="en-US" sz="2400" dirty="0" smtClean="0">
                          <a:solidFill>
                            <a:srgbClr val="FF0000"/>
                          </a:solidFill>
                          <a:latin typeface="+mn-lt"/>
                          <a:cs typeface="Times New Roman" pitchFamily="18" charset="0"/>
                        </a:rPr>
                        <a:t>Almond</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55.0</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Chicken</a:t>
                      </a:r>
                      <a:r>
                        <a:rPr lang="en-US" sz="2400" baseline="0" dirty="0" smtClean="0">
                          <a:latin typeface="+mn-lt"/>
                          <a:cs typeface="Times New Roman" pitchFamily="18" charset="0"/>
                        </a:rPr>
                        <a:t> meat</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17.6</a:t>
                      </a:r>
                      <a:endParaRPr lang="en-US" sz="2400" dirty="0">
                        <a:latin typeface="+mn-lt"/>
                        <a:cs typeface="Times New Roman" pitchFamily="18" charset="0"/>
                      </a:endParaRPr>
                    </a:p>
                  </a:txBody>
                  <a:tcPr anchor="ctr" anchorCtr="1"/>
                </a:tc>
                <a:extLst>
                  <a:ext uri="{0D108BD9-81ED-4DB2-BD59-A6C34878D82A}">
                    <a16:rowId xmlns:a16="http://schemas.microsoft.com/office/drawing/2014/main" val="10004"/>
                  </a:ext>
                </a:extLst>
              </a:tr>
              <a:tr h="469498">
                <a:tc>
                  <a:txBody>
                    <a:bodyPr/>
                    <a:lstStyle/>
                    <a:p>
                      <a:pPr algn="ctr"/>
                      <a:r>
                        <a:rPr lang="en-US" sz="2400" dirty="0" err="1" smtClean="0">
                          <a:latin typeface="+mn-lt"/>
                          <a:cs typeface="Times New Roman" pitchFamily="18" charset="0"/>
                        </a:rPr>
                        <a:t>Milk,cow</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3.9</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Eggs,hen,raw</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11.2</a:t>
                      </a:r>
                      <a:endParaRPr lang="en-US" sz="2400" dirty="0">
                        <a:latin typeface="+mn-lt"/>
                        <a:cs typeface="Times New Roman" pitchFamily="18" charset="0"/>
                      </a:endParaRPr>
                    </a:p>
                  </a:txBody>
                  <a:tcPr anchor="ctr" anchorCtr="1"/>
                </a:tc>
                <a:extLst>
                  <a:ext uri="{0D108BD9-81ED-4DB2-BD59-A6C34878D82A}">
                    <a16:rowId xmlns:a16="http://schemas.microsoft.com/office/drawing/2014/main" val="10005"/>
                  </a:ext>
                </a:extLst>
              </a:tr>
              <a:tr h="738670">
                <a:tc>
                  <a:txBody>
                    <a:bodyPr/>
                    <a:lstStyle/>
                    <a:p>
                      <a:pPr algn="ctr"/>
                      <a:r>
                        <a:rPr lang="en-US" sz="2400" dirty="0" smtClean="0">
                          <a:latin typeface="+mn-lt"/>
                          <a:cs typeface="Times New Roman" pitchFamily="18" charset="0"/>
                        </a:rPr>
                        <a:t>Wheat flour</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1.2</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Fish,Shanghara</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3.4</a:t>
                      </a:r>
                      <a:endParaRPr lang="en-US" sz="2400" dirty="0">
                        <a:latin typeface="+mn-lt"/>
                        <a:cs typeface="Times New Roman" pitchFamily="18" charset="0"/>
                      </a:endParaRPr>
                    </a:p>
                  </a:txBody>
                  <a:tcPr anchor="ctr" anchorCtr="1"/>
                </a:tc>
                <a:extLst>
                  <a:ext uri="{0D108BD9-81ED-4DB2-BD59-A6C34878D82A}">
                    <a16:rowId xmlns:a16="http://schemas.microsoft.com/office/drawing/2014/main" val="10006"/>
                  </a:ext>
                </a:extLst>
              </a:tr>
              <a:tr h="469498">
                <a:tc>
                  <a:txBody>
                    <a:bodyPr/>
                    <a:lstStyle/>
                    <a:p>
                      <a:pPr algn="ctr"/>
                      <a:r>
                        <a:rPr lang="en-US" sz="2400" dirty="0" err="1" smtClean="0">
                          <a:latin typeface="+mn-lt"/>
                          <a:cs typeface="Times New Roman" pitchFamily="18" charset="0"/>
                        </a:rPr>
                        <a:t>Lentil,cooked</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1.4</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Chickpea,cook</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3.8</a:t>
                      </a:r>
                      <a:endParaRPr lang="en-US" sz="2400" dirty="0">
                        <a:latin typeface="+mn-lt"/>
                        <a:cs typeface="Times New Roman" pitchFamily="18" charset="0"/>
                      </a:endParaRPr>
                    </a:p>
                  </a:txBody>
                  <a:tcPr anchor="ctr" anchorCtr="1"/>
                </a:tc>
                <a:extLst>
                  <a:ext uri="{0D108BD9-81ED-4DB2-BD59-A6C34878D82A}">
                    <a16:rowId xmlns:a16="http://schemas.microsoft.com/office/drawing/2014/main" val="10007"/>
                  </a:ext>
                </a:extLst>
              </a:tr>
              <a:tr h="465662">
                <a:tc>
                  <a:txBody>
                    <a:bodyPr/>
                    <a:lstStyle/>
                    <a:p>
                      <a:pPr algn="ctr"/>
                      <a:endParaRPr lang="en-US" sz="2000" dirty="0">
                        <a:latin typeface="Times New Roman" pitchFamily="18" charset="0"/>
                        <a:cs typeface="Times New Roman" pitchFamily="18" charset="0"/>
                      </a:endParaRPr>
                    </a:p>
                  </a:txBody>
                  <a:tcPr anchor="ctr" anchorCtr="1"/>
                </a:tc>
                <a:tc>
                  <a:txBody>
                    <a:bodyPr/>
                    <a:lstStyle/>
                    <a:p>
                      <a:pPr algn="ctr"/>
                      <a:endParaRPr lang="en-US" sz="2000" dirty="0">
                        <a:latin typeface="Times New Roman" pitchFamily="18" charset="0"/>
                        <a:cs typeface="Times New Roman" pitchFamily="18" charset="0"/>
                      </a:endParaRPr>
                    </a:p>
                  </a:txBody>
                  <a:tcPr anchor="ctr" anchorCtr="1"/>
                </a:tc>
                <a:tc>
                  <a:txBody>
                    <a:bodyPr/>
                    <a:lstStyle/>
                    <a:p>
                      <a:pPr algn="ctr"/>
                      <a:endParaRPr lang="en-US" sz="2000" dirty="0">
                        <a:latin typeface="Times New Roman" pitchFamily="18" charset="0"/>
                        <a:cs typeface="Times New Roman" pitchFamily="18" charset="0"/>
                      </a:endParaRPr>
                    </a:p>
                  </a:txBody>
                  <a:tcPr anchor="ctr" anchorCtr="1"/>
                </a:tc>
                <a:tc>
                  <a:txBody>
                    <a:bodyPr/>
                    <a:lstStyle/>
                    <a:p>
                      <a:pPr algn="ctr"/>
                      <a:endParaRPr lang="en-US" sz="2000" dirty="0">
                        <a:latin typeface="Times New Roman" pitchFamily="18" charset="0"/>
                        <a:cs typeface="Times New Roman" pitchFamily="18" charset="0"/>
                      </a:endParaRPr>
                    </a:p>
                  </a:txBody>
                  <a:tcPr anchor="ctr" anchorCtr="1"/>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a:xfrm>
            <a:off x="7010400" y="0"/>
            <a:ext cx="2133600" cy="365125"/>
          </a:xfrm>
        </p:spPr>
        <p:txBody>
          <a:bodyPr/>
          <a:lstStyle/>
          <a:p>
            <a:r>
              <a:rPr lang="en-US" dirty="0" smtClean="0">
                <a:solidFill>
                  <a:schemeClr val="tx1"/>
                </a:solidFill>
              </a:rPr>
              <a:t>14</a:t>
            </a:r>
            <a:endParaRPr lang="en-US" dirty="0">
              <a:solidFill>
                <a:schemeClr val="tx1"/>
              </a:solidFill>
            </a:endParaRPr>
          </a:p>
        </p:txBody>
      </p:sp>
    </p:spTree>
    <p:extLst>
      <p:ext uri="{BB962C8B-B14F-4D97-AF65-F5344CB8AC3E}">
        <p14:creationId xmlns:p14="http://schemas.microsoft.com/office/powerpoint/2010/main" val="343992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 Importance of fat </a:t>
            </a:r>
            <a:r>
              <a:rPr lang="en-US" b="1"/>
              <a:t>to the body </a:t>
            </a:r>
            <a:endParaRPr lang="en-US"/>
          </a:p>
        </p:txBody>
      </p:sp>
      <p:sp>
        <p:nvSpPr>
          <p:cNvPr id="3" name="Content Placeholder 2"/>
          <p:cNvSpPr>
            <a:spLocks noGrp="1"/>
          </p:cNvSpPr>
          <p:nvPr>
            <p:ph idx="1"/>
          </p:nvPr>
        </p:nvSpPr>
        <p:spPr>
          <a:xfrm>
            <a:off x="457200" y="1341437"/>
            <a:ext cx="8229600" cy="4830763"/>
          </a:xfrm>
        </p:spPr>
        <p:txBody>
          <a:bodyPr>
            <a:normAutofit lnSpcReduction="10000"/>
          </a:bodyPr>
          <a:lstStyle/>
          <a:p>
            <a:r>
              <a:rPr lang="en-US" sz="2400" dirty="0"/>
              <a:t>It provides </a:t>
            </a:r>
            <a:r>
              <a:rPr lang="en-US" sz="2400" dirty="0" smtClean="0"/>
              <a:t> </a:t>
            </a:r>
            <a:r>
              <a:rPr lang="en-US" sz="2400" dirty="0"/>
              <a:t>with warmth and acts like an insulator trapping heat in our bodies.</a:t>
            </a:r>
          </a:p>
          <a:p>
            <a:r>
              <a:rPr lang="en-US" sz="2400" dirty="0"/>
              <a:t>It supplies </a:t>
            </a:r>
            <a:r>
              <a:rPr lang="en-US" sz="2400" dirty="0" smtClean="0"/>
              <a:t>body with </a:t>
            </a:r>
            <a:r>
              <a:rPr lang="en-US" sz="2400" dirty="0"/>
              <a:t>the most of our energy. By supplying energy, fats save proteins from being used for energy and allow them to perform their more important role of building and repairing </a:t>
            </a:r>
            <a:r>
              <a:rPr lang="en-US" sz="2400" dirty="0" smtClean="0"/>
              <a:t>tissues</a:t>
            </a:r>
          </a:p>
          <a:p>
            <a:r>
              <a:rPr lang="en-US" sz="2400" dirty="0"/>
              <a:t>It provides a source of fat soluble vitamins A-D-E-K into the body and help in the absorption of these vitamins in the intestines.</a:t>
            </a:r>
          </a:p>
          <a:p>
            <a:r>
              <a:rPr lang="en-US" sz="2400" dirty="0"/>
              <a:t>Fat surrounds and protects certain vital organs like the kidneys, glands and others.</a:t>
            </a:r>
          </a:p>
          <a:p>
            <a:r>
              <a:rPr lang="en-US" sz="2400" dirty="0"/>
              <a:t>It is part of the structure of cells and tissues (cell membrane) especially in our brains</a:t>
            </a:r>
          </a:p>
          <a:p>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9B782493-72DC-45BE-AB38-FF67AADA6076}" type="slidenum">
              <a:rPr lang="en-US" smtClean="0"/>
              <a:pPr/>
              <a:t>25</a:t>
            </a:fld>
            <a:endParaRPr lang="en-US"/>
          </a:p>
        </p:txBody>
      </p:sp>
    </p:spTree>
    <p:extLst>
      <p:ext uri="{BB962C8B-B14F-4D97-AF65-F5344CB8AC3E}">
        <p14:creationId xmlns:p14="http://schemas.microsoft.com/office/powerpoint/2010/main" val="1293707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GB" sz="4000" b="1" dirty="0" smtClean="0">
                <a:solidFill>
                  <a:srgbClr val="0070C0"/>
                </a:solidFill>
              </a:rPr>
              <a:t>HEALTH BENEFITS</a:t>
            </a:r>
          </a:p>
        </p:txBody>
      </p:sp>
      <p:sp>
        <p:nvSpPr>
          <p:cNvPr id="17411" name="Content Placeholder 2"/>
          <p:cNvSpPr>
            <a:spLocks noGrp="1"/>
          </p:cNvSpPr>
          <p:nvPr>
            <p:ph idx="1"/>
          </p:nvPr>
        </p:nvSpPr>
        <p:spPr>
          <a:xfrm>
            <a:off x="457200" y="1600200"/>
            <a:ext cx="8686800" cy="4953000"/>
          </a:xfrm>
        </p:spPr>
        <p:txBody>
          <a:bodyPr>
            <a:normAutofit fontScale="92500" lnSpcReduction="10000"/>
          </a:bodyPr>
          <a:lstStyle/>
          <a:p>
            <a:pPr algn="just">
              <a:lnSpc>
                <a:spcPct val="160000"/>
              </a:lnSpc>
              <a:buNone/>
            </a:pPr>
            <a:r>
              <a:rPr lang="en-GB" sz="2800" dirty="0" smtClean="0"/>
              <a:t>In general</a:t>
            </a:r>
          </a:p>
          <a:p>
            <a:pPr lvl="1" algn="just">
              <a:lnSpc>
                <a:spcPct val="160000"/>
              </a:lnSpc>
              <a:buFont typeface="Arial" pitchFamily="34" charset="0"/>
              <a:buChar char="•"/>
            </a:pPr>
            <a:r>
              <a:rPr lang="en-GB" dirty="0" smtClean="0"/>
              <a:t>More palatable and storable</a:t>
            </a:r>
          </a:p>
          <a:p>
            <a:pPr lvl="1" algn="just">
              <a:lnSpc>
                <a:spcPct val="160000"/>
              </a:lnSpc>
              <a:buFont typeface="Arial" pitchFamily="34" charset="0"/>
              <a:buChar char="•"/>
            </a:pPr>
            <a:r>
              <a:rPr lang="en-GB" dirty="0" smtClean="0"/>
              <a:t>High energy value</a:t>
            </a:r>
          </a:p>
          <a:p>
            <a:pPr lvl="1" algn="just">
              <a:lnSpc>
                <a:spcPct val="160000"/>
              </a:lnSpc>
              <a:buFont typeface="Arial" pitchFamily="34" charset="0"/>
              <a:buChar char="•"/>
            </a:pPr>
            <a:r>
              <a:rPr lang="en-GB" dirty="0" smtClean="0"/>
              <a:t>Supply with </a:t>
            </a:r>
            <a:r>
              <a:rPr lang="en-GB" dirty="0" smtClean="0">
                <a:solidFill>
                  <a:srgbClr val="FF0000"/>
                </a:solidFill>
              </a:rPr>
              <a:t>essential fatty acids</a:t>
            </a:r>
          </a:p>
          <a:p>
            <a:pPr lvl="1" algn="just">
              <a:lnSpc>
                <a:spcPct val="160000"/>
              </a:lnSpc>
              <a:buFont typeface="Arial" pitchFamily="34" charset="0"/>
              <a:buChar char="•"/>
            </a:pPr>
            <a:r>
              <a:rPr lang="en-GB" dirty="0" smtClean="0"/>
              <a:t>Transport fat soluble vitamins</a:t>
            </a:r>
          </a:p>
          <a:p>
            <a:pPr lvl="1" algn="just">
              <a:lnSpc>
                <a:spcPct val="160000"/>
              </a:lnSpc>
              <a:buFont typeface="Arial" pitchFamily="34" charset="0"/>
              <a:buChar char="•"/>
            </a:pPr>
            <a:r>
              <a:rPr lang="en-GB" dirty="0" smtClean="0"/>
              <a:t>Constituent of nervous system</a:t>
            </a:r>
          </a:p>
          <a:p>
            <a:pPr lvl="1" algn="just">
              <a:lnSpc>
                <a:spcPct val="160000"/>
              </a:lnSpc>
              <a:buFont typeface="Arial" pitchFamily="34" charset="0"/>
              <a:buChar char="•"/>
            </a:pPr>
            <a:r>
              <a:rPr lang="en-GB" dirty="0" smtClean="0"/>
              <a:t>Constituent of cell membrane</a:t>
            </a:r>
          </a:p>
          <a:p>
            <a:pPr lvl="1" algn="just">
              <a:buNone/>
            </a:pPr>
            <a:endParaRPr lang="en-GB" dirty="0" smtClean="0"/>
          </a:p>
          <a:p>
            <a:pPr lvl="1" algn="r">
              <a:buNone/>
            </a:pPr>
            <a:endParaRPr lang="en-GB" dirty="0" smtClean="0"/>
          </a:p>
          <a:p>
            <a:endParaRPr lang="en-GB" dirty="0" smtClean="0"/>
          </a:p>
        </p:txBody>
      </p:sp>
      <p:sp>
        <p:nvSpPr>
          <p:cNvPr id="17412"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GB" sz="4000" b="1" dirty="0" smtClean="0">
                <a:solidFill>
                  <a:srgbClr val="0070C0"/>
                </a:solidFill>
              </a:rPr>
              <a:t>HEALTH BENEFITS..</a:t>
            </a:r>
            <a:endParaRPr lang="en-GB" sz="4000" dirty="0" smtClean="0"/>
          </a:p>
        </p:txBody>
      </p:sp>
      <p:sp>
        <p:nvSpPr>
          <p:cNvPr id="18435" name="Content Placeholder 2"/>
          <p:cNvSpPr>
            <a:spLocks noGrp="1"/>
          </p:cNvSpPr>
          <p:nvPr>
            <p:ph idx="1"/>
          </p:nvPr>
        </p:nvSpPr>
        <p:spPr>
          <a:xfrm>
            <a:off x="457200" y="1447800"/>
            <a:ext cx="8686800" cy="5638800"/>
          </a:xfrm>
        </p:spPr>
        <p:txBody>
          <a:bodyPr>
            <a:normAutofit fontScale="92500" lnSpcReduction="20000"/>
          </a:bodyPr>
          <a:lstStyle/>
          <a:p>
            <a:pPr algn="just">
              <a:lnSpc>
                <a:spcPct val="160000"/>
              </a:lnSpc>
              <a:buNone/>
            </a:pPr>
            <a:r>
              <a:rPr lang="en-GB" sz="2600" dirty="0" smtClean="0"/>
              <a:t>Deposit fat serves as</a:t>
            </a:r>
          </a:p>
          <a:p>
            <a:pPr lvl="1" algn="just">
              <a:lnSpc>
                <a:spcPct val="160000"/>
              </a:lnSpc>
              <a:buFont typeface="Arial" pitchFamily="34" charset="0"/>
              <a:buChar char="•"/>
            </a:pPr>
            <a:r>
              <a:rPr lang="en-GB" sz="2600" dirty="0" smtClean="0"/>
              <a:t>Energy store</a:t>
            </a:r>
          </a:p>
          <a:p>
            <a:pPr lvl="1" algn="just">
              <a:lnSpc>
                <a:spcPct val="160000"/>
              </a:lnSpc>
              <a:buFont typeface="Arial" pitchFamily="34" charset="0"/>
              <a:buChar char="•"/>
            </a:pPr>
            <a:r>
              <a:rPr lang="en-GB" sz="2600" dirty="0" smtClean="0"/>
              <a:t>Cushion for organs</a:t>
            </a:r>
          </a:p>
          <a:p>
            <a:pPr lvl="1" algn="just">
              <a:lnSpc>
                <a:spcPct val="160000"/>
              </a:lnSpc>
              <a:buFont typeface="Arial" pitchFamily="34" charset="0"/>
              <a:buChar char="•"/>
            </a:pPr>
            <a:r>
              <a:rPr lang="en-GB" sz="2600" dirty="0" smtClean="0"/>
              <a:t>Insulator against heat loss</a:t>
            </a:r>
          </a:p>
          <a:p>
            <a:pPr lvl="1" algn="just">
              <a:lnSpc>
                <a:spcPct val="160000"/>
              </a:lnSpc>
              <a:buFont typeface="Arial" pitchFamily="34" charset="0"/>
              <a:buChar char="•"/>
            </a:pPr>
            <a:r>
              <a:rPr lang="en-GB" sz="2600" dirty="0" smtClean="0"/>
              <a:t>Lipoproteins-important cell constituents</a:t>
            </a:r>
          </a:p>
          <a:p>
            <a:pPr algn="just">
              <a:lnSpc>
                <a:spcPct val="160000"/>
              </a:lnSpc>
              <a:buNone/>
            </a:pPr>
            <a:r>
              <a:rPr lang="en-GB" sz="2600" dirty="0" smtClean="0"/>
              <a:t>Cholesterol synthesises</a:t>
            </a:r>
          </a:p>
          <a:p>
            <a:pPr lvl="1" algn="just">
              <a:lnSpc>
                <a:spcPct val="160000"/>
              </a:lnSpc>
              <a:buFont typeface="Arial" pitchFamily="34" charset="0"/>
              <a:buChar char="•"/>
            </a:pPr>
            <a:r>
              <a:rPr lang="en-GB" sz="2600" dirty="0" smtClean="0"/>
              <a:t>Adrenal cortical hormone</a:t>
            </a:r>
          </a:p>
          <a:p>
            <a:pPr lvl="1" algn="just">
              <a:lnSpc>
                <a:spcPct val="160000"/>
              </a:lnSpc>
              <a:buFont typeface="Arial" pitchFamily="34" charset="0"/>
              <a:buChar char="•"/>
            </a:pPr>
            <a:r>
              <a:rPr lang="en-GB" sz="2600" dirty="0" smtClean="0"/>
              <a:t>Vitamin-D</a:t>
            </a:r>
          </a:p>
          <a:p>
            <a:pPr lvl="1" algn="just">
              <a:lnSpc>
                <a:spcPct val="160000"/>
              </a:lnSpc>
              <a:buNone/>
            </a:pPr>
            <a:r>
              <a:rPr lang="en-GB" sz="3000" dirty="0" smtClean="0">
                <a:solidFill>
                  <a:srgbClr val="0070C0"/>
                </a:solidFill>
              </a:rPr>
              <a:t>                                                                     </a:t>
            </a:r>
            <a:endParaRPr lang="en-GB" dirty="0" smtClean="0"/>
          </a:p>
          <a:p>
            <a:pPr lvl="1" algn="just">
              <a:buNone/>
            </a:pPr>
            <a:endParaRPr lang="en-GB" dirty="0" smtClean="0"/>
          </a:p>
          <a:p>
            <a:pPr algn="just">
              <a:buNone/>
            </a:pPr>
            <a:endParaRPr lang="en-GB" sz="2800" dirty="0" smtClean="0"/>
          </a:p>
          <a:p>
            <a:pPr>
              <a:buNone/>
              <a:defRPr/>
            </a:pPr>
            <a:endParaRPr lang="en-GB" sz="2800" dirty="0" smtClean="0"/>
          </a:p>
        </p:txBody>
      </p:sp>
      <p:sp>
        <p:nvSpPr>
          <p:cNvPr id="18436"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833" y="1600200"/>
            <a:ext cx="6786334" cy="4525963"/>
          </a:xfrm>
        </p:spPr>
      </p:pic>
      <p:sp>
        <p:nvSpPr>
          <p:cNvPr id="4" name="Slide Number Placeholder 3"/>
          <p:cNvSpPr>
            <a:spLocks noGrp="1"/>
          </p:cNvSpPr>
          <p:nvPr>
            <p:ph type="sldNum" sz="quarter" idx="12"/>
          </p:nvPr>
        </p:nvSpPr>
        <p:spPr/>
        <p:txBody>
          <a:bodyPr/>
          <a:lstStyle/>
          <a:p>
            <a:fld id="{9B782493-72DC-45BE-AB38-FF67AADA6076}" type="slidenum">
              <a:rPr lang="en-US" smtClean="0"/>
              <a:pPr/>
              <a:t>28</a:t>
            </a:fld>
            <a:endParaRPr lang="en-US"/>
          </a:p>
        </p:txBody>
      </p:sp>
    </p:spTree>
    <p:extLst>
      <p:ext uri="{BB962C8B-B14F-4D97-AF65-F5344CB8AC3E}">
        <p14:creationId xmlns:p14="http://schemas.microsoft.com/office/powerpoint/2010/main" val="346749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cs typeface="Times New Roman" pitchFamily="18" charset="0"/>
              </a:rPr>
              <a:t>INTRODUCTION</a:t>
            </a:r>
            <a:r>
              <a:rPr lang="en-US" sz="4000" b="1" dirty="0" smtClean="0">
                <a:cs typeface="Times New Roman" pitchFamily="18" charset="0"/>
              </a:rPr>
              <a:t> </a:t>
            </a:r>
            <a:endParaRPr lang="en-US" sz="4000" b="1" dirty="0">
              <a:cs typeface="Times New Roman" pitchFamily="18" charset="0"/>
            </a:endParaRPr>
          </a:p>
        </p:txBody>
      </p:sp>
      <p:sp>
        <p:nvSpPr>
          <p:cNvPr id="3" name="Content Placeholder 2"/>
          <p:cNvSpPr>
            <a:spLocks noGrp="1"/>
          </p:cNvSpPr>
          <p:nvPr>
            <p:ph idx="1"/>
          </p:nvPr>
        </p:nvSpPr>
        <p:spPr>
          <a:xfrm>
            <a:off x="304800" y="1219200"/>
            <a:ext cx="8839200" cy="5791200"/>
          </a:xfrm>
        </p:spPr>
        <p:txBody>
          <a:bodyPr>
            <a:noAutofit/>
          </a:bodyPr>
          <a:lstStyle/>
          <a:p>
            <a:pPr>
              <a:lnSpc>
                <a:spcPct val="150000"/>
              </a:lnSpc>
              <a:buNone/>
            </a:pPr>
            <a:r>
              <a:rPr lang="en-GB" sz="2400" dirty="0" smtClean="0"/>
              <a:t>Fats and oils are a wide group of compounds </a:t>
            </a:r>
          </a:p>
          <a:p>
            <a:pPr>
              <a:lnSpc>
                <a:spcPct val="150000"/>
              </a:lnSpc>
              <a:buNone/>
            </a:pPr>
            <a:r>
              <a:rPr lang="en-GB" sz="2400" dirty="0" smtClean="0"/>
              <a:t>Generally soluble in </a:t>
            </a:r>
            <a:r>
              <a:rPr lang="en-GB" sz="2400" dirty="0" smtClean="0">
                <a:solidFill>
                  <a:srgbClr val="FF0000"/>
                </a:solidFill>
              </a:rPr>
              <a:t>organic solvents </a:t>
            </a:r>
          </a:p>
          <a:p>
            <a:pPr>
              <a:lnSpc>
                <a:spcPct val="150000"/>
              </a:lnSpc>
              <a:buNone/>
            </a:pPr>
            <a:r>
              <a:rPr lang="en-GB" sz="2400" dirty="0" smtClean="0"/>
              <a:t>Insoluble in </a:t>
            </a:r>
            <a:r>
              <a:rPr lang="en-GB" sz="2400" dirty="0" smtClean="0">
                <a:solidFill>
                  <a:srgbClr val="FF0000"/>
                </a:solidFill>
              </a:rPr>
              <a:t>water</a:t>
            </a:r>
          </a:p>
          <a:p>
            <a:pPr>
              <a:lnSpc>
                <a:spcPct val="150000"/>
              </a:lnSpc>
              <a:buNone/>
            </a:pPr>
            <a:r>
              <a:rPr lang="en-GB" sz="2400" dirty="0" smtClean="0"/>
              <a:t>Chemically they are</a:t>
            </a:r>
          </a:p>
          <a:p>
            <a:pPr lvl="1">
              <a:lnSpc>
                <a:spcPct val="150000"/>
              </a:lnSpc>
              <a:buFont typeface="Arial" pitchFamily="34" charset="0"/>
              <a:buChar char="•"/>
            </a:pPr>
            <a:r>
              <a:rPr lang="en-GB" sz="2400" dirty="0" smtClean="0"/>
              <a:t>Triglycerides</a:t>
            </a:r>
          </a:p>
          <a:p>
            <a:pPr lvl="1">
              <a:lnSpc>
                <a:spcPct val="150000"/>
              </a:lnSpc>
              <a:buFont typeface="Arial" pitchFamily="34" charset="0"/>
              <a:buChar char="•"/>
            </a:pPr>
            <a:r>
              <a:rPr lang="en-GB" sz="2400" dirty="0" err="1" smtClean="0">
                <a:solidFill>
                  <a:srgbClr val="000000"/>
                </a:solidFill>
              </a:rPr>
              <a:t>Triesters</a:t>
            </a:r>
            <a:r>
              <a:rPr lang="en-GB" sz="2400" dirty="0" smtClean="0">
                <a:solidFill>
                  <a:srgbClr val="000000"/>
                </a:solidFill>
              </a:rPr>
              <a:t> of </a:t>
            </a:r>
            <a:r>
              <a:rPr lang="en-GB" sz="2400" dirty="0" smtClean="0">
                <a:solidFill>
                  <a:srgbClr val="FF0000"/>
                </a:solidFill>
              </a:rPr>
              <a:t>glycerol</a:t>
            </a:r>
            <a:r>
              <a:rPr lang="en-GB" sz="2400" dirty="0" smtClean="0">
                <a:solidFill>
                  <a:srgbClr val="000000"/>
                </a:solidFill>
              </a:rPr>
              <a:t> and </a:t>
            </a:r>
            <a:r>
              <a:rPr lang="en-GB" sz="2400" dirty="0" smtClean="0">
                <a:solidFill>
                  <a:srgbClr val="FF0000"/>
                </a:solidFill>
              </a:rPr>
              <a:t>fatty acids</a:t>
            </a:r>
            <a:endParaRPr lang="en-US" sz="2400" dirty="0" smtClean="0">
              <a:solidFill>
                <a:srgbClr val="FF0000"/>
              </a:solidFill>
            </a:endParaRPr>
          </a:p>
          <a:p>
            <a:pPr lvl="1">
              <a:lnSpc>
                <a:spcPct val="150000"/>
              </a:lnSpc>
              <a:buFont typeface="Arial" pitchFamily="34" charset="0"/>
              <a:buChar char="•"/>
            </a:pPr>
            <a:r>
              <a:rPr lang="en-US" sz="2400" dirty="0" smtClean="0">
                <a:solidFill>
                  <a:srgbClr val="000000"/>
                </a:solidFill>
              </a:rPr>
              <a:t>Solid or liquid</a:t>
            </a:r>
          </a:p>
          <a:p>
            <a:pPr lvl="1">
              <a:lnSpc>
                <a:spcPct val="150000"/>
              </a:lnSpc>
              <a:buFont typeface="Arial" pitchFamily="34" charset="0"/>
              <a:buChar char="•"/>
            </a:pPr>
            <a:r>
              <a:rPr lang="en-US" sz="2400" dirty="0" smtClean="0">
                <a:solidFill>
                  <a:srgbClr val="000000"/>
                </a:solidFill>
              </a:rPr>
              <a:t>Subset of lipids</a:t>
            </a:r>
            <a:endParaRPr lang="en-US" sz="2400" dirty="0" smtClean="0">
              <a:cs typeface="Times New Roman" pitchFamily="18" charset="0"/>
            </a:endParaRPr>
          </a:p>
          <a:p>
            <a:pPr lvl="1">
              <a:lnSpc>
                <a:spcPct val="150000"/>
              </a:lnSpc>
              <a:buNone/>
            </a:pPr>
            <a:r>
              <a:rPr lang="en-US" sz="2400" smtClean="0">
                <a:solidFill>
                  <a:srgbClr val="0070C0"/>
                </a:solidFill>
                <a:cs typeface="Times New Roman" pitchFamily="18" charset="0"/>
              </a:rPr>
              <a:t>                                                                                </a:t>
            </a:r>
            <a:endParaRPr lang="en-US" dirty="0" smtClean="0">
              <a:solidFill>
                <a:srgbClr val="0070C0"/>
              </a:solidFill>
              <a:cs typeface="Times New Roman" pitchFamily="18" charset="0"/>
            </a:endParaRPr>
          </a:p>
          <a:p>
            <a:pPr marL="0" indent="0">
              <a:lnSpc>
                <a:spcPct val="160000"/>
              </a:lnSpc>
              <a:buNone/>
            </a:pPr>
            <a:endParaRPr lang="en-US" sz="2800" dirty="0">
              <a:latin typeface="Times New Roman" pitchFamily="18" charset="0"/>
              <a:cs typeface="Times New Roman" pitchFamily="18" charset="0"/>
            </a:endParaRPr>
          </a:p>
          <a:p>
            <a:pPr marL="0" indent="0">
              <a:lnSpc>
                <a:spcPct val="160000"/>
              </a:lnSpc>
              <a:buNone/>
            </a:pPr>
            <a:endParaRPr lang="en-US" sz="2800" dirty="0" smtClean="0">
              <a:latin typeface="Times New Roman" pitchFamily="18" charset="0"/>
              <a:cs typeface="Times New Roman" pitchFamily="18" charset="0"/>
            </a:endParaRPr>
          </a:p>
          <a:p>
            <a:pPr marL="0" indent="0" algn="r">
              <a:lnSpc>
                <a:spcPct val="160000"/>
              </a:lnSpc>
              <a:buNone/>
            </a:pPr>
            <a:r>
              <a:rPr lang="en-US" sz="28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a:xfrm>
            <a:off x="7010400" y="0"/>
            <a:ext cx="2133600" cy="381000"/>
          </a:xfrm>
        </p:spPr>
        <p:txBody>
          <a:bodyPr/>
          <a:lstStyle/>
          <a:p>
            <a:r>
              <a:rPr lang="en-US" dirty="0" smtClean="0">
                <a:solidFill>
                  <a:schemeClr val="tx1"/>
                </a:solidFill>
              </a:rPr>
              <a:t>1</a:t>
            </a:r>
            <a:endParaRPr lang="en-US" dirty="0">
              <a:solidFill>
                <a:schemeClr val="tx1"/>
              </a:solidFill>
            </a:endParaRPr>
          </a:p>
        </p:txBody>
      </p:sp>
    </p:spTree>
    <p:extLst>
      <p:ext uri="{BB962C8B-B14F-4D97-AF65-F5344CB8AC3E}">
        <p14:creationId xmlns:p14="http://schemas.microsoft.com/office/powerpoint/2010/main" val="388750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533400"/>
            <a:ext cx="7060975" cy="5288916"/>
          </a:xfrm>
        </p:spPr>
      </p:pic>
      <p:sp>
        <p:nvSpPr>
          <p:cNvPr id="4" name="Slide Number Placeholder 3"/>
          <p:cNvSpPr>
            <a:spLocks noGrp="1"/>
          </p:cNvSpPr>
          <p:nvPr>
            <p:ph type="sldNum" sz="quarter" idx="12"/>
          </p:nvPr>
        </p:nvSpPr>
        <p:spPr/>
        <p:txBody>
          <a:bodyPr/>
          <a:lstStyle/>
          <a:p>
            <a:fld id="{9B782493-72DC-45BE-AB38-FF67AADA6076}" type="slidenum">
              <a:rPr lang="en-US" smtClean="0"/>
              <a:pPr/>
              <a:t>4</a:t>
            </a:fld>
            <a:endParaRPr lang="en-US"/>
          </a:p>
        </p:txBody>
      </p:sp>
    </p:spTree>
    <p:extLst>
      <p:ext uri="{BB962C8B-B14F-4D97-AF65-F5344CB8AC3E}">
        <p14:creationId xmlns:p14="http://schemas.microsoft.com/office/powerpoint/2010/main" val="124693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Times New Roman" pitchFamily="18" charset="0"/>
              </a:rPr>
              <a:t>TYPES OF LIPIDS </a:t>
            </a:r>
            <a:endParaRPr lang="en-US" dirty="0"/>
          </a:p>
        </p:txBody>
      </p:sp>
      <p:sp>
        <p:nvSpPr>
          <p:cNvPr id="3" name="Content Placeholder 2"/>
          <p:cNvSpPr>
            <a:spLocks noGrp="1"/>
          </p:cNvSpPr>
          <p:nvPr>
            <p:ph idx="1"/>
          </p:nvPr>
        </p:nvSpPr>
        <p:spPr/>
        <p:txBody>
          <a:bodyPr/>
          <a:lstStyle/>
          <a:p>
            <a:pPr marL="0" indent="0">
              <a:buNone/>
            </a:pPr>
            <a:r>
              <a:rPr lang="en-US" dirty="0"/>
              <a:t>The three main types of lipids are </a:t>
            </a:r>
            <a:endParaRPr lang="en-US" dirty="0" smtClean="0"/>
          </a:p>
          <a:p>
            <a:pPr marL="514350" indent="-514350">
              <a:buFont typeface="+mj-lt"/>
              <a:buAutoNum type="arabicPeriod"/>
            </a:pPr>
            <a:r>
              <a:rPr lang="en-US" dirty="0" err="1" smtClean="0"/>
              <a:t>Triacylglycerols</a:t>
            </a:r>
            <a:r>
              <a:rPr lang="en-US" dirty="0" smtClean="0"/>
              <a:t> </a:t>
            </a:r>
            <a:r>
              <a:rPr lang="en-US" dirty="0"/>
              <a:t>(also called </a:t>
            </a:r>
            <a:r>
              <a:rPr lang="en-US" dirty="0" smtClean="0"/>
              <a:t>triglycerides)</a:t>
            </a:r>
          </a:p>
          <a:p>
            <a:pPr marL="514350" indent="-514350">
              <a:buFont typeface="+mj-lt"/>
              <a:buAutoNum type="arabicPeriod"/>
            </a:pPr>
            <a:r>
              <a:rPr lang="en-US" dirty="0" smtClean="0"/>
              <a:t>Phospholipids</a:t>
            </a:r>
          </a:p>
          <a:p>
            <a:pPr marL="514350" indent="-514350">
              <a:buFont typeface="+mj-lt"/>
              <a:buAutoNum type="arabicPeriod"/>
            </a:pPr>
            <a:r>
              <a:rPr lang="en-US" dirty="0" smtClean="0"/>
              <a:t>and sterols </a:t>
            </a:r>
            <a:endParaRPr lang="en-US" dirty="0"/>
          </a:p>
        </p:txBody>
      </p:sp>
      <p:sp>
        <p:nvSpPr>
          <p:cNvPr id="4" name="Slide Number Placeholder 3"/>
          <p:cNvSpPr>
            <a:spLocks noGrp="1"/>
          </p:cNvSpPr>
          <p:nvPr>
            <p:ph type="sldNum" sz="quarter" idx="12"/>
          </p:nvPr>
        </p:nvSpPr>
        <p:spPr/>
        <p:txBody>
          <a:bodyPr/>
          <a:lstStyle/>
          <a:p>
            <a:fld id="{9B782493-72DC-45BE-AB38-FF67AADA6076}"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6" y="2728912"/>
            <a:ext cx="3797740" cy="3397251"/>
          </a:xfrm>
          <a:prstGeom prst="rect">
            <a:avLst/>
          </a:prstGeom>
        </p:spPr>
      </p:pic>
    </p:spTree>
    <p:extLst>
      <p:ext uri="{BB962C8B-B14F-4D97-AF65-F5344CB8AC3E}">
        <p14:creationId xmlns:p14="http://schemas.microsoft.com/office/powerpoint/2010/main" val="74746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Times New Roman" pitchFamily="18" charset="0"/>
              </a:rPr>
              <a:t>TYPES OF LIPIDS </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US" dirty="0" smtClean="0"/>
              <a:t>1.Triacylglycerols </a:t>
            </a:r>
            <a:r>
              <a:rPr lang="en-US" dirty="0"/>
              <a:t>(also known as triglycerides) make up more than 95 percent of lipids in the diet and are commonly found in fried foods, vegetable oil, butter, whole milk, cheese, cream cheese, and some </a:t>
            </a:r>
            <a:r>
              <a:rPr lang="en-US" dirty="0" smtClean="0"/>
              <a:t>meats</a:t>
            </a:r>
          </a:p>
          <a:p>
            <a:pPr marL="0" indent="0">
              <a:buNone/>
            </a:pPr>
            <a:r>
              <a:rPr lang="en-US" dirty="0" smtClean="0"/>
              <a:t>2.</a:t>
            </a:r>
            <a:r>
              <a:rPr lang="en-US" dirty="0"/>
              <a:t> Phospholipids make up only about 2 percent of dietary lipids. They are water-soluble and are found in both plants and animals. Phospholipids are crucial for building the protective barrier, or membrane, </a:t>
            </a:r>
            <a:r>
              <a:rPr lang="en-US" dirty="0" smtClean="0"/>
              <a:t>around </a:t>
            </a:r>
            <a:r>
              <a:rPr lang="en-US" dirty="0"/>
              <a:t>body’s cells. In fact, phospholipids are synthesized in the body to form cell and organelle membranes</a:t>
            </a:r>
          </a:p>
        </p:txBody>
      </p:sp>
      <p:sp>
        <p:nvSpPr>
          <p:cNvPr id="4" name="Slide Number Placeholder 3"/>
          <p:cNvSpPr>
            <a:spLocks noGrp="1"/>
          </p:cNvSpPr>
          <p:nvPr>
            <p:ph type="sldNum" sz="quarter" idx="12"/>
          </p:nvPr>
        </p:nvSpPr>
        <p:spPr/>
        <p:txBody>
          <a:bodyPr/>
          <a:lstStyle/>
          <a:p>
            <a:fld id="{9B782493-72DC-45BE-AB38-FF67AADA6076}" type="slidenum">
              <a:rPr lang="en-US" smtClean="0"/>
              <a:pPr/>
              <a:t>6</a:t>
            </a:fld>
            <a:endParaRPr lang="en-US"/>
          </a:p>
        </p:txBody>
      </p:sp>
    </p:spTree>
    <p:extLst>
      <p:ext uri="{BB962C8B-B14F-4D97-AF65-F5344CB8AC3E}">
        <p14:creationId xmlns:p14="http://schemas.microsoft.com/office/powerpoint/2010/main" val="70236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Times New Roman" pitchFamily="18" charset="0"/>
              </a:rPr>
              <a:t>TYPES OF LIPIDS </a:t>
            </a:r>
            <a:endParaRPr lang="en-US" dirty="0"/>
          </a:p>
        </p:txBody>
      </p:sp>
      <p:sp>
        <p:nvSpPr>
          <p:cNvPr id="3" name="Content Placeholder 2"/>
          <p:cNvSpPr>
            <a:spLocks noGrp="1"/>
          </p:cNvSpPr>
          <p:nvPr>
            <p:ph idx="1"/>
          </p:nvPr>
        </p:nvSpPr>
        <p:spPr/>
        <p:txBody>
          <a:bodyPr/>
          <a:lstStyle/>
          <a:p>
            <a:pPr marL="0" indent="0">
              <a:buNone/>
            </a:pPr>
            <a:r>
              <a:rPr lang="en-US" dirty="0" smtClean="0"/>
              <a:t>3.Sterols </a:t>
            </a:r>
            <a:r>
              <a:rPr lang="en-US" dirty="0"/>
              <a:t>are the least common type of lipid. Cholesterol is perhaps the best well-known sterol. Though cholesterol has a notorious reputation, the body gets only a small amount of its cholesterol through food—the body produces most of it. Cholesterol is an important component of the cell membrane and is required for the synthesis of sex hormones, vitamin D, and bile </a:t>
            </a:r>
            <a:r>
              <a:rPr lang="en-US" dirty="0" smtClean="0"/>
              <a:t>salts</a:t>
            </a:r>
            <a:endParaRPr lang="en-US" dirty="0"/>
          </a:p>
        </p:txBody>
      </p:sp>
      <p:sp>
        <p:nvSpPr>
          <p:cNvPr id="4" name="Slide Number Placeholder 3"/>
          <p:cNvSpPr>
            <a:spLocks noGrp="1"/>
          </p:cNvSpPr>
          <p:nvPr>
            <p:ph type="sldNum" sz="quarter" idx="12"/>
          </p:nvPr>
        </p:nvSpPr>
        <p:spPr/>
        <p:txBody>
          <a:bodyPr/>
          <a:lstStyle/>
          <a:p>
            <a:fld id="{9B782493-72DC-45BE-AB38-FF67AADA6076}" type="slidenum">
              <a:rPr lang="en-US" smtClean="0"/>
              <a:pPr/>
              <a:t>7</a:t>
            </a:fld>
            <a:endParaRPr lang="en-US"/>
          </a:p>
        </p:txBody>
      </p:sp>
    </p:spTree>
    <p:extLst>
      <p:ext uri="{BB962C8B-B14F-4D97-AF65-F5344CB8AC3E}">
        <p14:creationId xmlns:p14="http://schemas.microsoft.com/office/powerpoint/2010/main" val="417764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cs typeface="Times New Roman" pitchFamily="18" charset="0"/>
              </a:rPr>
              <a:t>TYPES OF LIPIDS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73" y="1600200"/>
            <a:ext cx="5533454" cy="4525963"/>
          </a:xfrm>
        </p:spPr>
      </p:pic>
      <p:sp>
        <p:nvSpPr>
          <p:cNvPr id="4" name="Slide Number Placeholder 3"/>
          <p:cNvSpPr>
            <a:spLocks noGrp="1"/>
          </p:cNvSpPr>
          <p:nvPr>
            <p:ph type="sldNum" sz="quarter" idx="12"/>
          </p:nvPr>
        </p:nvSpPr>
        <p:spPr/>
        <p:txBody>
          <a:bodyPr/>
          <a:lstStyle/>
          <a:p>
            <a:fld id="{9B782493-72DC-45BE-AB38-FF67AADA6076}" type="slidenum">
              <a:rPr lang="en-US" smtClean="0"/>
              <a:pPr/>
              <a:t>8</a:t>
            </a:fld>
            <a:endParaRPr lang="en-US"/>
          </a:p>
        </p:txBody>
      </p:sp>
    </p:spTree>
    <p:extLst>
      <p:ext uri="{BB962C8B-B14F-4D97-AF65-F5344CB8AC3E}">
        <p14:creationId xmlns:p14="http://schemas.microsoft.com/office/powerpoint/2010/main" val="225701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GB" sz="4000" b="1" dirty="0" smtClean="0">
                <a:solidFill>
                  <a:srgbClr val="0070C0"/>
                </a:solidFill>
              </a:rPr>
              <a:t>CLASSIFICATION</a:t>
            </a:r>
          </a:p>
        </p:txBody>
      </p:sp>
      <p:sp>
        <p:nvSpPr>
          <p:cNvPr id="3" name="Content Placeholder 2"/>
          <p:cNvSpPr>
            <a:spLocks noGrp="1"/>
          </p:cNvSpPr>
          <p:nvPr>
            <p:ph idx="1"/>
          </p:nvPr>
        </p:nvSpPr>
        <p:spPr>
          <a:xfrm>
            <a:off x="457200" y="1600200"/>
            <a:ext cx="8686800" cy="5257800"/>
          </a:xfrm>
        </p:spPr>
        <p:txBody>
          <a:bodyPr>
            <a:normAutofit fontScale="70000" lnSpcReduction="20000"/>
          </a:bodyPr>
          <a:lstStyle/>
          <a:p>
            <a:pPr algn="just">
              <a:lnSpc>
                <a:spcPct val="170000"/>
              </a:lnSpc>
              <a:buNone/>
              <a:defRPr/>
            </a:pPr>
            <a:r>
              <a:rPr lang="en-GB" sz="3800" dirty="0" smtClean="0"/>
              <a:t>Classified on following parameters</a:t>
            </a:r>
          </a:p>
          <a:p>
            <a:pPr lvl="1" algn="just">
              <a:lnSpc>
                <a:spcPct val="170000"/>
              </a:lnSpc>
              <a:buFont typeface="Arial" pitchFamily="34" charset="0"/>
              <a:buChar char="•"/>
              <a:defRPr/>
            </a:pPr>
            <a:r>
              <a:rPr lang="en-GB" sz="3800" dirty="0" smtClean="0"/>
              <a:t>Saturated/Unsaturated</a:t>
            </a:r>
          </a:p>
          <a:p>
            <a:pPr lvl="1" algn="just">
              <a:lnSpc>
                <a:spcPct val="170000"/>
              </a:lnSpc>
              <a:buFont typeface="Arial" pitchFamily="34" charset="0"/>
              <a:buChar char="•"/>
              <a:defRPr/>
            </a:pPr>
            <a:r>
              <a:rPr lang="en-GB" sz="3800" dirty="0" smtClean="0"/>
              <a:t>Volatile/Non-volatile</a:t>
            </a:r>
          </a:p>
          <a:p>
            <a:pPr lvl="1" algn="just">
              <a:lnSpc>
                <a:spcPct val="170000"/>
              </a:lnSpc>
              <a:buFont typeface="Arial" pitchFamily="34" charset="0"/>
              <a:buChar char="•"/>
              <a:defRPr/>
            </a:pPr>
            <a:r>
              <a:rPr lang="en-GB" sz="3800" dirty="0" smtClean="0"/>
              <a:t>Chain length</a:t>
            </a:r>
          </a:p>
          <a:p>
            <a:pPr lvl="1" algn="just">
              <a:lnSpc>
                <a:spcPct val="170000"/>
              </a:lnSpc>
              <a:buFont typeface="Arial" pitchFamily="34" charset="0"/>
              <a:buChar char="•"/>
              <a:defRPr/>
            </a:pPr>
            <a:r>
              <a:rPr lang="en-GB" sz="3800" dirty="0" smtClean="0"/>
              <a:t>Sources</a:t>
            </a:r>
          </a:p>
          <a:p>
            <a:pPr lvl="1" algn="just">
              <a:lnSpc>
                <a:spcPct val="170000"/>
              </a:lnSpc>
              <a:buFont typeface="Arial" pitchFamily="34" charset="0"/>
              <a:buChar char="•"/>
              <a:defRPr/>
            </a:pPr>
            <a:r>
              <a:rPr lang="en-GB" sz="3800" dirty="0" smtClean="0"/>
              <a:t>Visible/Invisible</a:t>
            </a:r>
          </a:p>
          <a:p>
            <a:pPr lvl="1" algn="just">
              <a:lnSpc>
                <a:spcPct val="170000"/>
              </a:lnSpc>
              <a:buFont typeface="Arial" pitchFamily="34" charset="0"/>
              <a:buChar char="•"/>
              <a:defRPr/>
            </a:pPr>
            <a:r>
              <a:rPr lang="en-GB" sz="3800" dirty="0" smtClean="0"/>
              <a:t>Melting point                             </a:t>
            </a:r>
          </a:p>
          <a:p>
            <a:pPr marL="0" indent="0" algn="just" eaLnBrk="1" hangingPunct="1">
              <a:buFontTx/>
              <a:buNone/>
              <a:defRPr/>
            </a:pPr>
            <a:endParaRPr lang="en-GB" sz="2800" dirty="0" smtClean="0"/>
          </a:p>
          <a:p>
            <a:pPr eaLnBrk="1" hangingPunct="1">
              <a:defRPr/>
            </a:pPr>
            <a:endParaRPr lang="en-GB" sz="2800" dirty="0" smtClean="0"/>
          </a:p>
        </p:txBody>
      </p:sp>
      <p:sp>
        <p:nvSpPr>
          <p:cNvPr id="6148" name="Slide Number Placeholder 4"/>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3221</TotalTime>
  <Words>985</Words>
  <Application>Microsoft Office PowerPoint</Application>
  <PresentationFormat>On-screen Show (4:3)</PresentationFormat>
  <Paragraphs>257</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LECTURE CONTENT</vt:lpstr>
      <vt:lpstr>INTRODUCTION </vt:lpstr>
      <vt:lpstr>PowerPoint Presentation</vt:lpstr>
      <vt:lpstr>TYPES OF LIPIDS </vt:lpstr>
      <vt:lpstr>TYPES OF LIPIDS </vt:lpstr>
      <vt:lpstr>TYPES OF LIPIDS </vt:lpstr>
      <vt:lpstr>TYPES OF LIPIDS </vt:lpstr>
      <vt:lpstr>CLASSIFICATION</vt:lpstr>
      <vt:lpstr>CLASSIFICATION ON BASIS OF SATURATION  </vt:lpstr>
      <vt:lpstr>CLASSIFICATION ON BASIS OF SATURATION </vt:lpstr>
      <vt:lpstr>CLASSIFICATION ON BASIS OF SATURATION </vt:lpstr>
      <vt:lpstr>CLASSIFICATION.. </vt:lpstr>
      <vt:lpstr>CLASSIFICATION ON BASIS OF SATURATION </vt:lpstr>
      <vt:lpstr>CLASSIFICATION ON BASIS OF SATURATION </vt:lpstr>
      <vt:lpstr>PowerPoint Presentation</vt:lpstr>
      <vt:lpstr>CLASSIFICATION ON BASIS OF VOLATILITY </vt:lpstr>
      <vt:lpstr>CLASSIFICATION ON BASIS OF CHAIN LENGTH </vt:lpstr>
      <vt:lpstr>CLASSIFICATION ON BASIS OF SOURCES</vt:lpstr>
      <vt:lpstr>CLASSIFICATION ON BASIS OF PRESENCE </vt:lpstr>
      <vt:lpstr>CLASSIFICATION ON BASIS OF PRESENCE </vt:lpstr>
      <vt:lpstr>CLASSIFICATION ON BASIS OF MELTING POINT </vt:lpstr>
      <vt:lpstr>FUNCTIONALITY IN FOODS</vt:lpstr>
      <vt:lpstr> FAT CONTENT OF SOME SELECTED FOODS</vt:lpstr>
      <vt:lpstr> Importance of fat to the body </vt:lpstr>
      <vt:lpstr>HEALTH BENEFITS</vt:lpstr>
      <vt:lpstr>HEALTH 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Eht</dc:creator>
  <cp:lastModifiedBy>Dr.Anjum</cp:lastModifiedBy>
  <cp:revision>510</cp:revision>
  <dcterms:created xsi:type="dcterms:W3CDTF">2018-01-07T14:10:43Z</dcterms:created>
  <dcterms:modified xsi:type="dcterms:W3CDTF">2020-11-12T03:58:12Z</dcterms:modified>
</cp:coreProperties>
</file>