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77" r:id="rId13"/>
    <p:sldId id="278" r:id="rId14"/>
    <p:sldId id="269" r:id="rId15"/>
    <p:sldId id="270" r:id="rId16"/>
    <p:sldId id="271" r:id="rId17"/>
    <p:sldId id="272" r:id="rId18"/>
    <p:sldId id="268" r:id="rId19"/>
    <p:sldId id="273" r:id="rId20"/>
    <p:sldId id="274" r:id="rId21"/>
    <p:sldId id="275" r:id="rId22"/>
    <p:sldId id="27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heme" Target="theme/theme1.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GB"/>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11/21/2020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GB"/>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GB"/>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GB"/>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11/21/2020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GB"/>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11/21/2020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E2C53-65C0-AB48-88F6-0BB3A74F4465}"/>
              </a:ext>
            </a:extLst>
          </p:cNvPr>
          <p:cNvSpPr>
            <a:spLocks noGrp="1"/>
          </p:cNvSpPr>
          <p:nvPr>
            <p:ph type="ctrTitle"/>
          </p:nvPr>
        </p:nvSpPr>
        <p:spPr>
          <a:xfrm>
            <a:off x="2459383" y="2495838"/>
            <a:ext cx="7273233" cy="2446866"/>
          </a:xfrm>
        </p:spPr>
        <p:txBody>
          <a:bodyPr>
            <a:normAutofit fontScale="90000"/>
          </a:bodyPr>
          <a:lstStyle/>
          <a:p>
            <a:r>
              <a:rPr lang="en-GB" sz="9600" b="1" dirty="0" err="1">
                <a:solidFill>
                  <a:srgbClr val="FFFF00"/>
                </a:solidFill>
              </a:rPr>
              <a:t>Bacteriologyand</a:t>
            </a:r>
            <a:r>
              <a:rPr lang="en-GB" sz="9600" b="1" dirty="0">
                <a:solidFill>
                  <a:srgbClr val="FFFF00"/>
                </a:solidFill>
              </a:rPr>
              <a:t> virology</a:t>
            </a:r>
            <a:endParaRPr lang="en-PK" sz="9600" b="1" dirty="0">
              <a:solidFill>
                <a:srgbClr val="FFFF00"/>
              </a:solidFill>
            </a:endParaRPr>
          </a:p>
        </p:txBody>
      </p:sp>
    </p:spTree>
    <p:extLst>
      <p:ext uri="{BB962C8B-B14F-4D97-AF65-F5344CB8AC3E}">
        <p14:creationId xmlns:p14="http://schemas.microsoft.com/office/powerpoint/2010/main" val="2706194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5E2F8-AC7A-F946-8070-3A45C1F03BD6}"/>
              </a:ext>
            </a:extLst>
          </p:cNvPr>
          <p:cNvSpPr>
            <a:spLocks noGrp="1"/>
          </p:cNvSpPr>
          <p:nvPr>
            <p:ph type="title"/>
          </p:nvPr>
        </p:nvSpPr>
        <p:spPr>
          <a:xfrm>
            <a:off x="1030287" y="2700866"/>
            <a:ext cx="10131425" cy="1456267"/>
          </a:xfrm>
        </p:spPr>
        <p:txBody>
          <a:bodyPr>
            <a:normAutofit fontScale="90000"/>
          </a:bodyPr>
          <a:lstStyle/>
          <a:p>
            <a:r>
              <a:rPr lang="en-GB" sz="6500" b="1" dirty="0"/>
              <a:t>Modes of aids transmission</a:t>
            </a:r>
            <a:endParaRPr lang="en-PK" sz="6500" b="1" dirty="0"/>
          </a:p>
        </p:txBody>
      </p:sp>
    </p:spTree>
    <p:extLst>
      <p:ext uri="{BB962C8B-B14F-4D97-AF65-F5344CB8AC3E}">
        <p14:creationId xmlns:p14="http://schemas.microsoft.com/office/powerpoint/2010/main" val="2987879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10512940-F201-BE4F-B269-B5D8643639BE}"/>
              </a:ext>
            </a:extLst>
          </p:cNvPr>
          <p:cNvPicPr>
            <a:picLocks noGrp="1" noChangeAspect="1"/>
          </p:cNvPicPr>
          <p:nvPr>
            <p:ph idx="1"/>
          </p:nvPr>
        </p:nvPicPr>
        <p:blipFill>
          <a:blip r:embed="rId2"/>
          <a:stretch>
            <a:fillRect/>
          </a:stretch>
        </p:blipFill>
        <p:spPr>
          <a:xfrm>
            <a:off x="2386312" y="890793"/>
            <a:ext cx="7419375" cy="5076414"/>
          </a:xfrm>
        </p:spPr>
      </p:pic>
    </p:spTree>
    <p:extLst>
      <p:ext uri="{BB962C8B-B14F-4D97-AF65-F5344CB8AC3E}">
        <p14:creationId xmlns:p14="http://schemas.microsoft.com/office/powerpoint/2010/main" val="1768647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AB865-ADB6-D242-8460-0F13568CACF4}"/>
              </a:ext>
            </a:extLst>
          </p:cNvPr>
          <p:cNvSpPr>
            <a:spLocks noGrp="1"/>
          </p:cNvSpPr>
          <p:nvPr>
            <p:ph type="title"/>
          </p:nvPr>
        </p:nvSpPr>
        <p:spPr>
          <a:xfrm>
            <a:off x="1030287" y="2119872"/>
            <a:ext cx="10131425" cy="1827426"/>
          </a:xfrm>
        </p:spPr>
        <p:txBody>
          <a:bodyPr>
            <a:normAutofit/>
          </a:bodyPr>
          <a:lstStyle/>
          <a:p>
            <a:r>
              <a:rPr lang="en-GB" sz="9600" b="1" dirty="0"/>
              <a:t>Life cycle of </a:t>
            </a:r>
            <a:r>
              <a:rPr lang="en-GB" sz="9600" b="1" dirty="0" err="1"/>
              <a:t>Hiv</a:t>
            </a:r>
            <a:endParaRPr lang="en-PK" sz="9600" b="1" dirty="0"/>
          </a:p>
        </p:txBody>
      </p:sp>
    </p:spTree>
    <p:extLst>
      <p:ext uri="{BB962C8B-B14F-4D97-AF65-F5344CB8AC3E}">
        <p14:creationId xmlns:p14="http://schemas.microsoft.com/office/powerpoint/2010/main" val="787649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E6368FE-AACB-D348-9884-25A710456696}"/>
              </a:ext>
            </a:extLst>
          </p:cNvPr>
          <p:cNvPicPr>
            <a:picLocks noGrp="1" noChangeAspect="1"/>
          </p:cNvPicPr>
          <p:nvPr>
            <p:ph idx="1"/>
          </p:nvPr>
        </p:nvPicPr>
        <p:blipFill>
          <a:blip r:embed="rId2"/>
          <a:stretch>
            <a:fillRect/>
          </a:stretch>
        </p:blipFill>
        <p:spPr>
          <a:xfrm>
            <a:off x="2617330" y="416393"/>
            <a:ext cx="6602811" cy="6126933"/>
          </a:xfrm>
          <a:prstGeom prst="rect">
            <a:avLst/>
          </a:prstGeom>
        </p:spPr>
      </p:pic>
    </p:spTree>
    <p:extLst>
      <p:ext uri="{BB962C8B-B14F-4D97-AF65-F5344CB8AC3E}">
        <p14:creationId xmlns:p14="http://schemas.microsoft.com/office/powerpoint/2010/main" val="992853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A7734-23B7-DA48-89C2-3CFB8B36159B}"/>
              </a:ext>
            </a:extLst>
          </p:cNvPr>
          <p:cNvSpPr>
            <a:spLocks noGrp="1"/>
          </p:cNvSpPr>
          <p:nvPr>
            <p:ph type="title"/>
          </p:nvPr>
        </p:nvSpPr>
        <p:spPr/>
        <p:txBody>
          <a:bodyPr/>
          <a:lstStyle/>
          <a:p>
            <a:r>
              <a:rPr lang="en-GB" b="1" dirty="0"/>
              <a:t>How can the </a:t>
            </a:r>
            <a:r>
              <a:rPr lang="en-GB" b="1" dirty="0" err="1"/>
              <a:t>hiv</a:t>
            </a:r>
            <a:r>
              <a:rPr lang="en-GB" b="1" dirty="0"/>
              <a:t> transmitted in community?</a:t>
            </a:r>
            <a:endParaRPr lang="en-PK" b="1" dirty="0"/>
          </a:p>
        </p:txBody>
      </p:sp>
      <p:sp>
        <p:nvSpPr>
          <p:cNvPr id="3" name="Content Placeholder 2">
            <a:extLst>
              <a:ext uri="{FF2B5EF4-FFF2-40B4-BE49-F238E27FC236}">
                <a16:creationId xmlns:a16="http://schemas.microsoft.com/office/drawing/2014/main" id="{BCE334BF-E21C-4845-8322-4F8C1B2B8535}"/>
              </a:ext>
            </a:extLst>
          </p:cNvPr>
          <p:cNvSpPr>
            <a:spLocks noGrp="1"/>
          </p:cNvSpPr>
          <p:nvPr>
            <p:ph idx="1"/>
          </p:nvPr>
        </p:nvSpPr>
        <p:spPr/>
        <p:txBody>
          <a:bodyPr>
            <a:normAutofit/>
          </a:bodyPr>
          <a:lstStyle/>
          <a:p>
            <a:r>
              <a:rPr lang="en-GB" sz="2900" dirty="0"/>
              <a:t>The most common modes of transmission:Having sex with someone who has HIV (anal sex the highest then, vaginal and multiple partners.</a:t>
            </a:r>
          </a:p>
          <a:p>
            <a:r>
              <a:rPr lang="en-GB" sz="2900" dirty="0"/>
              <a:t>Sharing needles, syringes, rinse water, or other equipment (works) used to prepare injection drugs with someone who has HIV.</a:t>
            </a:r>
            <a:endParaRPr lang="en-PK" sz="2900" dirty="0"/>
          </a:p>
        </p:txBody>
      </p:sp>
    </p:spTree>
    <p:extLst>
      <p:ext uri="{BB962C8B-B14F-4D97-AF65-F5344CB8AC3E}">
        <p14:creationId xmlns:p14="http://schemas.microsoft.com/office/powerpoint/2010/main" val="2600138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DA4B3-8401-7D44-9854-C31A151D8F01}"/>
              </a:ext>
            </a:extLst>
          </p:cNvPr>
          <p:cNvSpPr>
            <a:spLocks noGrp="1"/>
          </p:cNvSpPr>
          <p:nvPr>
            <p:ph type="title"/>
          </p:nvPr>
        </p:nvSpPr>
        <p:spPr/>
        <p:txBody>
          <a:bodyPr/>
          <a:lstStyle/>
          <a:p>
            <a:r>
              <a:rPr lang="en-GB" b="1" dirty="0"/>
              <a:t>Modes of transmission among HCW</a:t>
            </a:r>
            <a:r>
              <a:rPr lang="en-GB" sz="3600" dirty="0"/>
              <a:t>s</a:t>
            </a:r>
            <a:endParaRPr lang="en-PK" b="1" dirty="0"/>
          </a:p>
        </p:txBody>
      </p:sp>
      <p:sp>
        <p:nvSpPr>
          <p:cNvPr id="3" name="Content Placeholder 2">
            <a:extLst>
              <a:ext uri="{FF2B5EF4-FFF2-40B4-BE49-F238E27FC236}">
                <a16:creationId xmlns:a16="http://schemas.microsoft.com/office/drawing/2014/main" id="{E0D7815B-E1D7-F04F-8B7B-FAD8D1537E09}"/>
              </a:ext>
            </a:extLst>
          </p:cNvPr>
          <p:cNvSpPr>
            <a:spLocks noGrp="1"/>
          </p:cNvSpPr>
          <p:nvPr>
            <p:ph idx="1"/>
          </p:nvPr>
        </p:nvSpPr>
        <p:spPr/>
        <p:txBody>
          <a:bodyPr>
            <a:normAutofit/>
          </a:bodyPr>
          <a:lstStyle/>
          <a:p>
            <a:r>
              <a:rPr lang="en-GB" sz="3100" dirty="0"/>
              <a:t>Being stuck with an HIV-contaminated needle other sharp object.</a:t>
            </a:r>
          </a:p>
          <a:p>
            <a:r>
              <a:rPr lang="en-GB" sz="3100" dirty="0"/>
              <a:t>Contact between broken skin, wounds, or mucous membranes and HIV-infected blood or blood contaminated body fluids.</a:t>
            </a:r>
            <a:endParaRPr lang="en-PK" sz="3100" dirty="0"/>
          </a:p>
        </p:txBody>
      </p:sp>
    </p:spTree>
    <p:extLst>
      <p:ext uri="{BB962C8B-B14F-4D97-AF65-F5344CB8AC3E}">
        <p14:creationId xmlns:p14="http://schemas.microsoft.com/office/powerpoint/2010/main" val="619644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CE8753-E8A3-6742-8B33-E4D2A76640DF}"/>
              </a:ext>
            </a:extLst>
          </p:cNvPr>
          <p:cNvSpPr>
            <a:spLocks noGrp="1"/>
          </p:cNvSpPr>
          <p:nvPr>
            <p:ph idx="1"/>
          </p:nvPr>
        </p:nvSpPr>
        <p:spPr>
          <a:xfrm>
            <a:off x="1030287" y="1604433"/>
            <a:ext cx="10131425" cy="3649133"/>
          </a:xfrm>
        </p:spPr>
        <p:txBody>
          <a:bodyPr>
            <a:normAutofit lnSpcReduction="10000"/>
          </a:bodyPr>
          <a:lstStyle/>
          <a:p>
            <a:r>
              <a:rPr lang="en-GB" sz="3100" dirty="0"/>
              <a:t>Oral sex</a:t>
            </a:r>
          </a:p>
          <a:p>
            <a:r>
              <a:rPr lang="en-GB" sz="3100" dirty="0"/>
              <a:t>Deep, open-mouth kissing if the person with HIV has sores or bleeding gums and blood is exchanged.</a:t>
            </a:r>
          </a:p>
          <a:p>
            <a:r>
              <a:rPr lang="en-GB" sz="3100" dirty="0"/>
              <a:t>Contact between broken skin, wounds, or mucous membranes and HIV-infected blood or blood contaminated body fluids.</a:t>
            </a:r>
          </a:p>
          <a:p>
            <a:r>
              <a:rPr lang="en-GB" sz="3100" dirty="0"/>
              <a:t> Tattooing not reported in USA but can happen.</a:t>
            </a:r>
            <a:endParaRPr lang="en-PK" sz="3100" dirty="0"/>
          </a:p>
        </p:txBody>
      </p:sp>
    </p:spTree>
    <p:extLst>
      <p:ext uri="{BB962C8B-B14F-4D97-AF65-F5344CB8AC3E}">
        <p14:creationId xmlns:p14="http://schemas.microsoft.com/office/powerpoint/2010/main" val="3936956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3DB08-3164-584A-BEBB-CBCF9D82E29D}"/>
              </a:ext>
            </a:extLst>
          </p:cNvPr>
          <p:cNvSpPr>
            <a:spLocks noGrp="1"/>
          </p:cNvSpPr>
          <p:nvPr>
            <p:ph type="title"/>
          </p:nvPr>
        </p:nvSpPr>
        <p:spPr/>
        <p:txBody>
          <a:bodyPr/>
          <a:lstStyle/>
          <a:p>
            <a:r>
              <a:rPr lang="en-GB" b="1" dirty="0"/>
              <a:t>Non-reported modes</a:t>
            </a:r>
            <a:endParaRPr lang="en-PK" b="1" dirty="0"/>
          </a:p>
        </p:txBody>
      </p:sp>
      <p:sp>
        <p:nvSpPr>
          <p:cNvPr id="3" name="Content Placeholder 2">
            <a:extLst>
              <a:ext uri="{FF2B5EF4-FFF2-40B4-BE49-F238E27FC236}">
                <a16:creationId xmlns:a16="http://schemas.microsoft.com/office/drawing/2014/main" id="{31D82BBA-A0A8-764A-A56D-C7584C1077B3}"/>
              </a:ext>
            </a:extLst>
          </p:cNvPr>
          <p:cNvSpPr>
            <a:spLocks noGrp="1"/>
          </p:cNvSpPr>
          <p:nvPr>
            <p:ph idx="1"/>
          </p:nvPr>
        </p:nvSpPr>
        <p:spPr/>
        <p:txBody>
          <a:bodyPr>
            <a:normAutofit/>
          </a:bodyPr>
          <a:lstStyle/>
          <a:p>
            <a:r>
              <a:rPr lang="en-GB" sz="3200" dirty="0"/>
              <a:t>Air or water.Insects, including mosquitoes or ticks.Saliva, tears, or sweat or spitting.</a:t>
            </a:r>
          </a:p>
          <a:p>
            <a:r>
              <a:rPr lang="en-GB" sz="3200" dirty="0"/>
              <a:t>Casual contact like shaking hands or sharing dishes.</a:t>
            </a:r>
          </a:p>
          <a:p>
            <a:r>
              <a:rPr lang="en-GB" sz="3200" dirty="0"/>
              <a:t>Closed mouth or "social" kissingToilet seats</a:t>
            </a:r>
            <a:endParaRPr lang="en-PK" sz="3200" dirty="0"/>
          </a:p>
        </p:txBody>
      </p:sp>
    </p:spTree>
    <p:extLst>
      <p:ext uri="{BB962C8B-B14F-4D97-AF65-F5344CB8AC3E}">
        <p14:creationId xmlns:p14="http://schemas.microsoft.com/office/powerpoint/2010/main" val="1042294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71FA2-DF25-7C4E-B4F4-0158E7C6D21B}"/>
              </a:ext>
            </a:extLst>
          </p:cNvPr>
          <p:cNvSpPr>
            <a:spLocks noGrp="1"/>
          </p:cNvSpPr>
          <p:nvPr>
            <p:ph type="title"/>
          </p:nvPr>
        </p:nvSpPr>
        <p:spPr>
          <a:xfrm>
            <a:off x="788774" y="2291492"/>
            <a:ext cx="10131425" cy="1456267"/>
          </a:xfrm>
        </p:spPr>
        <p:txBody>
          <a:bodyPr>
            <a:normAutofit fontScale="90000"/>
          </a:bodyPr>
          <a:lstStyle/>
          <a:p>
            <a:r>
              <a:rPr lang="en-GB" sz="5400" b="1" dirty="0"/>
              <a:t>Prevention and controls of Aids</a:t>
            </a:r>
            <a:endParaRPr lang="en-PK" sz="5400" b="1" dirty="0"/>
          </a:p>
        </p:txBody>
      </p:sp>
    </p:spTree>
    <p:extLst>
      <p:ext uri="{BB962C8B-B14F-4D97-AF65-F5344CB8AC3E}">
        <p14:creationId xmlns:p14="http://schemas.microsoft.com/office/powerpoint/2010/main" val="3450520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D8383-5AE6-0745-B7DF-B7EE5EFB7229}"/>
              </a:ext>
            </a:extLst>
          </p:cNvPr>
          <p:cNvSpPr>
            <a:spLocks noGrp="1"/>
          </p:cNvSpPr>
          <p:nvPr>
            <p:ph type="title"/>
          </p:nvPr>
        </p:nvSpPr>
        <p:spPr/>
        <p:txBody>
          <a:bodyPr/>
          <a:lstStyle/>
          <a:p>
            <a:r>
              <a:rPr lang="en-GB" b="1" dirty="0"/>
              <a:t>Prevention of </a:t>
            </a:r>
            <a:r>
              <a:rPr lang="en-GB" b="1" dirty="0" err="1"/>
              <a:t>hiv</a:t>
            </a:r>
            <a:r>
              <a:rPr lang="en-GB" b="1" dirty="0"/>
              <a:t> transmission in community</a:t>
            </a:r>
            <a:endParaRPr lang="en-PK" b="1" dirty="0"/>
          </a:p>
        </p:txBody>
      </p:sp>
      <p:sp>
        <p:nvSpPr>
          <p:cNvPr id="3" name="Content Placeholder 2">
            <a:extLst>
              <a:ext uri="{FF2B5EF4-FFF2-40B4-BE49-F238E27FC236}">
                <a16:creationId xmlns:a16="http://schemas.microsoft.com/office/drawing/2014/main" id="{448BD400-1002-BE40-9802-F5D90E716E5B}"/>
              </a:ext>
            </a:extLst>
          </p:cNvPr>
          <p:cNvSpPr>
            <a:spLocks noGrp="1"/>
          </p:cNvSpPr>
          <p:nvPr>
            <p:ph idx="1"/>
          </p:nvPr>
        </p:nvSpPr>
        <p:spPr/>
        <p:txBody>
          <a:bodyPr>
            <a:normAutofit fontScale="92500" lnSpcReduction="20000"/>
          </a:bodyPr>
          <a:lstStyle/>
          <a:p>
            <a:r>
              <a:rPr lang="en-GB" sz="3200" dirty="0"/>
              <a:t>There is no vaccine for preventing HIV-infection.</a:t>
            </a:r>
          </a:p>
          <a:p>
            <a:r>
              <a:rPr lang="en-GB" sz="3200" dirty="0"/>
              <a:t>Male circumcision decrease risk to Circumcised man but not to women (inconclusive effects </a:t>
            </a:r>
            <a:r>
              <a:rPr lang="en-GB" sz="3200" dirty="0" err="1"/>
              <a:t>forcircumcision</a:t>
            </a:r>
            <a:r>
              <a:rPr lang="en-GB" sz="3200" dirty="0"/>
              <a:t> in other situations).</a:t>
            </a:r>
          </a:p>
          <a:p>
            <a:r>
              <a:rPr lang="en-GB" sz="3200" dirty="0"/>
              <a:t>Strict examination for blood, blood </a:t>
            </a:r>
            <a:r>
              <a:rPr lang="en-GB" sz="3200" dirty="0" err="1"/>
              <a:t>product’s,organ</a:t>
            </a:r>
            <a:r>
              <a:rPr lang="en-GB" sz="3200" dirty="0"/>
              <a:t> donation for HIV before administration.</a:t>
            </a:r>
          </a:p>
          <a:p>
            <a:r>
              <a:rPr lang="en-GB" sz="3200" dirty="0"/>
              <a:t>No sharing of needles, brushes or razors.</a:t>
            </a:r>
          </a:p>
          <a:p>
            <a:r>
              <a:rPr lang="en-GB" sz="3200" dirty="0"/>
              <a:t> Proper sterilisation of dental &amp; surgical Instruments</a:t>
            </a:r>
            <a:endParaRPr lang="en-PK" sz="3200" dirty="0"/>
          </a:p>
        </p:txBody>
      </p:sp>
    </p:spTree>
    <p:extLst>
      <p:ext uri="{BB962C8B-B14F-4D97-AF65-F5344CB8AC3E}">
        <p14:creationId xmlns:p14="http://schemas.microsoft.com/office/powerpoint/2010/main" val="1930294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C5287-02F3-2747-91C0-4A20573721F4}"/>
              </a:ext>
            </a:extLst>
          </p:cNvPr>
          <p:cNvSpPr>
            <a:spLocks noGrp="1"/>
          </p:cNvSpPr>
          <p:nvPr>
            <p:ph type="title"/>
          </p:nvPr>
        </p:nvSpPr>
        <p:spPr>
          <a:xfrm>
            <a:off x="1030287" y="1729946"/>
            <a:ext cx="10131425" cy="3398107"/>
          </a:xfrm>
        </p:spPr>
        <p:txBody>
          <a:bodyPr>
            <a:noAutofit/>
          </a:bodyPr>
          <a:lstStyle/>
          <a:p>
            <a:r>
              <a:rPr lang="en-GB" sz="7400" b="1" dirty="0"/>
              <a:t>The history of aids</a:t>
            </a:r>
            <a:endParaRPr lang="en-PK" sz="7400" b="1" dirty="0"/>
          </a:p>
        </p:txBody>
      </p:sp>
    </p:spTree>
    <p:extLst>
      <p:ext uri="{BB962C8B-B14F-4D97-AF65-F5344CB8AC3E}">
        <p14:creationId xmlns:p14="http://schemas.microsoft.com/office/powerpoint/2010/main" val="2298491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58CE30-809F-C844-B831-94BAFDEC5EA0}"/>
              </a:ext>
            </a:extLst>
          </p:cNvPr>
          <p:cNvSpPr>
            <a:spLocks noGrp="1"/>
          </p:cNvSpPr>
          <p:nvPr>
            <p:ph idx="1"/>
          </p:nvPr>
        </p:nvSpPr>
        <p:spPr/>
        <p:txBody>
          <a:bodyPr>
            <a:normAutofit fontScale="85000" lnSpcReduction="20000"/>
          </a:bodyPr>
          <a:lstStyle/>
          <a:p>
            <a:r>
              <a:rPr lang="en-GB" sz="3100" dirty="0"/>
              <a:t> Prevent HIV infection during anal or vaginal sexUse condoms the right way every time you have sex..Take medicines to prevent or treat HIV if appropriate (PEP).Choose less risky sexual behaviours get tested for other sexually transmitted diseases (STDs) e.g. </a:t>
            </a:r>
            <a:r>
              <a:rPr lang="en-GB" sz="3100" dirty="0" err="1"/>
              <a:t>HBv</a:t>
            </a:r>
            <a:r>
              <a:rPr lang="en-GB" sz="3100" dirty="0"/>
              <a:t>, HCV, .etc.Limit your number of sex partners.</a:t>
            </a:r>
          </a:p>
          <a:p>
            <a:r>
              <a:rPr lang="en-GB" sz="3100" dirty="0"/>
              <a:t>Prevent HIV infection from oral sexLittle to no risk of getting or transmitting HIV from oral sex..Theoretically, transmission of HIV is possible if an HIV-positive man ejaculates in his partner’s mouth during oral sex. How ever ,the risk is still very low, and much lower than with anal or vaginal sex</a:t>
            </a:r>
            <a:endParaRPr lang="en-PK" sz="3100" dirty="0"/>
          </a:p>
        </p:txBody>
      </p:sp>
    </p:spTree>
    <p:extLst>
      <p:ext uri="{BB962C8B-B14F-4D97-AF65-F5344CB8AC3E}">
        <p14:creationId xmlns:p14="http://schemas.microsoft.com/office/powerpoint/2010/main" val="3533946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268F29-12F7-2B4A-935E-601B4AC9D706}"/>
              </a:ext>
            </a:extLst>
          </p:cNvPr>
          <p:cNvSpPr>
            <a:spLocks noGrp="1"/>
          </p:cNvSpPr>
          <p:nvPr>
            <p:ph idx="1"/>
          </p:nvPr>
        </p:nvSpPr>
        <p:spPr>
          <a:xfrm>
            <a:off x="1030287" y="1604433"/>
            <a:ext cx="10131425" cy="3649133"/>
          </a:xfrm>
        </p:spPr>
        <p:txBody>
          <a:bodyPr>
            <a:normAutofit/>
          </a:bodyPr>
          <a:lstStyle/>
          <a:p>
            <a:r>
              <a:rPr lang="en-GB" sz="4000" b="1" dirty="0"/>
              <a:t>Vaccine development</a:t>
            </a:r>
            <a:r>
              <a:rPr lang="en-GB" sz="3100" dirty="0"/>
              <a:t> is difficult due to:</a:t>
            </a:r>
          </a:p>
          <a:p>
            <a:r>
              <a:rPr lang="en-GB" sz="3100" dirty="0"/>
              <a:t>Rapid mutation of the virus especially in the envelope region.</a:t>
            </a:r>
          </a:p>
          <a:p>
            <a:r>
              <a:rPr lang="en-GB" sz="3100" dirty="0"/>
              <a:t> HIV spread from cell to cell via a fusion process without contacting blood containing the antibodies.</a:t>
            </a:r>
          </a:p>
          <a:p>
            <a:r>
              <a:rPr lang="en-GB" sz="3100" dirty="0"/>
              <a:t>Lack of an appropriate animal model for AIDS</a:t>
            </a:r>
            <a:endParaRPr lang="en-PK" sz="3100" dirty="0"/>
          </a:p>
        </p:txBody>
      </p:sp>
    </p:spTree>
    <p:extLst>
      <p:ext uri="{BB962C8B-B14F-4D97-AF65-F5344CB8AC3E}">
        <p14:creationId xmlns:p14="http://schemas.microsoft.com/office/powerpoint/2010/main" val="344790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1C7B00-909E-654F-A209-08E348D69363}"/>
              </a:ext>
            </a:extLst>
          </p:cNvPr>
          <p:cNvSpPr>
            <a:spLocks noGrp="1"/>
          </p:cNvSpPr>
          <p:nvPr>
            <p:ph idx="1"/>
          </p:nvPr>
        </p:nvSpPr>
        <p:spPr>
          <a:xfrm>
            <a:off x="685801" y="1604433"/>
            <a:ext cx="10131425" cy="3649133"/>
          </a:xfrm>
        </p:spPr>
        <p:txBody>
          <a:bodyPr>
            <a:normAutofit fontScale="92500" lnSpcReduction="20000"/>
          </a:bodyPr>
          <a:lstStyle/>
          <a:p>
            <a:r>
              <a:rPr lang="en-GB" sz="4100" b="1" dirty="0"/>
              <a:t>The Less common modes of transmission:</a:t>
            </a:r>
          </a:p>
          <a:p>
            <a:r>
              <a:rPr lang="en-GB" sz="3200" dirty="0"/>
              <a:t>Being born to an infected mother (pregnancy&amp; breast feeding).</a:t>
            </a:r>
          </a:p>
          <a:p>
            <a:r>
              <a:rPr lang="en-GB" sz="3200" dirty="0"/>
              <a:t> Receiving blood transfusions, blood products, or organ/tissue transplants that are contaminated with HIV.</a:t>
            </a:r>
          </a:p>
          <a:p>
            <a:r>
              <a:rPr lang="en-GB" sz="3200" dirty="0"/>
              <a:t>Eating food that has been pre-chewed by anHIV-infected person during chewing in infants(Caregivers).</a:t>
            </a:r>
          </a:p>
          <a:p>
            <a:r>
              <a:rPr lang="en-GB" sz="3200" dirty="0"/>
              <a:t>Being bitten by a person with HIV.</a:t>
            </a:r>
            <a:endParaRPr lang="en-PK" sz="3200" dirty="0"/>
          </a:p>
        </p:txBody>
      </p:sp>
    </p:spTree>
    <p:extLst>
      <p:ext uri="{BB962C8B-B14F-4D97-AF65-F5344CB8AC3E}">
        <p14:creationId xmlns:p14="http://schemas.microsoft.com/office/powerpoint/2010/main" val="1290755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E9EBA2-FFB6-C145-AC0A-539BCBD7EA3C}"/>
              </a:ext>
            </a:extLst>
          </p:cNvPr>
          <p:cNvSpPr>
            <a:spLocks noGrp="1"/>
          </p:cNvSpPr>
          <p:nvPr>
            <p:ph idx="1"/>
          </p:nvPr>
        </p:nvSpPr>
        <p:spPr/>
        <p:txBody>
          <a:bodyPr>
            <a:normAutofit fontScale="92500" lnSpcReduction="20000"/>
          </a:bodyPr>
          <a:lstStyle/>
          <a:p>
            <a:r>
              <a:rPr lang="en-GB" sz="4000" b="1" u="sng" dirty="0"/>
              <a:t>AIDS  </a:t>
            </a:r>
            <a:r>
              <a:rPr lang="en-GB" sz="4000" dirty="0"/>
              <a:t>the term aids stands for </a:t>
            </a:r>
            <a:r>
              <a:rPr lang="en-GB" sz="4000" b="1" dirty="0"/>
              <a:t>Acquired Immune Deficiency Syndrome.</a:t>
            </a:r>
            <a:endParaRPr lang="en-GB" sz="4000" dirty="0"/>
          </a:p>
          <a:p>
            <a:r>
              <a:rPr lang="en-GB" sz="4000" dirty="0"/>
              <a:t>It is the name given to the condition associated with HIV virus.</a:t>
            </a:r>
          </a:p>
          <a:p>
            <a:r>
              <a:rPr lang="en-GB" sz="4000" dirty="0"/>
              <a:t>It replaced the name </a:t>
            </a:r>
            <a:r>
              <a:rPr lang="en-GB" sz="4000" b="1" dirty="0"/>
              <a:t>GRIDS</a:t>
            </a:r>
            <a:r>
              <a:rPr lang="en-GB" sz="4000" dirty="0"/>
              <a:t> when it became apparent that the disease was not just limited to gay man.</a:t>
            </a:r>
          </a:p>
        </p:txBody>
      </p:sp>
    </p:spTree>
    <p:extLst>
      <p:ext uri="{BB962C8B-B14F-4D97-AF65-F5344CB8AC3E}">
        <p14:creationId xmlns:p14="http://schemas.microsoft.com/office/powerpoint/2010/main" val="3790033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3CAA8-E25A-C746-897D-AC00BF85F108}"/>
              </a:ext>
            </a:extLst>
          </p:cNvPr>
          <p:cNvSpPr>
            <a:spLocks noGrp="1"/>
          </p:cNvSpPr>
          <p:nvPr>
            <p:ph type="title"/>
          </p:nvPr>
        </p:nvSpPr>
        <p:spPr/>
        <p:txBody>
          <a:bodyPr>
            <a:normAutofit/>
          </a:bodyPr>
          <a:lstStyle/>
          <a:p>
            <a:r>
              <a:rPr lang="en-GB" sz="4900" b="1" dirty="0"/>
              <a:t>Before the aids era</a:t>
            </a:r>
            <a:endParaRPr lang="en-PK" sz="4900" b="1" dirty="0"/>
          </a:p>
        </p:txBody>
      </p:sp>
      <p:sp>
        <p:nvSpPr>
          <p:cNvPr id="3" name="Content Placeholder 2">
            <a:extLst>
              <a:ext uri="{FF2B5EF4-FFF2-40B4-BE49-F238E27FC236}">
                <a16:creationId xmlns:a16="http://schemas.microsoft.com/office/drawing/2014/main" id="{4A5EB4B4-5B7D-C945-8020-49E4D9D22201}"/>
              </a:ext>
            </a:extLst>
          </p:cNvPr>
          <p:cNvSpPr>
            <a:spLocks noGrp="1"/>
          </p:cNvSpPr>
          <p:nvPr>
            <p:ph idx="1"/>
          </p:nvPr>
        </p:nvSpPr>
        <p:spPr/>
        <p:txBody>
          <a:bodyPr>
            <a:normAutofit fontScale="92500"/>
          </a:bodyPr>
          <a:lstStyle/>
          <a:p>
            <a:r>
              <a:rPr lang="en-GB" sz="3600" dirty="0"/>
              <a:t>A review of the medical literature dating back to the 1950s found 19 cases of what appear to be AIDS cases.</a:t>
            </a:r>
          </a:p>
          <a:p>
            <a:r>
              <a:rPr lang="en-GB" sz="3600" dirty="0"/>
              <a:t>The mean age of patients was 37 years.</a:t>
            </a:r>
          </a:p>
          <a:p>
            <a:r>
              <a:rPr lang="en-GB" sz="3600" dirty="0"/>
              <a:t>More males than females.</a:t>
            </a:r>
          </a:p>
          <a:p>
            <a:r>
              <a:rPr lang="en-GB" sz="3600" dirty="0"/>
              <a:t>All patients died 1 month to 6 years after the initial manifestation of disease.</a:t>
            </a:r>
            <a:endParaRPr lang="en-PK" sz="3600" dirty="0"/>
          </a:p>
        </p:txBody>
      </p:sp>
    </p:spTree>
    <p:extLst>
      <p:ext uri="{BB962C8B-B14F-4D97-AF65-F5344CB8AC3E}">
        <p14:creationId xmlns:p14="http://schemas.microsoft.com/office/powerpoint/2010/main" val="2438756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F3297-D585-F543-BAF5-FE3CB3545565}"/>
              </a:ext>
            </a:extLst>
          </p:cNvPr>
          <p:cNvSpPr>
            <a:spLocks noGrp="1"/>
          </p:cNvSpPr>
          <p:nvPr>
            <p:ph type="title"/>
          </p:nvPr>
        </p:nvSpPr>
        <p:spPr/>
        <p:txBody>
          <a:bodyPr>
            <a:normAutofit/>
          </a:bodyPr>
          <a:lstStyle/>
          <a:p>
            <a:r>
              <a:rPr lang="en-GB" sz="4300" b="1" dirty="0"/>
              <a:t>HIV and primates</a:t>
            </a:r>
            <a:endParaRPr lang="en-PK" sz="4300" b="1" dirty="0"/>
          </a:p>
        </p:txBody>
      </p:sp>
      <p:sp>
        <p:nvSpPr>
          <p:cNvPr id="3" name="Content Placeholder 2">
            <a:extLst>
              <a:ext uri="{FF2B5EF4-FFF2-40B4-BE49-F238E27FC236}">
                <a16:creationId xmlns:a16="http://schemas.microsoft.com/office/drawing/2014/main" id="{436F22C2-168B-AB40-B129-C5D8A074F49A}"/>
              </a:ext>
            </a:extLst>
          </p:cNvPr>
          <p:cNvSpPr>
            <a:spLocks noGrp="1"/>
          </p:cNvSpPr>
          <p:nvPr>
            <p:ph idx="1"/>
          </p:nvPr>
        </p:nvSpPr>
        <p:spPr/>
        <p:txBody>
          <a:bodyPr>
            <a:normAutofit fontScale="92500" lnSpcReduction="10000"/>
          </a:bodyPr>
          <a:lstStyle/>
          <a:p>
            <a:r>
              <a:rPr lang="en-GB" sz="3500" dirty="0"/>
              <a:t>Soon after AIDS was recognised in </a:t>
            </a:r>
            <a:r>
              <a:rPr lang="en-GB" sz="3500" dirty="0" err="1"/>
              <a:t>humans,researchers</a:t>
            </a:r>
            <a:r>
              <a:rPr lang="en-GB" sz="3500" dirty="0"/>
              <a:t> began to report cases of a similar virus in colonies of monkeys.</a:t>
            </a:r>
          </a:p>
          <a:p>
            <a:r>
              <a:rPr lang="en-GB" sz="3500" dirty="0"/>
              <a:t>The </a:t>
            </a:r>
            <a:r>
              <a:rPr lang="en-GB" sz="3500" dirty="0" err="1"/>
              <a:t>virus,called</a:t>
            </a:r>
            <a:r>
              <a:rPr lang="en-GB" sz="3500" dirty="0"/>
              <a:t> </a:t>
            </a:r>
            <a:r>
              <a:rPr lang="en-GB" sz="3500" b="1" dirty="0"/>
              <a:t>Simian Immunodeficiency Virus(</a:t>
            </a:r>
            <a:r>
              <a:rPr lang="en-GB" sz="3500" b="1" dirty="0" err="1"/>
              <a:t>SIVsm</a:t>
            </a:r>
            <a:r>
              <a:rPr lang="en-GB" sz="3500" b="1" dirty="0"/>
              <a:t>)</a:t>
            </a:r>
            <a:r>
              <a:rPr lang="en-GB" sz="3500" dirty="0"/>
              <a:t> was found in Africa.</a:t>
            </a:r>
          </a:p>
          <a:p>
            <a:r>
              <a:rPr lang="en-GB" sz="3500" dirty="0"/>
              <a:t>Another strain of virus found named </a:t>
            </a:r>
            <a:r>
              <a:rPr lang="en-GB" sz="3500" b="1" dirty="0" err="1"/>
              <a:t>SIVcpz</a:t>
            </a:r>
            <a:r>
              <a:rPr lang="en-GB" sz="3500" dirty="0"/>
              <a:t> found in chimpanzees.</a:t>
            </a:r>
          </a:p>
          <a:p>
            <a:endParaRPr lang="en-PK" sz="3500" dirty="0"/>
          </a:p>
        </p:txBody>
      </p:sp>
    </p:spTree>
    <p:extLst>
      <p:ext uri="{BB962C8B-B14F-4D97-AF65-F5344CB8AC3E}">
        <p14:creationId xmlns:p14="http://schemas.microsoft.com/office/powerpoint/2010/main" val="1135315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991BBC8B-CCBA-C042-BDB6-E4AE6D67531A}"/>
              </a:ext>
            </a:extLst>
          </p:cNvPr>
          <p:cNvPicPr>
            <a:picLocks noGrp="1" noChangeAspect="1"/>
          </p:cNvPicPr>
          <p:nvPr>
            <p:ph idx="1"/>
          </p:nvPr>
        </p:nvPicPr>
        <p:blipFill>
          <a:blip r:embed="rId2"/>
          <a:stretch>
            <a:fillRect/>
          </a:stretch>
        </p:blipFill>
        <p:spPr>
          <a:xfrm>
            <a:off x="697400" y="0"/>
            <a:ext cx="10350866" cy="6858000"/>
          </a:xfrm>
        </p:spPr>
      </p:pic>
    </p:spTree>
    <p:extLst>
      <p:ext uri="{BB962C8B-B14F-4D97-AF65-F5344CB8AC3E}">
        <p14:creationId xmlns:p14="http://schemas.microsoft.com/office/powerpoint/2010/main" val="3463754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0774C-3082-2947-A294-9405E0B13846}"/>
              </a:ext>
            </a:extLst>
          </p:cNvPr>
          <p:cNvSpPr>
            <a:spLocks noGrp="1"/>
          </p:cNvSpPr>
          <p:nvPr>
            <p:ph type="title"/>
          </p:nvPr>
        </p:nvSpPr>
        <p:spPr/>
        <p:txBody>
          <a:bodyPr>
            <a:normAutofit/>
          </a:bodyPr>
          <a:lstStyle/>
          <a:p>
            <a:r>
              <a:rPr lang="en-GB" sz="5300" b="1" dirty="0"/>
              <a:t>From species to species </a:t>
            </a:r>
            <a:endParaRPr lang="en-PK" sz="5300" b="1" dirty="0"/>
          </a:p>
        </p:txBody>
      </p:sp>
      <p:sp>
        <p:nvSpPr>
          <p:cNvPr id="3" name="Content Placeholder 2">
            <a:extLst>
              <a:ext uri="{FF2B5EF4-FFF2-40B4-BE49-F238E27FC236}">
                <a16:creationId xmlns:a16="http://schemas.microsoft.com/office/drawing/2014/main" id="{74E4D5FE-AD1F-684F-B526-92A0439C4969}"/>
              </a:ext>
            </a:extLst>
          </p:cNvPr>
          <p:cNvSpPr>
            <a:spLocks noGrp="1"/>
          </p:cNvSpPr>
          <p:nvPr>
            <p:ph idx="1"/>
          </p:nvPr>
        </p:nvSpPr>
        <p:spPr/>
        <p:txBody>
          <a:bodyPr>
            <a:normAutofit/>
          </a:bodyPr>
          <a:lstStyle/>
          <a:p>
            <a:r>
              <a:rPr lang="en-GB" sz="3700" dirty="0"/>
              <a:t>It has been known for some time that certain viruses can pass between </a:t>
            </a:r>
            <a:r>
              <a:rPr lang="en-GB" sz="3700" dirty="0" err="1"/>
              <a:t>species,including</a:t>
            </a:r>
            <a:r>
              <a:rPr lang="en-GB" sz="3700" dirty="0"/>
              <a:t> from animals to humans.</a:t>
            </a:r>
          </a:p>
          <a:p>
            <a:r>
              <a:rPr lang="en-GB" sz="3700" dirty="0"/>
              <a:t>The transfer of disease from animals to humans is known as </a:t>
            </a:r>
            <a:r>
              <a:rPr lang="en-GB" sz="3700" b="1" dirty="0"/>
              <a:t>zoonosis.</a:t>
            </a:r>
          </a:p>
        </p:txBody>
      </p:sp>
    </p:spTree>
    <p:extLst>
      <p:ext uri="{BB962C8B-B14F-4D97-AF65-F5344CB8AC3E}">
        <p14:creationId xmlns:p14="http://schemas.microsoft.com/office/powerpoint/2010/main" val="2039713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71C27-1842-4D45-A9D5-EBFBEE82EA0E}"/>
              </a:ext>
            </a:extLst>
          </p:cNvPr>
          <p:cNvSpPr>
            <a:spLocks noGrp="1"/>
          </p:cNvSpPr>
          <p:nvPr>
            <p:ph type="title"/>
          </p:nvPr>
        </p:nvSpPr>
        <p:spPr/>
        <p:txBody>
          <a:bodyPr>
            <a:normAutofit/>
          </a:bodyPr>
          <a:lstStyle/>
          <a:p>
            <a:r>
              <a:rPr lang="en-GB" sz="6900" b="1" dirty="0"/>
              <a:t>Natural process theory</a:t>
            </a:r>
            <a:endParaRPr lang="en-PK" sz="6900" b="1" dirty="0"/>
          </a:p>
        </p:txBody>
      </p:sp>
      <p:sp>
        <p:nvSpPr>
          <p:cNvPr id="3" name="Content Placeholder 2">
            <a:extLst>
              <a:ext uri="{FF2B5EF4-FFF2-40B4-BE49-F238E27FC236}">
                <a16:creationId xmlns:a16="http://schemas.microsoft.com/office/drawing/2014/main" id="{568833DA-305E-8445-9D3F-A148D87C9B3B}"/>
              </a:ext>
            </a:extLst>
          </p:cNvPr>
          <p:cNvSpPr>
            <a:spLocks noGrp="1"/>
          </p:cNvSpPr>
          <p:nvPr>
            <p:ph idx="1"/>
          </p:nvPr>
        </p:nvSpPr>
        <p:spPr/>
        <p:txBody>
          <a:bodyPr>
            <a:normAutofit fontScale="70000" lnSpcReduction="20000"/>
          </a:bodyPr>
          <a:lstStyle/>
          <a:p>
            <a:r>
              <a:rPr lang="en-GB" sz="3700" dirty="0"/>
              <a:t>This theory proposes that hunters of chimpanzees contracted the virus as early as the 1940s.</a:t>
            </a:r>
          </a:p>
          <a:p>
            <a:r>
              <a:rPr lang="en-GB" sz="3700" dirty="0"/>
              <a:t> (This timeframe was arrived at based on a study done in 2000using a computer model to track the evolution of the HIV virus. Margin of error: 15 years).</a:t>
            </a:r>
          </a:p>
          <a:p>
            <a:r>
              <a:rPr lang="en-GB" sz="3700" dirty="0"/>
              <a:t>The hunters cut themselves while preparing infected chimpanzees meat.</a:t>
            </a:r>
          </a:p>
          <a:p>
            <a:r>
              <a:rPr lang="en-GB" sz="3700" dirty="0"/>
              <a:t>The virus then mutated into HIV and was passed along through millions of humans.</a:t>
            </a:r>
            <a:endParaRPr lang="en-PK" sz="3700" dirty="0"/>
          </a:p>
        </p:txBody>
      </p:sp>
    </p:spTree>
    <p:extLst>
      <p:ext uri="{BB962C8B-B14F-4D97-AF65-F5344CB8AC3E}">
        <p14:creationId xmlns:p14="http://schemas.microsoft.com/office/powerpoint/2010/main" val="2315513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35D5C7-81E3-F047-9E3E-5F3BC36000AF}"/>
              </a:ext>
            </a:extLst>
          </p:cNvPr>
          <p:cNvSpPr>
            <a:spLocks noGrp="1"/>
          </p:cNvSpPr>
          <p:nvPr>
            <p:ph idx="1"/>
          </p:nvPr>
        </p:nvSpPr>
        <p:spPr>
          <a:xfrm>
            <a:off x="754450" y="1901797"/>
            <a:ext cx="10131425" cy="3649133"/>
          </a:xfrm>
        </p:spPr>
        <p:txBody>
          <a:bodyPr>
            <a:normAutofit/>
          </a:bodyPr>
          <a:lstStyle/>
          <a:p>
            <a:r>
              <a:rPr lang="en-GB" sz="3400" dirty="0"/>
              <a:t>The virus could have also been transferred to humans through the selling and consumption of primate bushmeat sold in African markets, an ongoing practice in parts of Africa.</a:t>
            </a:r>
          </a:p>
          <a:p>
            <a:r>
              <a:rPr lang="en-GB" sz="3400" dirty="0"/>
              <a:t>Both preparers of the meat and those who ate it could have easily become infected.</a:t>
            </a:r>
            <a:endParaRPr lang="en-PK" sz="3400" dirty="0"/>
          </a:p>
        </p:txBody>
      </p:sp>
    </p:spTree>
    <p:extLst>
      <p:ext uri="{BB962C8B-B14F-4D97-AF65-F5344CB8AC3E}">
        <p14:creationId xmlns:p14="http://schemas.microsoft.com/office/powerpoint/2010/main" val="17768289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22</Slides>
  <Notes>0</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Celestial</vt:lpstr>
      <vt:lpstr>Bacteriologyand virology</vt:lpstr>
      <vt:lpstr>The history of aids</vt:lpstr>
      <vt:lpstr>PowerPoint Presentation</vt:lpstr>
      <vt:lpstr>Before the aids era</vt:lpstr>
      <vt:lpstr>HIV and primates</vt:lpstr>
      <vt:lpstr>PowerPoint Presentation</vt:lpstr>
      <vt:lpstr>From species to species </vt:lpstr>
      <vt:lpstr>Natural process theory</vt:lpstr>
      <vt:lpstr>PowerPoint Presentation</vt:lpstr>
      <vt:lpstr>Modes of aids transmission</vt:lpstr>
      <vt:lpstr>PowerPoint Presentation</vt:lpstr>
      <vt:lpstr>Life cycle of Hiv</vt:lpstr>
      <vt:lpstr>PowerPoint Presentation</vt:lpstr>
      <vt:lpstr>How can the hiv transmitted in community?</vt:lpstr>
      <vt:lpstr>Modes of transmission among HCWs</vt:lpstr>
      <vt:lpstr>PowerPoint Presentation</vt:lpstr>
      <vt:lpstr>Non-reported modes</vt:lpstr>
      <vt:lpstr>Prevention and controls of Aids</vt:lpstr>
      <vt:lpstr>Prevention of hiv transmission in community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Bacteriologyand virology</dc:title>
  <dc:creator>Touseef Hassan</dc:creator>
  <cp:lastModifiedBy>ranahammad7242@gmail.com</cp:lastModifiedBy>
  <cp:revision>5</cp:revision>
  <dcterms:created xsi:type="dcterms:W3CDTF">2020-11-14T07:31:39Z</dcterms:created>
  <dcterms:modified xsi:type="dcterms:W3CDTF">2020-11-21T10:19:10Z</dcterms:modified>
</cp:coreProperties>
</file>