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58" r:id="rId11"/>
    <p:sldId id="259" r:id="rId12"/>
    <p:sldId id="260" r:id="rId13"/>
    <p:sldId id="261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77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BCE8A-6AE7-457C-81C7-F6B221B1B4C7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34C1C-9433-4666-AA57-661F259CA3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144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DC08-9A33-435E-91C7-B2089DE2A9A0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7D0-8DEC-4E11-A6E0-5B9DDFF364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0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DC08-9A33-435E-91C7-B2089DE2A9A0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7D0-8DEC-4E11-A6E0-5B9DDFF364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23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DC08-9A33-435E-91C7-B2089DE2A9A0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7D0-8DEC-4E11-A6E0-5B9DDFF364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52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DC08-9A33-435E-91C7-B2089DE2A9A0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7D0-8DEC-4E11-A6E0-5B9DDFF364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79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DC08-9A33-435E-91C7-B2089DE2A9A0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7D0-8DEC-4E11-A6E0-5B9DDFF364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632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DC08-9A33-435E-91C7-B2089DE2A9A0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7D0-8DEC-4E11-A6E0-5B9DDFF364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653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DC08-9A33-435E-91C7-B2089DE2A9A0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7D0-8DEC-4E11-A6E0-5B9DDFF364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DC08-9A33-435E-91C7-B2089DE2A9A0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7D0-8DEC-4E11-A6E0-5B9DDFF364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58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DC08-9A33-435E-91C7-B2089DE2A9A0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7D0-8DEC-4E11-A6E0-5B9DDFF364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7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DC08-9A33-435E-91C7-B2089DE2A9A0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7D0-8DEC-4E11-A6E0-5B9DDFF364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75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DC08-9A33-435E-91C7-B2089DE2A9A0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7D0-8DEC-4E11-A6E0-5B9DDFF364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182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2DC08-9A33-435E-91C7-B2089DE2A9A0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A37D0-8DEC-4E11-A6E0-5B9DDFF364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2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Chapter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Foundations of Individual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6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Ability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Ability: An individual’s capacity to perform the various tasks in a job.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An individuals abilities can be categorized into two sets: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0B050"/>
                </a:solidFill>
              </a:rPr>
              <a:t>Intellectual Abilities:</a:t>
            </a:r>
            <a:r>
              <a:rPr lang="en-US" dirty="0" smtClean="0"/>
              <a:t> the capacity to do mental activities-thinking, reasoning, and problem solving.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00B050"/>
                </a:solidFill>
              </a:rPr>
              <a:t>Physical Abilities:</a:t>
            </a:r>
            <a:r>
              <a:rPr lang="en-US" dirty="0" smtClean="0"/>
              <a:t> the capacity to do tasks that demand stamina, dexterity, strength, and similar characteristics.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Intellectual Abilities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 there are seven most cited abilities are: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Number aptitude- </a:t>
            </a:r>
            <a:r>
              <a:rPr lang="en-US" dirty="0" smtClean="0"/>
              <a:t>speedy , accurate arithmetic.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Verbal Comprehension-</a:t>
            </a:r>
            <a:r>
              <a:rPr lang="en-US" dirty="0" smtClean="0"/>
              <a:t> understand what is read or heard and relationship of words.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Perceptual speed-</a:t>
            </a:r>
            <a:r>
              <a:rPr lang="en-US" dirty="0" smtClean="0"/>
              <a:t> ability to identify visual similarities.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Inductive reasoning-</a:t>
            </a:r>
            <a:r>
              <a:rPr lang="en-US" dirty="0" smtClean="0"/>
              <a:t>Identify logical sequence in a problem and solve the problem.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Deductive reasoning</a:t>
            </a:r>
            <a:r>
              <a:rPr lang="en-US" dirty="0" smtClean="0"/>
              <a:t>- using logic and assess the implications of an argument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Spatial Visualization- </a:t>
            </a:r>
            <a:r>
              <a:rPr lang="en-US" dirty="0" smtClean="0"/>
              <a:t>How object would look if its position in space is changed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Memory- </a:t>
            </a:r>
            <a:r>
              <a:rPr lang="en-US" dirty="0" smtClean="0"/>
              <a:t>ability to retain and recall past experiences.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34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Physical Abilities (PA)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	There are three categories of PA: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STRENGTH FACTORS</a:t>
            </a:r>
          </a:p>
          <a:p>
            <a:pPr marL="0" indent="0">
              <a:buNone/>
            </a:pPr>
            <a:r>
              <a:rPr lang="en-US" dirty="0" smtClean="0"/>
              <a:t>1). Dynamic Strength: Muscular force exerted 	repeatedly or continuously.</a:t>
            </a:r>
          </a:p>
          <a:p>
            <a:pPr marL="0" indent="0">
              <a:buNone/>
            </a:pPr>
            <a:r>
              <a:rPr lang="en-US" dirty="0" smtClean="0"/>
              <a:t>2). Trunk Strength: Using abdominal muscles.</a:t>
            </a:r>
          </a:p>
          <a:p>
            <a:pPr marL="0" indent="0">
              <a:buNone/>
            </a:pPr>
            <a:r>
              <a:rPr lang="en-US" dirty="0" smtClean="0"/>
              <a:t>3). Static Strength: exert force against external 	objects.</a:t>
            </a:r>
          </a:p>
          <a:p>
            <a:pPr marL="0" indent="0">
              <a:buNone/>
            </a:pPr>
            <a:r>
              <a:rPr lang="en-US" dirty="0" smtClean="0"/>
              <a:t>4). Explosive Strength: expend a maximum energy      	in 	one or series of explosive acts.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FLAXIBILITY FACTORS</a:t>
            </a:r>
          </a:p>
          <a:p>
            <a:pPr marL="0" indent="0">
              <a:buNone/>
            </a:pPr>
            <a:r>
              <a:rPr lang="en-US" dirty="0" smtClean="0"/>
              <a:t>5). Extent Flexibility: To move trunk and back muscles as far as possible.</a:t>
            </a:r>
          </a:p>
          <a:p>
            <a:pPr marL="0" indent="0">
              <a:buNone/>
            </a:pPr>
            <a:r>
              <a:rPr lang="en-US" dirty="0" smtClean="0"/>
              <a:t>6). Dynamic Flexibility:  To make rapid and repeated flexing movement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OTHER FACTORS:</a:t>
            </a:r>
          </a:p>
          <a:p>
            <a:pPr marL="0" indent="0">
              <a:buNone/>
            </a:pPr>
            <a:r>
              <a:rPr lang="en-US" dirty="0" smtClean="0"/>
              <a:t>7). Body Coordination: Simultaneous actions of different parts of the body.</a:t>
            </a:r>
          </a:p>
          <a:p>
            <a:pPr marL="0" indent="0">
              <a:buNone/>
            </a:pPr>
            <a:r>
              <a:rPr lang="en-US" dirty="0" smtClean="0"/>
              <a:t>8). Balance: Maintaining equilibrium despite forces pulling off balance.</a:t>
            </a:r>
          </a:p>
          <a:p>
            <a:pPr marL="0" indent="0">
              <a:buNone/>
            </a:pPr>
            <a:r>
              <a:rPr lang="en-US" dirty="0" smtClean="0"/>
              <a:t>9). Stamina: Ability to continue maximum effort requiring prolonged effort over time.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51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Biographical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The second foundation of human behavior are: age, gender, race, and length of service with an organization.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AGE:</a:t>
            </a:r>
            <a:r>
              <a:rPr lang="en-US" u="sng" dirty="0" smtClean="0"/>
              <a:t>  </a:t>
            </a:r>
            <a:r>
              <a:rPr lang="en-US" dirty="0" smtClean="0"/>
              <a:t>there are three groups on the basis of age.</a:t>
            </a:r>
          </a:p>
          <a:p>
            <a:pPr marL="0" indent="0">
              <a:buNone/>
            </a:pPr>
            <a:r>
              <a:rPr lang="en-US" dirty="0" smtClean="0"/>
              <a:t>Young: new entrants in the workforce</a:t>
            </a:r>
          </a:p>
          <a:p>
            <a:pPr marL="0" indent="0">
              <a:buNone/>
            </a:pPr>
            <a:r>
              <a:rPr lang="en-US" dirty="0" smtClean="0"/>
              <a:t>Middle aged: the most important in the organization.</a:t>
            </a:r>
          </a:p>
          <a:p>
            <a:pPr marL="0" indent="0">
              <a:buNone/>
            </a:pPr>
            <a:r>
              <a:rPr lang="en-US" dirty="0" smtClean="0"/>
              <a:t>Old aged: most experienced and with tremendous patience.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Gender: </a:t>
            </a:r>
            <a:r>
              <a:rPr lang="en-US" dirty="0" smtClean="0"/>
              <a:t> Male and female working together gives rise to numerous problems.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Glass Ceiling:</a:t>
            </a:r>
            <a:r>
              <a:rPr lang="en-US" u="sng" dirty="0" smtClean="0"/>
              <a:t> </a:t>
            </a:r>
            <a:r>
              <a:rPr lang="en-US" dirty="0" smtClean="0"/>
              <a:t>women are not promoted to higher ranks.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Sexual Harassment</a:t>
            </a:r>
            <a:r>
              <a:rPr lang="en-US" dirty="0" smtClean="0">
                <a:solidFill>
                  <a:srgbClr val="00B050"/>
                </a:solidFill>
              </a:rPr>
              <a:t>:</a:t>
            </a:r>
            <a:r>
              <a:rPr lang="en-US" dirty="0" smtClean="0"/>
              <a:t> starring, commenting, trying to abuse mentally or physically and creating such environment that challenges the safety and security of woman at workplace.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185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Biographical </a:t>
            </a:r>
            <a:r>
              <a:rPr lang="en-US" dirty="0" smtClean="0"/>
              <a:t>Characteristics </a:t>
            </a:r>
            <a:r>
              <a:rPr lang="en-US" sz="3100" dirty="0" smtClean="0"/>
              <a:t>(continues)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>
                <a:solidFill>
                  <a:srgbClr val="00B050"/>
                </a:solidFill>
              </a:rPr>
              <a:t>RACE:</a:t>
            </a:r>
            <a:r>
              <a:rPr lang="en-US" u="sng" dirty="0"/>
              <a:t>  </a:t>
            </a:r>
            <a:r>
              <a:rPr lang="en-US" dirty="0"/>
              <a:t>People  coming from different ethnic groups. Favoritism, attitudes,  and workplace decision are made on this base.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u="sng" dirty="0">
                <a:solidFill>
                  <a:srgbClr val="00B050"/>
                </a:solidFill>
              </a:rPr>
              <a:t>OTHERS REASONS:</a:t>
            </a:r>
          </a:p>
          <a:p>
            <a:pPr marL="0" indent="0">
              <a:buNone/>
            </a:pPr>
            <a:r>
              <a:rPr lang="en-US" u="sng" dirty="0">
                <a:solidFill>
                  <a:srgbClr val="00B050"/>
                </a:solidFill>
              </a:rPr>
              <a:t>Tenure-</a:t>
            </a:r>
            <a:r>
              <a:rPr lang="en-US" u="sng" dirty="0"/>
              <a:t> </a:t>
            </a:r>
            <a:r>
              <a:rPr lang="en-US" dirty="0"/>
              <a:t>Seniority is also reason and predictor of performance and behavior to work.</a:t>
            </a:r>
          </a:p>
          <a:p>
            <a:pPr marL="0" indent="0">
              <a:buNone/>
            </a:pPr>
            <a:r>
              <a:rPr lang="en-US" u="sng" dirty="0">
                <a:solidFill>
                  <a:srgbClr val="00B050"/>
                </a:solidFill>
              </a:rPr>
              <a:t>Religion</a:t>
            </a:r>
            <a:r>
              <a:rPr lang="en-US" dirty="0">
                <a:solidFill>
                  <a:srgbClr val="00B050"/>
                </a:solidFill>
              </a:rPr>
              <a:t>- </a:t>
            </a:r>
            <a:r>
              <a:rPr lang="en-US" dirty="0"/>
              <a:t>Difference in religion also effects the  behavior towards the work and workplace.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49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Foundations of Individual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 are </a:t>
            </a:r>
            <a:r>
              <a:rPr lang="en-US" dirty="0" smtClean="0">
                <a:solidFill>
                  <a:srgbClr val="FF0000"/>
                </a:solidFill>
              </a:rPr>
              <a:t>three foundations</a:t>
            </a:r>
            <a:r>
              <a:rPr lang="en-US" dirty="0" smtClean="0"/>
              <a:t> on which the behavior of an individual is built.</a:t>
            </a:r>
          </a:p>
          <a:p>
            <a:pPr marL="0" indent="0">
              <a:buNone/>
            </a:pPr>
            <a:r>
              <a:rPr lang="en-US" dirty="0" smtClean="0"/>
              <a:t>1). </a:t>
            </a:r>
            <a:r>
              <a:rPr lang="en-US" dirty="0" smtClean="0">
                <a:solidFill>
                  <a:schemeClr val="accent6"/>
                </a:solidFill>
              </a:rPr>
              <a:t>Ability</a:t>
            </a:r>
          </a:p>
          <a:p>
            <a:pPr marL="0" indent="0">
              <a:buNone/>
            </a:pPr>
            <a:r>
              <a:rPr lang="en-US" dirty="0" smtClean="0"/>
              <a:t>2). </a:t>
            </a:r>
            <a:r>
              <a:rPr lang="en-US" dirty="0" smtClean="0">
                <a:solidFill>
                  <a:schemeClr val="accent6"/>
                </a:solidFill>
              </a:rPr>
              <a:t>Biographical characteristics</a:t>
            </a:r>
          </a:p>
          <a:p>
            <a:pPr marL="0" indent="0">
              <a:buNone/>
            </a:pPr>
            <a:r>
              <a:rPr lang="en-US" dirty="0" smtClean="0"/>
              <a:t>3). </a:t>
            </a:r>
            <a:r>
              <a:rPr lang="en-US" dirty="0" smtClean="0">
                <a:solidFill>
                  <a:schemeClr val="accent6"/>
                </a:solidFill>
              </a:rPr>
              <a:t>Learning leads to behavior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/>
                </a:solidFill>
              </a:rPr>
              <a:t>	</a:t>
            </a:r>
            <a:r>
              <a:rPr lang="en-US" dirty="0" smtClean="0"/>
              <a:t>what management can do to shape the behaviors of organizational members.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26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 perception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degree to which a person understand the job duties assigned to or expected for him/her.</a:t>
            </a:r>
          </a:p>
          <a:p>
            <a:r>
              <a:rPr lang="en-GB" dirty="0" smtClean="0"/>
              <a:t>Role clarity </a:t>
            </a:r>
          </a:p>
          <a:p>
            <a:r>
              <a:rPr lang="en-GB" dirty="0" smtClean="0"/>
              <a:t>Specific duties for which they are accountable</a:t>
            </a:r>
          </a:p>
          <a:p>
            <a:r>
              <a:rPr lang="en-GB" dirty="0" smtClean="0"/>
              <a:t>Task priority </a:t>
            </a:r>
          </a:p>
          <a:p>
            <a:r>
              <a:rPr lang="en-GB" dirty="0" smtClean="0"/>
              <a:t>Preferred behaviour to accomplish tasks</a:t>
            </a:r>
          </a:p>
          <a:p>
            <a:pPr>
              <a:buNone/>
            </a:pPr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Situational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`influence of different situation</a:t>
            </a:r>
          </a:p>
          <a:p>
            <a:r>
              <a:rPr lang="en-GB" dirty="0" smtClean="0"/>
              <a:t>Work context constraints or facilitates behaviour or performance</a:t>
            </a:r>
          </a:p>
          <a:p>
            <a:r>
              <a:rPr lang="en-GB" dirty="0" smtClean="0"/>
              <a:t>Situation provide cues which guide and motivate the employees (warning sign board)</a:t>
            </a:r>
          </a:p>
          <a:p>
            <a:pPr>
              <a:buNone/>
            </a:pPr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individual </a:t>
            </a:r>
            <a:r>
              <a:rPr lang="en-GB" dirty="0" err="1" smtClean="0"/>
              <a:t>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Task performance:</a:t>
            </a:r>
          </a:p>
          <a:p>
            <a:r>
              <a:rPr lang="en-GB" dirty="0" smtClean="0"/>
              <a:t>Individual voluntary goal-</a:t>
            </a:r>
            <a:r>
              <a:rPr lang="en-GB" dirty="0" err="1" smtClean="0"/>
              <a:t>guaided</a:t>
            </a:r>
            <a:r>
              <a:rPr lang="en-GB" dirty="0" smtClean="0"/>
              <a:t> attitude that contribute to organizational objectives. (multiple tasking in an organization)</a:t>
            </a:r>
          </a:p>
          <a:p>
            <a:r>
              <a:rPr lang="en-GB" dirty="0" smtClean="0"/>
              <a:t>Types of task performance: </a:t>
            </a:r>
          </a:p>
          <a:p>
            <a:r>
              <a:rPr lang="en-GB" dirty="0" smtClean="0"/>
              <a:t>Proficient task performance (work efficiently and accurately)</a:t>
            </a:r>
          </a:p>
          <a:p>
            <a:r>
              <a:rPr lang="en-GB" dirty="0" smtClean="0"/>
              <a:t>Adaptive task performance (change acceptance by employee)</a:t>
            </a:r>
          </a:p>
          <a:p>
            <a:r>
              <a:rPr lang="en-GB" dirty="0" smtClean="0"/>
              <a:t>Proactive task behaviour (innovative ideas to solve work problems efficiently)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Organizational Citizenship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Various forms of cooperation and helpfulness to others that support the organizations social and physiological context.</a:t>
            </a:r>
          </a:p>
          <a:p>
            <a:r>
              <a:rPr lang="en-GB" dirty="0" smtClean="0"/>
              <a:t>OCB advantages: significant effect on individual, organization and teems. High task performance</a:t>
            </a:r>
          </a:p>
          <a:p>
            <a:r>
              <a:rPr lang="en-GB" dirty="0" smtClean="0"/>
              <a:t>OCB disadvantages: Conflict in families because of not giving time, take </a:t>
            </a:r>
            <a:r>
              <a:rPr lang="en-GB" dirty="0" err="1" smtClean="0"/>
              <a:t>extr</a:t>
            </a:r>
            <a:r>
              <a:rPr lang="en-GB" dirty="0" smtClean="0"/>
              <a:t> energy and work.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Counterproductive work </a:t>
            </a:r>
            <a:r>
              <a:rPr lang="en-GB" dirty="0" err="1" smtClean="0"/>
              <a:t>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Voluntary behaviours that have the potential to directly or indirectly harm the organization </a:t>
            </a:r>
          </a:p>
          <a:p>
            <a:r>
              <a:rPr lang="en-GB" dirty="0" smtClean="0"/>
              <a:t>Intentional and un intentional behaviour (Harassing the employees, creating unnecessary conflict 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Joining and staying with the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Control turnover</a:t>
            </a:r>
          </a:p>
          <a:p>
            <a:r>
              <a:rPr lang="en-GB" dirty="0" smtClean="0"/>
              <a:t>Hiring and retain best employees</a:t>
            </a:r>
          </a:p>
          <a:p>
            <a:r>
              <a:rPr lang="en-GB" dirty="0" smtClean="0"/>
              <a:t>Human Capital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Maintaning</a:t>
            </a:r>
            <a:r>
              <a:rPr lang="en-GB" dirty="0" smtClean="0"/>
              <a:t> Work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Abesntiasam</a:t>
            </a:r>
            <a:r>
              <a:rPr lang="en-GB" dirty="0" smtClean="0"/>
              <a:t> of employees </a:t>
            </a:r>
          </a:p>
          <a:p>
            <a:r>
              <a:rPr lang="en-GB" dirty="0" smtClean="0"/>
              <a:t>Increase Work load </a:t>
            </a:r>
          </a:p>
          <a:p>
            <a:r>
              <a:rPr lang="en-GB" dirty="0" smtClean="0"/>
              <a:t>Poor customer services</a:t>
            </a:r>
          </a:p>
          <a:p>
            <a:r>
              <a:rPr lang="en-GB" dirty="0" smtClean="0"/>
              <a:t>Co-workers </a:t>
            </a:r>
            <a:r>
              <a:rPr lang="en-GB" dirty="0" err="1" smtClean="0"/>
              <a:t>conflicit</a:t>
            </a:r>
            <a:r>
              <a:rPr lang="en-GB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482</Words>
  <Application>Microsoft Office PowerPoint</Application>
  <PresentationFormat>On-screen Show (4:3)</PresentationFormat>
  <Paragraphs>87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Chapter 2</vt:lpstr>
      <vt:lpstr>Foundations of Individual Behavior</vt:lpstr>
      <vt:lpstr>Role perception</vt:lpstr>
      <vt:lpstr>Situational Factors</vt:lpstr>
      <vt:lpstr>Types of individual behavior</vt:lpstr>
      <vt:lpstr>Organizational Citizenship</vt:lpstr>
      <vt:lpstr>Counterproductive work behavior</vt:lpstr>
      <vt:lpstr>Joining and staying with the organizations</vt:lpstr>
      <vt:lpstr>Maintaning Work attendance</vt:lpstr>
      <vt:lpstr>Ability </vt:lpstr>
      <vt:lpstr>Intellectual Abilities</vt:lpstr>
      <vt:lpstr>Physical Abilities (PA)</vt:lpstr>
      <vt:lpstr>Biographical Characteristics</vt:lpstr>
      <vt:lpstr>Biographical Characteristics (continues)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itcpu</dc:creator>
  <cp:lastModifiedBy>Aamir</cp:lastModifiedBy>
  <cp:revision>46</cp:revision>
  <cp:lastPrinted>2012-03-26T04:43:20Z</cp:lastPrinted>
  <dcterms:created xsi:type="dcterms:W3CDTF">2012-03-14T19:30:31Z</dcterms:created>
  <dcterms:modified xsi:type="dcterms:W3CDTF">2020-02-18T04:30:39Z</dcterms:modified>
</cp:coreProperties>
</file>