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57" r:id="rId3"/>
    <p:sldId id="258" r:id="rId4"/>
    <p:sldId id="259" r:id="rId5"/>
    <p:sldId id="260" r:id="rId6"/>
    <p:sldId id="261" r:id="rId7"/>
    <p:sldId id="262" r:id="rId8"/>
    <p:sldId id="263" r:id="rId9"/>
    <p:sldId id="264" r:id="rId10"/>
    <p:sldId id="265" r:id="rId11"/>
    <p:sldId id="266" r:id="rId12"/>
    <p:sldId id="267" r:id="rId13"/>
    <p:sldId id="269" r:id="rId14"/>
    <p:sldId id="270" r:id="rId15"/>
    <p:sldId id="271" r:id="rId16"/>
    <p:sldId id="272" r:id="rId17"/>
    <p:sldId id="273" r:id="rId18"/>
    <p:sldId id="274" r:id="rId19"/>
    <p:sldId id="275" r:id="rId20"/>
    <p:sldId id="276" r:id="rId21"/>
    <p:sldId id="278" r:id="rId22"/>
    <p:sldId id="279" r:id="rId23"/>
    <p:sldId id="280" r:id="rId24"/>
    <p:sldId id="281" r:id="rId25"/>
    <p:sldId id="282" r:id="rId26"/>
    <p:sldId id="277" r:id="rId27"/>
    <p:sldId id="2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48" autoAdjust="0"/>
    <p:restoredTop sz="94660"/>
  </p:normalViewPr>
  <p:slideViewPr>
    <p:cSldViewPr snapToGrid="0">
      <p:cViewPr varScale="1">
        <p:scale>
          <a:sx n="74" d="100"/>
          <a:sy n="74" d="100"/>
        </p:scale>
        <p:origin x="59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B1D5CB5-FFD7-4F50-8113-0C77A20676B0}"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BEAC3A-490C-485A-A760-19D5CE2754F2}" type="slidenum">
              <a:rPr lang="en-US" smtClean="0"/>
              <a:t>‹#›</a:t>
            </a:fld>
            <a:endParaRPr lang="en-US"/>
          </a:p>
        </p:txBody>
      </p:sp>
    </p:spTree>
    <p:extLst>
      <p:ext uri="{BB962C8B-B14F-4D97-AF65-F5344CB8AC3E}">
        <p14:creationId xmlns:p14="http://schemas.microsoft.com/office/powerpoint/2010/main" val="2129087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1D5CB5-FFD7-4F50-8113-0C77A20676B0}"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BEAC3A-490C-485A-A760-19D5CE2754F2}" type="slidenum">
              <a:rPr lang="en-US" smtClean="0"/>
              <a:t>‹#›</a:t>
            </a:fld>
            <a:endParaRPr lang="en-US"/>
          </a:p>
        </p:txBody>
      </p:sp>
    </p:spTree>
    <p:extLst>
      <p:ext uri="{BB962C8B-B14F-4D97-AF65-F5344CB8AC3E}">
        <p14:creationId xmlns:p14="http://schemas.microsoft.com/office/powerpoint/2010/main" val="2608934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1D5CB5-FFD7-4F50-8113-0C77A20676B0}"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BEAC3A-490C-485A-A760-19D5CE2754F2}" type="slidenum">
              <a:rPr lang="en-US" smtClean="0"/>
              <a:t>‹#›</a:t>
            </a:fld>
            <a:endParaRPr lang="en-US"/>
          </a:p>
        </p:txBody>
      </p:sp>
    </p:spTree>
    <p:extLst>
      <p:ext uri="{BB962C8B-B14F-4D97-AF65-F5344CB8AC3E}">
        <p14:creationId xmlns:p14="http://schemas.microsoft.com/office/powerpoint/2010/main" val="2157335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1D5CB5-FFD7-4F50-8113-0C77A20676B0}"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BEAC3A-490C-485A-A760-19D5CE2754F2}" type="slidenum">
              <a:rPr lang="en-US" smtClean="0"/>
              <a:t>‹#›</a:t>
            </a:fld>
            <a:endParaRPr lang="en-US"/>
          </a:p>
        </p:txBody>
      </p:sp>
    </p:spTree>
    <p:extLst>
      <p:ext uri="{BB962C8B-B14F-4D97-AF65-F5344CB8AC3E}">
        <p14:creationId xmlns:p14="http://schemas.microsoft.com/office/powerpoint/2010/main" val="4243291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1D5CB5-FFD7-4F50-8113-0C77A20676B0}"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BEAC3A-490C-485A-A760-19D5CE2754F2}" type="slidenum">
              <a:rPr lang="en-US" smtClean="0"/>
              <a:t>‹#›</a:t>
            </a:fld>
            <a:endParaRPr lang="en-US"/>
          </a:p>
        </p:txBody>
      </p:sp>
    </p:spTree>
    <p:extLst>
      <p:ext uri="{BB962C8B-B14F-4D97-AF65-F5344CB8AC3E}">
        <p14:creationId xmlns:p14="http://schemas.microsoft.com/office/powerpoint/2010/main" val="3368147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1D5CB5-FFD7-4F50-8113-0C77A20676B0}" type="datetimeFigureOut">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BEAC3A-490C-485A-A760-19D5CE2754F2}" type="slidenum">
              <a:rPr lang="en-US" smtClean="0"/>
              <a:t>‹#›</a:t>
            </a:fld>
            <a:endParaRPr lang="en-US"/>
          </a:p>
        </p:txBody>
      </p:sp>
    </p:spTree>
    <p:extLst>
      <p:ext uri="{BB962C8B-B14F-4D97-AF65-F5344CB8AC3E}">
        <p14:creationId xmlns:p14="http://schemas.microsoft.com/office/powerpoint/2010/main" val="676402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1D5CB5-FFD7-4F50-8113-0C77A20676B0}" type="datetimeFigureOut">
              <a:rPr lang="en-US" smtClean="0"/>
              <a:t>5/5/2020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BEAC3A-490C-485A-A760-19D5CE2754F2}" type="slidenum">
              <a:rPr lang="en-US" smtClean="0"/>
              <a:t>‹#›</a:t>
            </a:fld>
            <a:endParaRPr lang="en-US"/>
          </a:p>
        </p:txBody>
      </p:sp>
    </p:spTree>
    <p:extLst>
      <p:ext uri="{BB962C8B-B14F-4D97-AF65-F5344CB8AC3E}">
        <p14:creationId xmlns:p14="http://schemas.microsoft.com/office/powerpoint/2010/main" val="2930240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1D5CB5-FFD7-4F50-8113-0C77A20676B0}" type="datetimeFigureOut">
              <a:rPr lang="en-US" smtClean="0"/>
              <a:t>5/5/2020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BEAC3A-490C-485A-A760-19D5CE2754F2}" type="slidenum">
              <a:rPr lang="en-US" smtClean="0"/>
              <a:t>‹#›</a:t>
            </a:fld>
            <a:endParaRPr lang="en-US"/>
          </a:p>
        </p:txBody>
      </p:sp>
    </p:spTree>
    <p:extLst>
      <p:ext uri="{BB962C8B-B14F-4D97-AF65-F5344CB8AC3E}">
        <p14:creationId xmlns:p14="http://schemas.microsoft.com/office/powerpoint/2010/main" val="1598414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1D5CB5-FFD7-4F50-8113-0C77A20676B0}" type="datetimeFigureOut">
              <a:rPr lang="en-US" smtClean="0"/>
              <a:t>5/5/2020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BEAC3A-490C-485A-A760-19D5CE2754F2}" type="slidenum">
              <a:rPr lang="en-US" smtClean="0"/>
              <a:t>‹#›</a:t>
            </a:fld>
            <a:endParaRPr lang="en-US"/>
          </a:p>
        </p:txBody>
      </p:sp>
    </p:spTree>
    <p:extLst>
      <p:ext uri="{BB962C8B-B14F-4D97-AF65-F5344CB8AC3E}">
        <p14:creationId xmlns:p14="http://schemas.microsoft.com/office/powerpoint/2010/main" val="2042737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1D5CB5-FFD7-4F50-8113-0C77A20676B0}" type="datetimeFigureOut">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BEAC3A-490C-485A-A760-19D5CE2754F2}" type="slidenum">
              <a:rPr lang="en-US" smtClean="0"/>
              <a:t>‹#›</a:t>
            </a:fld>
            <a:endParaRPr lang="en-US"/>
          </a:p>
        </p:txBody>
      </p:sp>
    </p:spTree>
    <p:extLst>
      <p:ext uri="{BB962C8B-B14F-4D97-AF65-F5344CB8AC3E}">
        <p14:creationId xmlns:p14="http://schemas.microsoft.com/office/powerpoint/2010/main" val="3593801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1D5CB5-FFD7-4F50-8113-0C77A20676B0}" type="datetimeFigureOut">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BEAC3A-490C-485A-A760-19D5CE2754F2}" type="slidenum">
              <a:rPr lang="en-US" smtClean="0"/>
              <a:t>‹#›</a:t>
            </a:fld>
            <a:endParaRPr lang="en-US"/>
          </a:p>
        </p:txBody>
      </p:sp>
    </p:spTree>
    <p:extLst>
      <p:ext uri="{BB962C8B-B14F-4D97-AF65-F5344CB8AC3E}">
        <p14:creationId xmlns:p14="http://schemas.microsoft.com/office/powerpoint/2010/main" val="2254785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1D5CB5-FFD7-4F50-8113-0C77A20676B0}" type="datetimeFigureOut">
              <a:rPr lang="en-US" smtClean="0"/>
              <a:t>5/5/2020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BEAC3A-490C-485A-A760-19D5CE2754F2}" type="slidenum">
              <a:rPr lang="en-US" smtClean="0"/>
              <a:t>‹#›</a:t>
            </a:fld>
            <a:endParaRPr lang="en-US"/>
          </a:p>
        </p:txBody>
      </p:sp>
    </p:spTree>
    <p:extLst>
      <p:ext uri="{BB962C8B-B14F-4D97-AF65-F5344CB8AC3E}">
        <p14:creationId xmlns:p14="http://schemas.microsoft.com/office/powerpoint/2010/main" val="1937434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journals.tums.ac.ir/upload_files/pdf/_/20499.pdf" TargetMode="External"/><Relationship Id="rId3" Type="http://schemas.openxmlformats.org/officeDocument/2006/relationships/hyperlink" Target="http://www.ncbi.nlm.nih.gov/pubmed/20953547" TargetMode="External"/><Relationship Id="rId7" Type="http://schemas.openxmlformats.org/officeDocument/2006/relationships/hyperlink" Target="http://www.scielo.br/scielo.php?pid=S1519-69842012000100009&amp;script=sci_arttext" TargetMode="External"/><Relationship Id="rId2" Type="http://schemas.openxmlformats.org/officeDocument/2006/relationships/hyperlink" Target="http://www.ncbi.nlm.nih.gov/pubmed/22325427" TargetMode="External"/><Relationship Id="rId1" Type="http://schemas.openxmlformats.org/officeDocument/2006/relationships/slideLayout" Target="../slideLayouts/slideLayout2.xml"/><Relationship Id="rId6" Type="http://schemas.openxmlformats.org/officeDocument/2006/relationships/hyperlink" Target="http://www.ncbi.nlm.nih.gov/pubmed/18470382" TargetMode="External"/><Relationship Id="rId11" Type="http://schemas.openxmlformats.org/officeDocument/2006/relationships/hyperlink" Target="http://www.sciencedirect.com/science/article/pii/S0301479712001831" TargetMode="External"/><Relationship Id="rId5" Type="http://schemas.openxmlformats.org/officeDocument/2006/relationships/hyperlink" Target="http://www.plosone.org/article/info:doi/10.1371/journal.pone.0031354" TargetMode="External"/><Relationship Id="rId10" Type="http://schemas.openxmlformats.org/officeDocument/2006/relationships/hyperlink" Target="http://www.ncbi.nlm.nih.gov/pmc/articles/PMC3395142/" TargetMode="External"/><Relationship Id="rId4" Type="http://schemas.openxmlformats.org/officeDocument/2006/relationships/hyperlink" Target="http://www.mdpi.com/1424-8220/9/7/5040" TargetMode="External"/><Relationship Id="rId9" Type="http://schemas.openxmlformats.org/officeDocument/2006/relationships/hyperlink" Target="http://www.ncbi.nlm.nih.gov/pmc/articles/PMC3370294/"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53143"/>
            <a:ext cx="10515600" cy="5523820"/>
          </a:xfrm>
        </p:spPr>
        <p:txBody>
          <a:bodyPr>
            <a:normAutofit/>
          </a:bodyPr>
          <a:lstStyle/>
          <a:p>
            <a:pPr marL="0" indent="0" algn="ctr">
              <a:buNone/>
            </a:pPr>
            <a:r>
              <a:rPr lang="en-US" sz="3600"/>
              <a:t>Plants </a:t>
            </a:r>
            <a:r>
              <a:rPr lang="en-US" sz="3600" dirty="0"/>
              <a:t>as Biological Indicator of Pollution.</a:t>
            </a:r>
          </a:p>
          <a:p>
            <a:pPr marL="0" indent="0" algn="ctr">
              <a:buNone/>
            </a:pPr>
            <a:endParaRPr lang="en-US" sz="3600" dirty="0"/>
          </a:p>
        </p:txBody>
      </p:sp>
    </p:spTree>
    <p:extLst>
      <p:ext uri="{BB962C8B-B14F-4D97-AF65-F5344CB8AC3E}">
        <p14:creationId xmlns:p14="http://schemas.microsoft.com/office/powerpoint/2010/main" val="3114318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8978" y="252413"/>
            <a:ext cx="9334044" cy="6327775"/>
          </a:xfrm>
        </p:spPr>
      </p:pic>
    </p:spTree>
    <p:extLst>
      <p:ext uri="{BB962C8B-B14F-4D97-AF65-F5344CB8AC3E}">
        <p14:creationId xmlns:p14="http://schemas.microsoft.com/office/powerpoint/2010/main" val="3668274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9005" y="252413"/>
            <a:ext cx="9213990" cy="6327775"/>
          </a:xfrm>
        </p:spPr>
      </p:pic>
    </p:spTree>
    <p:extLst>
      <p:ext uri="{BB962C8B-B14F-4D97-AF65-F5344CB8AC3E}">
        <p14:creationId xmlns:p14="http://schemas.microsoft.com/office/powerpoint/2010/main" val="1436031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8179" y="252413"/>
            <a:ext cx="9115642" cy="6327775"/>
          </a:xfrm>
        </p:spPr>
      </p:pic>
    </p:spTree>
    <p:extLst>
      <p:ext uri="{BB962C8B-B14F-4D97-AF65-F5344CB8AC3E}">
        <p14:creationId xmlns:p14="http://schemas.microsoft.com/office/powerpoint/2010/main" val="4250735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7338" y="177768"/>
            <a:ext cx="7811295" cy="6327775"/>
          </a:xfrm>
        </p:spPr>
      </p:pic>
    </p:spTree>
    <p:extLst>
      <p:ext uri="{BB962C8B-B14F-4D97-AF65-F5344CB8AC3E}">
        <p14:creationId xmlns:p14="http://schemas.microsoft.com/office/powerpoint/2010/main" val="1934513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54424"/>
            <a:ext cx="10515600" cy="6323753"/>
          </a:xfrm>
        </p:spPr>
      </p:pic>
    </p:spTree>
    <p:extLst>
      <p:ext uri="{BB962C8B-B14F-4D97-AF65-F5344CB8AC3E}">
        <p14:creationId xmlns:p14="http://schemas.microsoft.com/office/powerpoint/2010/main" val="4179336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0098" y="252413"/>
            <a:ext cx="9051804" cy="6327775"/>
          </a:xfrm>
        </p:spPr>
      </p:pic>
    </p:spTree>
    <p:extLst>
      <p:ext uri="{BB962C8B-B14F-4D97-AF65-F5344CB8AC3E}">
        <p14:creationId xmlns:p14="http://schemas.microsoft.com/office/powerpoint/2010/main" val="2322610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1086" y="252413"/>
            <a:ext cx="8689827" cy="6327775"/>
          </a:xfrm>
        </p:spPr>
      </p:pic>
    </p:spTree>
    <p:extLst>
      <p:ext uri="{BB962C8B-B14F-4D97-AF65-F5344CB8AC3E}">
        <p14:creationId xmlns:p14="http://schemas.microsoft.com/office/powerpoint/2010/main" val="1872807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8041" y="252413"/>
            <a:ext cx="9055917" cy="6327775"/>
          </a:xfrm>
        </p:spPr>
      </p:pic>
    </p:spTree>
    <p:extLst>
      <p:ext uri="{BB962C8B-B14F-4D97-AF65-F5344CB8AC3E}">
        <p14:creationId xmlns:p14="http://schemas.microsoft.com/office/powerpoint/2010/main" val="1709907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2472" y="252413"/>
            <a:ext cx="8567055" cy="6327775"/>
          </a:xfrm>
        </p:spPr>
      </p:pic>
    </p:spTree>
    <p:extLst>
      <p:ext uri="{BB962C8B-B14F-4D97-AF65-F5344CB8AC3E}">
        <p14:creationId xmlns:p14="http://schemas.microsoft.com/office/powerpoint/2010/main" val="888673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7041" y="215089"/>
            <a:ext cx="8377917" cy="6327775"/>
          </a:xfrm>
        </p:spPr>
      </p:pic>
    </p:spTree>
    <p:extLst>
      <p:ext uri="{BB962C8B-B14F-4D97-AF65-F5344CB8AC3E}">
        <p14:creationId xmlns:p14="http://schemas.microsoft.com/office/powerpoint/2010/main" val="2110342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2990" y="411480"/>
            <a:ext cx="9966960" cy="5765483"/>
          </a:xfrm>
        </p:spPr>
      </p:pic>
    </p:spTree>
    <p:extLst>
      <p:ext uri="{BB962C8B-B14F-4D97-AF65-F5344CB8AC3E}">
        <p14:creationId xmlns:p14="http://schemas.microsoft.com/office/powerpoint/2010/main" val="1828319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9891" y="252413"/>
            <a:ext cx="9692218" cy="6327775"/>
          </a:xfrm>
        </p:spPr>
      </p:pic>
    </p:spTree>
    <p:extLst>
      <p:ext uri="{BB962C8B-B14F-4D97-AF65-F5344CB8AC3E}">
        <p14:creationId xmlns:p14="http://schemas.microsoft.com/office/powerpoint/2010/main" val="3285060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B050"/>
                </a:solidFill>
              </a:rPr>
              <a:t>Lower group of plants as indicators of pollution</a:t>
            </a:r>
            <a:endParaRPr lang="en-US" dirty="0">
              <a:solidFill>
                <a:srgbClr val="00B050"/>
              </a:solidFill>
            </a:endParaRPr>
          </a:p>
        </p:txBody>
      </p:sp>
      <p:sp>
        <p:nvSpPr>
          <p:cNvPr id="3" name="Content Placeholder 2"/>
          <p:cNvSpPr>
            <a:spLocks noGrp="1"/>
          </p:cNvSpPr>
          <p:nvPr>
            <p:ph idx="1"/>
          </p:nvPr>
        </p:nvSpPr>
        <p:spPr/>
        <p:txBody>
          <a:bodyPr>
            <a:normAutofit fontScale="92500"/>
          </a:bodyPr>
          <a:lstStyle/>
          <a:p>
            <a:pPr marL="0" indent="0">
              <a:buNone/>
            </a:pPr>
            <a:r>
              <a:rPr lang="en-US" dirty="0"/>
              <a:t> Colonies of </a:t>
            </a:r>
            <a:r>
              <a:rPr lang="en-US" i="1" dirty="0" err="1"/>
              <a:t>Scenedesmus</a:t>
            </a:r>
            <a:r>
              <a:rPr lang="en-US" i="1" dirty="0"/>
              <a:t> </a:t>
            </a:r>
            <a:r>
              <a:rPr lang="en-US" i="1" dirty="0" err="1"/>
              <a:t>obliguos</a:t>
            </a:r>
            <a:r>
              <a:rPr lang="en-US" i="1" dirty="0"/>
              <a:t> </a:t>
            </a:r>
            <a:r>
              <a:rPr lang="en-US" dirty="0"/>
              <a:t>were used for monitoring cadmium and lead pollution in river basin in Thailand and Federal Republic of Germany. </a:t>
            </a:r>
          </a:p>
          <a:p>
            <a:pPr marL="0" indent="0">
              <a:buNone/>
            </a:pPr>
            <a:r>
              <a:rPr lang="en-US" dirty="0"/>
              <a:t>Brown algae have also been used as biological indicators of heavy metal pollution. A change in species diversity of phytoplankton is the clear indication of polluted aquatic ecosystem.</a:t>
            </a:r>
          </a:p>
          <a:p>
            <a:pPr marL="0" indent="0">
              <a:buNone/>
            </a:pPr>
            <a:r>
              <a:rPr lang="en-US" dirty="0"/>
              <a:t>Induced morphological changes in many algae have also been reported. Cellular malformation, chlorosis and significant increase in heterocyst frequency have been caused in </a:t>
            </a:r>
            <a:r>
              <a:rPr lang="en-US" i="1" dirty="0"/>
              <a:t>Anabaena </a:t>
            </a:r>
            <a:r>
              <a:rPr lang="en-US" i="1" dirty="0" err="1"/>
              <a:t>cylindrica</a:t>
            </a:r>
            <a:r>
              <a:rPr lang="en-US" i="1" dirty="0"/>
              <a:t> </a:t>
            </a:r>
            <a:r>
              <a:rPr lang="en-US" dirty="0"/>
              <a:t>under cadmium stress. Similarly in </a:t>
            </a:r>
            <a:r>
              <a:rPr lang="en-US" i="1" dirty="0"/>
              <a:t>A. </a:t>
            </a:r>
            <a:r>
              <a:rPr lang="en-US" i="1" dirty="0" err="1"/>
              <a:t>inequalis</a:t>
            </a:r>
            <a:r>
              <a:rPr lang="en-US" i="1" dirty="0"/>
              <a:t>, </a:t>
            </a:r>
            <a:r>
              <a:rPr lang="en-US" dirty="0"/>
              <a:t>induction of abnormally long filaments and loss of cellular content have also been reported as a result of cadmium pollution.</a:t>
            </a:r>
          </a:p>
          <a:p>
            <a:pPr marL="0" indent="0">
              <a:buNone/>
            </a:pPr>
            <a:endParaRPr lang="en-US" dirty="0"/>
          </a:p>
        </p:txBody>
      </p:sp>
    </p:spTree>
    <p:extLst>
      <p:ext uri="{BB962C8B-B14F-4D97-AF65-F5344CB8AC3E}">
        <p14:creationId xmlns:p14="http://schemas.microsoft.com/office/powerpoint/2010/main" val="3343791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solidFill>
                  <a:srgbClr val="00B050"/>
                </a:solidFill>
              </a:rPr>
              <a:t>Aquatic vascular plants as indicators of metal pollution</a:t>
            </a:r>
            <a:endParaRPr lang="en-US" dirty="0">
              <a:solidFill>
                <a:srgbClr val="00B050"/>
              </a:solidFill>
            </a:endParaRPr>
          </a:p>
        </p:txBody>
      </p:sp>
      <p:sp>
        <p:nvSpPr>
          <p:cNvPr id="3" name="Content Placeholder 2"/>
          <p:cNvSpPr>
            <a:spLocks noGrp="1"/>
          </p:cNvSpPr>
          <p:nvPr>
            <p:ph idx="1"/>
          </p:nvPr>
        </p:nvSpPr>
        <p:spPr/>
        <p:txBody>
          <a:bodyPr/>
          <a:lstStyle/>
          <a:p>
            <a:pPr marL="0" indent="0">
              <a:buNone/>
            </a:pPr>
            <a:r>
              <a:rPr lang="en-US" dirty="0"/>
              <a:t>Heavy metals pose a serious threat to aquatic environment as they do not degrade but accumulate in aquatic micro and </a:t>
            </a:r>
            <a:r>
              <a:rPr lang="en-US" dirty="0" err="1"/>
              <a:t>macrophytes</a:t>
            </a:r>
            <a:r>
              <a:rPr lang="en-US" dirty="0"/>
              <a:t> and enter into the food chain. Many sensitive aquatic vascular plants have been identified as indicators of metals because of their potential to accumulate them substantially.</a:t>
            </a:r>
          </a:p>
        </p:txBody>
      </p:sp>
    </p:spTree>
    <p:extLst>
      <p:ext uri="{BB962C8B-B14F-4D97-AF65-F5344CB8AC3E}">
        <p14:creationId xmlns:p14="http://schemas.microsoft.com/office/powerpoint/2010/main" val="3651600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solidFill>
                  <a:srgbClr val="00B050"/>
                </a:solidFill>
              </a:rPr>
              <a:t>Indicators of copper, lead and zinc pollution</a:t>
            </a:r>
            <a:endParaRPr lang="en-US" dirty="0">
              <a:solidFill>
                <a:srgbClr val="00B050"/>
              </a:solidFill>
            </a:endParaRPr>
          </a:p>
        </p:txBody>
      </p:sp>
      <p:sp>
        <p:nvSpPr>
          <p:cNvPr id="3" name="Content Placeholder 2"/>
          <p:cNvSpPr>
            <a:spLocks noGrp="1"/>
          </p:cNvSpPr>
          <p:nvPr>
            <p:ph idx="1"/>
          </p:nvPr>
        </p:nvSpPr>
        <p:spPr/>
        <p:txBody>
          <a:bodyPr/>
          <a:lstStyle/>
          <a:p>
            <a:pPr marL="0" indent="0">
              <a:buNone/>
            </a:pPr>
            <a:r>
              <a:rPr lang="en-GB" i="1" dirty="0" err="1"/>
              <a:t>Potamogeton</a:t>
            </a:r>
            <a:r>
              <a:rPr lang="en-GB" i="1" dirty="0"/>
              <a:t> sp. </a:t>
            </a:r>
            <a:r>
              <a:rPr lang="en-GB" dirty="0"/>
              <a:t>occurring wild in lakes and rivers in U. K. and Canada are employed to monitor levels of copper, lead and zinc pollution in aquatic systems. Similarly, </a:t>
            </a:r>
            <a:r>
              <a:rPr lang="en-GB" i="1" dirty="0" err="1"/>
              <a:t>Pontedaria</a:t>
            </a:r>
            <a:r>
              <a:rPr lang="en-GB" i="1" dirty="0"/>
              <a:t> </a:t>
            </a:r>
            <a:r>
              <a:rPr lang="en-GB" i="1" dirty="0" err="1"/>
              <a:t>cordata</a:t>
            </a:r>
            <a:r>
              <a:rPr lang="en-GB" i="1" dirty="0"/>
              <a:t> </a:t>
            </a:r>
            <a:r>
              <a:rPr lang="en-GB" dirty="0"/>
              <a:t>has been found ideal for detecting copper and lead at various distances from the site of discharge.</a:t>
            </a:r>
            <a:endParaRPr lang="en-US" dirty="0"/>
          </a:p>
        </p:txBody>
      </p:sp>
    </p:spTree>
    <p:extLst>
      <p:ext uri="{BB962C8B-B14F-4D97-AF65-F5344CB8AC3E}">
        <p14:creationId xmlns:p14="http://schemas.microsoft.com/office/powerpoint/2010/main" val="2003204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solidFill>
                  <a:srgbClr val="00B050"/>
                </a:solidFill>
              </a:rPr>
              <a:t>Indicators of mercury pollution</a:t>
            </a:r>
            <a:endParaRPr lang="en-US" dirty="0">
              <a:solidFill>
                <a:srgbClr val="00B050"/>
              </a:solidFill>
            </a:endParaRPr>
          </a:p>
        </p:txBody>
      </p:sp>
      <p:sp>
        <p:nvSpPr>
          <p:cNvPr id="3" name="Content Placeholder 2"/>
          <p:cNvSpPr>
            <a:spLocks noGrp="1"/>
          </p:cNvSpPr>
          <p:nvPr>
            <p:ph idx="1"/>
          </p:nvPr>
        </p:nvSpPr>
        <p:spPr/>
        <p:txBody>
          <a:bodyPr/>
          <a:lstStyle/>
          <a:p>
            <a:r>
              <a:rPr lang="en-US" dirty="0"/>
              <a:t>In Thailand and Finland, </a:t>
            </a:r>
            <a:r>
              <a:rPr lang="en-US" i="1" dirty="0" err="1"/>
              <a:t>Ceratophyllum</a:t>
            </a:r>
            <a:r>
              <a:rPr lang="en-US" i="1" dirty="0"/>
              <a:t> </a:t>
            </a:r>
            <a:r>
              <a:rPr lang="en-US" i="1" dirty="0" err="1"/>
              <a:t>demersum</a:t>
            </a:r>
            <a:r>
              <a:rPr lang="en-US" i="1" dirty="0"/>
              <a:t> is </a:t>
            </a:r>
            <a:r>
              <a:rPr lang="en-US" dirty="0"/>
              <a:t>indicator of mercury contamination. Plants showed as high as 1.72 ppm mercury accumulation while growing near a caustic soda factory.</a:t>
            </a:r>
          </a:p>
          <a:p>
            <a:r>
              <a:rPr lang="en-US" dirty="0"/>
              <a:t>Panda and co-workers have reported formation of micronuclei in dividing root cells of </a:t>
            </a:r>
            <a:r>
              <a:rPr lang="en-US" i="1" dirty="0" err="1"/>
              <a:t>Eichhornia</a:t>
            </a:r>
            <a:r>
              <a:rPr lang="en-US" i="1" dirty="0"/>
              <a:t> </a:t>
            </a:r>
            <a:r>
              <a:rPr lang="en-US" dirty="0"/>
              <a:t>plants growing in mercury polluted sites (Science Reporter, April-May 1989). The sensitivity of this plant can be used to monitor mercury in aquatic eco­system at distances far away from the source of discharge. Similarly, in </a:t>
            </a:r>
            <a:r>
              <a:rPr lang="en-US" i="1" dirty="0"/>
              <a:t>Elodea </a:t>
            </a:r>
            <a:r>
              <a:rPr lang="en-US" i="1" dirty="0" err="1"/>
              <a:t>densa</a:t>
            </a:r>
            <a:r>
              <a:rPr lang="en-US" i="1" dirty="0"/>
              <a:t>, </a:t>
            </a:r>
            <a:r>
              <a:rPr lang="en-US" dirty="0"/>
              <a:t>surface membrane and chloroplast structure in leaves were severely damaged due to excessive accumulation of methyl mercury.</a:t>
            </a:r>
          </a:p>
          <a:p>
            <a:pPr marL="0" indent="0">
              <a:buNone/>
            </a:pPr>
            <a:endParaRPr lang="en-US" dirty="0"/>
          </a:p>
        </p:txBody>
      </p:sp>
    </p:spTree>
    <p:extLst>
      <p:ext uri="{BB962C8B-B14F-4D97-AF65-F5344CB8AC3E}">
        <p14:creationId xmlns:p14="http://schemas.microsoft.com/office/powerpoint/2010/main" val="3473158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59112"/>
            <a:ext cx="10515600" cy="1325563"/>
          </a:xfrm>
        </p:spPr>
        <p:txBody>
          <a:bodyPr>
            <a:normAutofit fontScale="90000"/>
          </a:bodyPr>
          <a:lstStyle/>
          <a:p>
            <a:pPr algn="ctr"/>
            <a:r>
              <a:rPr lang="en-US" b="1" dirty="0" err="1">
                <a:solidFill>
                  <a:srgbClr val="00B050"/>
                </a:solidFill>
              </a:rPr>
              <a:t>Bioindicators</a:t>
            </a:r>
            <a:r>
              <a:rPr lang="en-US" b="1" dirty="0">
                <a:solidFill>
                  <a:srgbClr val="00B050"/>
                </a:solidFill>
              </a:rPr>
              <a:t> of chromium and cadmium pollution</a:t>
            </a:r>
            <a:br>
              <a:rPr lang="en-US" dirty="0">
                <a:solidFill>
                  <a:srgbClr val="00B050"/>
                </a:solidFill>
              </a:rPr>
            </a:br>
            <a:br>
              <a:rPr lang="en-US" dirty="0">
                <a:solidFill>
                  <a:srgbClr val="00B050"/>
                </a:solidFill>
              </a:rPr>
            </a:br>
            <a:endParaRPr lang="en-US" dirty="0">
              <a:solidFill>
                <a:srgbClr val="00B050"/>
              </a:solidFill>
            </a:endParaRPr>
          </a:p>
        </p:txBody>
      </p:sp>
      <p:sp>
        <p:nvSpPr>
          <p:cNvPr id="3" name="Content Placeholder 2"/>
          <p:cNvSpPr>
            <a:spLocks noGrp="1"/>
          </p:cNvSpPr>
          <p:nvPr>
            <p:ph idx="1"/>
          </p:nvPr>
        </p:nvSpPr>
        <p:spPr/>
        <p:txBody>
          <a:bodyPr>
            <a:normAutofit fontScale="92500" lnSpcReduction="20000"/>
          </a:bodyPr>
          <a:lstStyle/>
          <a:p>
            <a:r>
              <a:rPr lang="en-US" dirty="0"/>
              <a:t>Induced structural changes viz. disappearance of root hairs and </a:t>
            </a:r>
            <a:r>
              <a:rPr lang="en-US" dirty="0" err="1"/>
              <a:t>colouration</a:t>
            </a:r>
            <a:r>
              <a:rPr lang="en-US" dirty="0"/>
              <a:t> of </a:t>
            </a:r>
            <a:r>
              <a:rPr lang="en-US" dirty="0" err="1"/>
              <a:t>hydathodes</a:t>
            </a:r>
            <a:r>
              <a:rPr lang="en-US" dirty="0"/>
              <a:t> in the juvenile leaves of </a:t>
            </a:r>
            <a:r>
              <a:rPr lang="en-US" i="1" dirty="0" err="1"/>
              <a:t>Limnanthemum</a:t>
            </a:r>
            <a:r>
              <a:rPr lang="en-US" i="1" dirty="0"/>
              <a:t> </a:t>
            </a:r>
            <a:r>
              <a:rPr lang="en-US" i="1" dirty="0" err="1"/>
              <a:t>cristatum</a:t>
            </a:r>
            <a:r>
              <a:rPr lang="en-US" i="1" dirty="0"/>
              <a:t> </a:t>
            </a:r>
            <a:r>
              <a:rPr lang="en-US" dirty="0"/>
              <a:t>due to high leaf tissue chromium concentration (226µg/g dry wt.) have also been reported.</a:t>
            </a:r>
          </a:p>
          <a:p>
            <a:r>
              <a:rPr lang="en-US" dirty="0"/>
              <a:t>Plants of </a:t>
            </a:r>
            <a:r>
              <a:rPr lang="en-US" i="1" dirty="0" err="1"/>
              <a:t>Wolffia</a:t>
            </a:r>
            <a:r>
              <a:rPr lang="en-US" i="1" dirty="0"/>
              <a:t> </a:t>
            </a:r>
            <a:r>
              <a:rPr lang="en-US" i="1" dirty="0" err="1"/>
              <a:t>globosa</a:t>
            </a:r>
            <a:r>
              <a:rPr lang="en-US" i="1" dirty="0"/>
              <a:t> </a:t>
            </a:r>
            <a:r>
              <a:rPr lang="en-US" dirty="0"/>
              <a:t>have also shown sensitivity to metal concentrations and potential to be used as indicator of cadmium contamination.</a:t>
            </a:r>
          </a:p>
          <a:p>
            <a:r>
              <a:rPr lang="en-US" dirty="0"/>
              <a:t>Ray and White (1979) suggested that an indicator species should be a representative of the locality, abundantly available and easy to harvest. The species should also have high tolerance for metal and be capable of its enrichment. In view of the tremendous potential of biological systems, intensive efforts are now needed to identify " </a:t>
            </a:r>
            <a:r>
              <a:rPr lang="en-US" dirty="0" err="1"/>
              <a:t>Bioindicators</a:t>
            </a:r>
            <a:r>
              <a:rPr lang="en-US" dirty="0"/>
              <a:t>" for assessing the state of aquatic systems and working out suitable remedial methods to save the humanity from the hazards of environmental pollution</a:t>
            </a:r>
          </a:p>
          <a:p>
            <a:endParaRPr lang="en-US" dirty="0"/>
          </a:p>
        </p:txBody>
      </p:sp>
    </p:spTree>
    <p:extLst>
      <p:ext uri="{BB962C8B-B14F-4D97-AF65-F5344CB8AC3E}">
        <p14:creationId xmlns:p14="http://schemas.microsoft.com/office/powerpoint/2010/main" val="2819377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6507" y="252413"/>
            <a:ext cx="9018986" cy="6327775"/>
          </a:xfrm>
        </p:spPr>
      </p:pic>
    </p:spTree>
    <p:extLst>
      <p:ext uri="{BB962C8B-B14F-4D97-AF65-F5344CB8AC3E}">
        <p14:creationId xmlns:p14="http://schemas.microsoft.com/office/powerpoint/2010/main" val="2045022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References</a:t>
            </a:r>
          </a:p>
        </p:txBody>
      </p:sp>
      <p:sp>
        <p:nvSpPr>
          <p:cNvPr id="3" name="Content Placeholder 2"/>
          <p:cNvSpPr>
            <a:spLocks noGrp="1"/>
          </p:cNvSpPr>
          <p:nvPr>
            <p:ph idx="1"/>
          </p:nvPr>
        </p:nvSpPr>
        <p:spPr/>
        <p:txBody>
          <a:bodyPr>
            <a:normAutofit fontScale="47500" lnSpcReduction="20000"/>
          </a:bodyPr>
          <a:lstStyle/>
          <a:p>
            <a:r>
              <a:rPr lang="en-US" dirty="0" err="1"/>
              <a:t>Käffer</a:t>
            </a:r>
            <a:r>
              <a:rPr lang="en-US" dirty="0"/>
              <a:t> MI, </a:t>
            </a:r>
            <a:r>
              <a:rPr lang="en-US" dirty="0" err="1"/>
              <a:t>Lemos</a:t>
            </a:r>
            <a:r>
              <a:rPr lang="en-US" dirty="0"/>
              <a:t> AT, </a:t>
            </a:r>
            <a:r>
              <a:rPr lang="en-US" dirty="0" err="1"/>
              <a:t>Apel</a:t>
            </a:r>
            <a:r>
              <a:rPr lang="en-US" dirty="0"/>
              <a:t> MA, Rocha JV, Martins SM, et al. (2012)</a:t>
            </a:r>
            <a:r>
              <a:rPr lang="en-US" dirty="0">
                <a:hlinkClick r:id="rId2"/>
              </a:rPr>
              <a:t> Use of </a:t>
            </a:r>
            <a:r>
              <a:rPr lang="en-US" dirty="0" err="1">
                <a:hlinkClick r:id="rId2"/>
              </a:rPr>
              <a:t>bioindicators</a:t>
            </a:r>
            <a:r>
              <a:rPr lang="en-US" dirty="0">
                <a:hlinkClick r:id="rId2"/>
              </a:rPr>
              <a:t> to evaluate air quality and genotoxic compounds in an urban environment in Southern Brazil. Environmental Pollution 163: 24-31.</a:t>
            </a:r>
            <a:endParaRPr lang="en-US" dirty="0"/>
          </a:p>
          <a:p>
            <a:r>
              <a:rPr lang="en-US" dirty="0" err="1"/>
              <a:t>Essumang</a:t>
            </a:r>
            <a:r>
              <a:rPr lang="en-US" dirty="0"/>
              <a:t> DK, </a:t>
            </a:r>
            <a:r>
              <a:rPr lang="en-US" dirty="0" err="1"/>
              <a:t>Adokoh</a:t>
            </a:r>
            <a:r>
              <a:rPr lang="en-US" dirty="0"/>
              <a:t> CK, </a:t>
            </a:r>
            <a:r>
              <a:rPr lang="en-US" dirty="0" err="1"/>
              <a:t>Boamponsem</a:t>
            </a:r>
            <a:r>
              <a:rPr lang="en-US" dirty="0"/>
              <a:t> L (2010)</a:t>
            </a:r>
            <a:r>
              <a:rPr lang="en-US" dirty="0">
                <a:hlinkClick r:id="rId3"/>
              </a:rPr>
              <a:t> Levels of platinum group metals in selected species (</a:t>
            </a:r>
            <a:r>
              <a:rPr lang="en-US" dirty="0" err="1">
                <a:hlinkClick r:id="rId3"/>
              </a:rPr>
              <a:t>Sarotherodon</a:t>
            </a:r>
            <a:r>
              <a:rPr lang="en-US" dirty="0">
                <a:hlinkClick r:id="rId3"/>
              </a:rPr>
              <a:t> </a:t>
            </a:r>
            <a:r>
              <a:rPr lang="en-US" dirty="0" err="1">
                <a:hlinkClick r:id="rId3"/>
              </a:rPr>
              <a:t>melanotheron</a:t>
            </a:r>
            <a:r>
              <a:rPr lang="en-US" dirty="0">
                <a:hlinkClick r:id="rId3"/>
              </a:rPr>
              <a:t>, </a:t>
            </a:r>
            <a:r>
              <a:rPr lang="en-US" dirty="0" err="1">
                <a:hlinkClick r:id="rId3"/>
              </a:rPr>
              <a:t>Chonophorus</a:t>
            </a:r>
            <a:r>
              <a:rPr lang="en-US" dirty="0">
                <a:hlinkClick r:id="rId3"/>
              </a:rPr>
              <a:t> </a:t>
            </a:r>
            <a:r>
              <a:rPr lang="en-US" dirty="0" err="1">
                <a:hlinkClick r:id="rId3"/>
              </a:rPr>
              <a:t>lateristriga</a:t>
            </a:r>
            <a:r>
              <a:rPr lang="en-US" dirty="0">
                <a:hlinkClick r:id="rId3"/>
              </a:rPr>
              <a:t>, </a:t>
            </a:r>
            <a:r>
              <a:rPr lang="en-US" dirty="0" err="1">
                <a:hlinkClick r:id="rId3"/>
              </a:rPr>
              <a:t>Macrobrachium</a:t>
            </a:r>
            <a:r>
              <a:rPr lang="en-US" dirty="0">
                <a:hlinkClick r:id="rId3"/>
              </a:rPr>
              <a:t> </a:t>
            </a:r>
            <a:r>
              <a:rPr lang="en-US" dirty="0" err="1">
                <a:hlinkClick r:id="rId3"/>
              </a:rPr>
              <a:t>vollenhovenii</a:t>
            </a:r>
            <a:r>
              <a:rPr lang="en-US" dirty="0">
                <a:hlinkClick r:id="rId3"/>
              </a:rPr>
              <a:t> and </a:t>
            </a:r>
            <a:r>
              <a:rPr lang="en-US" dirty="0" err="1">
                <a:hlinkClick r:id="rId3"/>
              </a:rPr>
              <a:t>Crassostrea</a:t>
            </a:r>
            <a:r>
              <a:rPr lang="en-US" dirty="0">
                <a:hlinkClick r:id="rId3"/>
              </a:rPr>
              <a:t> </a:t>
            </a:r>
            <a:r>
              <a:rPr lang="en-US" dirty="0" err="1">
                <a:hlinkClick r:id="rId3"/>
              </a:rPr>
              <a:t>tulipa</a:t>
            </a:r>
            <a:r>
              <a:rPr lang="en-US" dirty="0">
                <a:hlinkClick r:id="rId3"/>
              </a:rPr>
              <a:t>) in some estuaries and lagoons along the coast of Ghana. Scientific World Journal 10: 1971-87.</a:t>
            </a:r>
            <a:endParaRPr lang="en-US" dirty="0"/>
          </a:p>
          <a:p>
            <a:r>
              <a:rPr lang="en-US" dirty="0" err="1"/>
              <a:t>Krystofova</a:t>
            </a:r>
            <a:r>
              <a:rPr lang="en-US" dirty="0"/>
              <a:t> O, </a:t>
            </a:r>
            <a:r>
              <a:rPr lang="en-US" dirty="0" err="1"/>
              <a:t>Shestivska</a:t>
            </a:r>
            <a:r>
              <a:rPr lang="en-US" dirty="0"/>
              <a:t> V, </a:t>
            </a:r>
            <a:r>
              <a:rPr lang="en-US" dirty="0" err="1"/>
              <a:t>Galiova</a:t>
            </a:r>
            <a:r>
              <a:rPr lang="en-US" dirty="0"/>
              <a:t> M, Novotny K, Kaiser J, et al. (2009)</a:t>
            </a:r>
            <a:r>
              <a:rPr lang="en-US" dirty="0">
                <a:hlinkClick r:id="rId4"/>
              </a:rPr>
              <a:t> Sunflower Plants as </a:t>
            </a:r>
            <a:r>
              <a:rPr lang="en-US" dirty="0" err="1">
                <a:hlinkClick r:id="rId4"/>
              </a:rPr>
              <a:t>Bioindicators</a:t>
            </a:r>
            <a:r>
              <a:rPr lang="en-US" dirty="0">
                <a:hlinkClick r:id="rId4"/>
              </a:rPr>
              <a:t> of Environmental Pollution with Lead (II) Ions. Sensors (Basel) 9: 5040-58.</a:t>
            </a:r>
            <a:endParaRPr lang="en-US" dirty="0"/>
          </a:p>
          <a:p>
            <a:r>
              <a:rPr lang="en-US" dirty="0"/>
              <a:t>Sanders AP, Flood K, Chiang S, Herring AH, Wolf L, et al. (2012)</a:t>
            </a:r>
            <a:r>
              <a:rPr lang="en-US" dirty="0">
                <a:hlinkClick r:id="rId5"/>
              </a:rPr>
              <a:t> Towards prenatal biomonitoring in North Carolina: assessing arsenic, cadmium, mercury, and lead levels in pregnant women. Public Library of Science 7: e31354.</a:t>
            </a:r>
            <a:endParaRPr lang="en-US" dirty="0"/>
          </a:p>
          <a:p>
            <a:r>
              <a:rPr lang="en-US" dirty="0"/>
              <a:t>Amado-</a:t>
            </a:r>
            <a:r>
              <a:rPr lang="en-US" dirty="0" err="1"/>
              <a:t>Filho</a:t>
            </a:r>
            <a:r>
              <a:rPr lang="en-US" dirty="0"/>
              <a:t> GM, Salgado LT, </a:t>
            </a:r>
            <a:r>
              <a:rPr lang="en-US" dirty="0" err="1"/>
              <a:t>Rebelo</a:t>
            </a:r>
            <a:r>
              <a:rPr lang="en-US" dirty="0"/>
              <a:t> MF, </a:t>
            </a:r>
            <a:r>
              <a:rPr lang="en-US" dirty="0" err="1"/>
              <a:t>Rezende</a:t>
            </a:r>
            <a:r>
              <a:rPr lang="en-US" dirty="0"/>
              <a:t> CE, </a:t>
            </a:r>
            <a:r>
              <a:rPr lang="en-US" dirty="0" err="1"/>
              <a:t>Karez</a:t>
            </a:r>
            <a:r>
              <a:rPr lang="en-US" dirty="0"/>
              <a:t> CS, et al. (2008)</a:t>
            </a:r>
            <a:r>
              <a:rPr lang="en-US" dirty="0">
                <a:hlinkClick r:id="rId6"/>
              </a:rPr>
              <a:t> Heavy metals in benthic organisms from </a:t>
            </a:r>
            <a:r>
              <a:rPr lang="en-US" dirty="0" err="1">
                <a:hlinkClick r:id="rId6"/>
              </a:rPr>
              <a:t>Todos</a:t>
            </a:r>
            <a:r>
              <a:rPr lang="en-US" dirty="0">
                <a:hlinkClick r:id="rId6"/>
              </a:rPr>
              <a:t> </a:t>
            </a:r>
            <a:r>
              <a:rPr lang="en-US" dirty="0" err="1">
                <a:hlinkClick r:id="rId6"/>
              </a:rPr>
              <a:t>os</a:t>
            </a:r>
            <a:r>
              <a:rPr lang="en-US" dirty="0">
                <a:hlinkClick r:id="rId6"/>
              </a:rPr>
              <a:t> Santos Bay, Brazil. Brazilian Journal of Biology 68: 95-100.</a:t>
            </a:r>
            <a:endParaRPr lang="en-US" dirty="0"/>
          </a:p>
          <a:p>
            <a:r>
              <a:rPr lang="en-US" dirty="0"/>
              <a:t>Wolff G, Pereira GC, Castro EM, </a:t>
            </a:r>
            <a:r>
              <a:rPr lang="en-US" dirty="0" err="1"/>
              <a:t>Louzada</a:t>
            </a:r>
            <a:r>
              <a:rPr lang="en-US" dirty="0"/>
              <a:t> J, Coelho FF (2012)</a:t>
            </a:r>
            <a:r>
              <a:rPr lang="en-US" dirty="0">
                <a:hlinkClick r:id="rId7"/>
              </a:rPr>
              <a:t> The use of </a:t>
            </a:r>
            <a:r>
              <a:rPr lang="en-US" dirty="0" err="1">
                <a:hlinkClick r:id="rId7"/>
              </a:rPr>
              <a:t>Salvinia</a:t>
            </a:r>
            <a:r>
              <a:rPr lang="en-US" dirty="0">
                <a:hlinkClick r:id="rId7"/>
              </a:rPr>
              <a:t> </a:t>
            </a:r>
            <a:r>
              <a:rPr lang="en-US" dirty="0" err="1">
                <a:hlinkClick r:id="rId7"/>
              </a:rPr>
              <a:t>auriculata</a:t>
            </a:r>
            <a:r>
              <a:rPr lang="en-US" dirty="0">
                <a:hlinkClick r:id="rId7"/>
              </a:rPr>
              <a:t> as a </a:t>
            </a:r>
            <a:r>
              <a:rPr lang="en-US" dirty="0" err="1">
                <a:hlinkClick r:id="rId7"/>
              </a:rPr>
              <a:t>bioindicator</a:t>
            </a:r>
            <a:r>
              <a:rPr lang="en-US" dirty="0">
                <a:hlinkClick r:id="rId7"/>
              </a:rPr>
              <a:t> in aquatic ecosystems: biomass and structure dependent on the cadmium concentration. Brazilian Journal of Biology 72: 71-7.</a:t>
            </a:r>
            <a:endParaRPr lang="en-US" dirty="0"/>
          </a:p>
          <a:p>
            <a:r>
              <a:rPr lang="en-US" dirty="0"/>
              <a:t>Cheng Q, Wang W, Wang H, Wang, Zhao Z (2012)</a:t>
            </a:r>
            <a:r>
              <a:rPr lang="en-US" dirty="0">
                <a:hlinkClick r:id="rId8"/>
              </a:rPr>
              <a:t> Investigation of the heavy metal contamination of the sediments from the yellow river wetland nature reserve of </a:t>
            </a:r>
            <a:r>
              <a:rPr lang="en-US" dirty="0" err="1">
                <a:hlinkClick r:id="rId8"/>
              </a:rPr>
              <a:t>zhengzhou</a:t>
            </a:r>
            <a:r>
              <a:rPr lang="en-US" dirty="0">
                <a:hlinkClick r:id="rId8"/>
              </a:rPr>
              <a:t>, china. Iranian Journal of Public Health 41:26-35.</a:t>
            </a:r>
            <a:endParaRPr lang="en-US" dirty="0"/>
          </a:p>
          <a:p>
            <a:r>
              <a:rPr lang="en-US" dirty="0"/>
              <a:t>Chen Y, Li TQ, Han X, Ding ZL, Yang XE, et al. (2012)</a:t>
            </a:r>
            <a:r>
              <a:rPr lang="en-US" dirty="0">
                <a:hlinkClick r:id="rId9"/>
              </a:rPr>
              <a:t> Cadmium accumulation in different </a:t>
            </a:r>
            <a:r>
              <a:rPr lang="en-US" dirty="0" err="1">
                <a:hlinkClick r:id="rId9"/>
              </a:rPr>
              <a:t>pakchoi</a:t>
            </a:r>
            <a:r>
              <a:rPr lang="en-US" dirty="0">
                <a:hlinkClick r:id="rId9"/>
              </a:rPr>
              <a:t> cultivars and screening for pollution-safe cultivars. Journal of Zhejiang University Science B Zhejiang da </a:t>
            </a:r>
            <a:r>
              <a:rPr lang="en-US" dirty="0" err="1">
                <a:hlinkClick r:id="rId9"/>
              </a:rPr>
              <a:t>xue</a:t>
            </a:r>
            <a:r>
              <a:rPr lang="en-US" dirty="0">
                <a:hlinkClick r:id="rId9"/>
              </a:rPr>
              <a:t> 13: 494-502.</a:t>
            </a:r>
            <a:endParaRPr lang="en-US" dirty="0"/>
          </a:p>
          <a:p>
            <a:r>
              <a:rPr lang="en-US" dirty="0" err="1"/>
              <a:t>Malizia</a:t>
            </a:r>
            <a:r>
              <a:rPr lang="en-US" dirty="0"/>
              <a:t> D, Giuliano A, </a:t>
            </a:r>
            <a:r>
              <a:rPr lang="en-US" dirty="0" err="1"/>
              <a:t>Ortaggi</a:t>
            </a:r>
            <a:r>
              <a:rPr lang="en-US" dirty="0"/>
              <a:t> G, </a:t>
            </a:r>
            <a:r>
              <a:rPr lang="en-US" dirty="0" err="1"/>
              <a:t>Masotti</a:t>
            </a:r>
            <a:r>
              <a:rPr lang="en-US" dirty="0"/>
              <a:t> A (2012)</a:t>
            </a:r>
            <a:r>
              <a:rPr lang="en-US" dirty="0">
                <a:hlinkClick r:id="rId10"/>
              </a:rPr>
              <a:t> Common plants as alternative analytical tools to monitor heavy metals in soil. Chemistry Central Journal 2: S6.</a:t>
            </a:r>
            <a:endParaRPr lang="en-US" dirty="0"/>
          </a:p>
          <a:p>
            <a:r>
              <a:rPr lang="en-US" dirty="0"/>
              <a:t>Bhargava A, Carmona FF, Bhargava M, Srivastava S (2012)</a:t>
            </a:r>
            <a:r>
              <a:rPr lang="en-US" dirty="0">
                <a:hlinkClick r:id="rId11"/>
              </a:rPr>
              <a:t> Approaches for enhanced </a:t>
            </a:r>
            <a:r>
              <a:rPr lang="en-US" dirty="0" err="1">
                <a:hlinkClick r:id="rId11"/>
              </a:rPr>
              <a:t>phytoextraction</a:t>
            </a:r>
            <a:r>
              <a:rPr lang="en-US" dirty="0">
                <a:hlinkClick r:id="rId11"/>
              </a:rPr>
              <a:t> of heavy metals. Journal of environmental management 105: 103-20.</a:t>
            </a:r>
            <a:endParaRPr lang="en-US" dirty="0"/>
          </a:p>
          <a:p>
            <a:pPr marL="0" indent="0">
              <a:buNone/>
            </a:pPr>
            <a:endParaRPr lang="en-US" b="1" dirty="0"/>
          </a:p>
        </p:txBody>
      </p:sp>
    </p:spTree>
    <p:extLst>
      <p:ext uri="{BB962C8B-B14F-4D97-AF65-F5344CB8AC3E}">
        <p14:creationId xmlns:p14="http://schemas.microsoft.com/office/powerpoint/2010/main" val="3800467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8027" y="252413"/>
            <a:ext cx="9015946" cy="6327775"/>
          </a:xfrm>
        </p:spPr>
      </p:pic>
    </p:spTree>
    <p:extLst>
      <p:ext uri="{BB962C8B-B14F-4D97-AF65-F5344CB8AC3E}">
        <p14:creationId xmlns:p14="http://schemas.microsoft.com/office/powerpoint/2010/main" val="2701630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7269" y="252413"/>
            <a:ext cx="8837461" cy="6327775"/>
          </a:xfrm>
        </p:spPr>
      </p:pic>
    </p:spTree>
    <p:extLst>
      <p:ext uri="{BB962C8B-B14F-4D97-AF65-F5344CB8AC3E}">
        <p14:creationId xmlns:p14="http://schemas.microsoft.com/office/powerpoint/2010/main" val="2753499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1560" y="445770"/>
            <a:ext cx="10595610" cy="6169634"/>
          </a:xfrm>
        </p:spPr>
      </p:pic>
    </p:spTree>
    <p:extLst>
      <p:ext uri="{BB962C8B-B14F-4D97-AF65-F5344CB8AC3E}">
        <p14:creationId xmlns:p14="http://schemas.microsoft.com/office/powerpoint/2010/main" val="3849595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4404" y="252413"/>
            <a:ext cx="9303192" cy="6327775"/>
          </a:xfrm>
        </p:spPr>
      </p:pic>
    </p:spTree>
    <p:extLst>
      <p:ext uri="{BB962C8B-B14F-4D97-AF65-F5344CB8AC3E}">
        <p14:creationId xmlns:p14="http://schemas.microsoft.com/office/powerpoint/2010/main" val="1654481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3527" y="252413"/>
            <a:ext cx="9604946" cy="6327775"/>
          </a:xfrm>
        </p:spPr>
      </p:pic>
    </p:spTree>
    <p:extLst>
      <p:ext uri="{BB962C8B-B14F-4D97-AF65-F5344CB8AC3E}">
        <p14:creationId xmlns:p14="http://schemas.microsoft.com/office/powerpoint/2010/main" val="4000063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4308" y="252413"/>
            <a:ext cx="9103384" cy="6327775"/>
          </a:xfrm>
        </p:spPr>
      </p:pic>
    </p:spTree>
    <p:extLst>
      <p:ext uri="{BB962C8B-B14F-4D97-AF65-F5344CB8AC3E}">
        <p14:creationId xmlns:p14="http://schemas.microsoft.com/office/powerpoint/2010/main" val="2394486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9868" y="252413"/>
            <a:ext cx="8652264" cy="6327775"/>
          </a:xfrm>
        </p:spPr>
      </p:pic>
    </p:spTree>
    <p:extLst>
      <p:ext uri="{BB962C8B-B14F-4D97-AF65-F5344CB8AC3E}">
        <p14:creationId xmlns:p14="http://schemas.microsoft.com/office/powerpoint/2010/main" val="16219904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928</TotalTime>
  <Words>942</Words>
  <Application>Microsoft Office PowerPoint</Application>
  <PresentationFormat>Widescreen</PresentationFormat>
  <Paragraphs>27</Paragraphs>
  <Slides>27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Lower group of plants as indicators of pollution</vt:lpstr>
      <vt:lpstr>Aquatic vascular plants as indicators of metal pollution</vt:lpstr>
      <vt:lpstr>Indicators of copper, lead and zinc pollution</vt:lpstr>
      <vt:lpstr>Indicators of mercury pollution</vt:lpstr>
      <vt:lpstr>Bioindicators of chromium and cadmium pollution  </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muhammad haris anees</dc:creator>
  <cp:lastModifiedBy>Hussaini</cp:lastModifiedBy>
  <cp:revision>8</cp:revision>
  <dcterms:created xsi:type="dcterms:W3CDTF">2016-11-04T10:30:04Z</dcterms:created>
  <dcterms:modified xsi:type="dcterms:W3CDTF">2020-05-05T07:59:38Z</dcterms:modified>
</cp:coreProperties>
</file>