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38013949-639E-4950-A07F-01A77FF23612}" type="datetimeFigureOut">
              <a:rPr lang="en-US" smtClean="0"/>
              <a:pPr/>
              <a:t>12/16/2020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F130A7AF-C476-4DCD-B525-7488BCB85FB6}"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8013949-639E-4950-A07F-01A77FF23612}" type="datetimeFigureOut">
              <a:rPr lang="en-US" smtClean="0"/>
              <a:pPr/>
              <a:t>12/16/2020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30A7AF-C476-4DCD-B525-7488BCB85FB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8013949-639E-4950-A07F-01A77FF23612}" type="datetimeFigureOut">
              <a:rPr lang="en-US" smtClean="0"/>
              <a:pPr/>
              <a:t>12/16/2020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30A7AF-C476-4DCD-B525-7488BCB85FB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38013949-639E-4950-A07F-01A77FF23612}" type="datetimeFigureOut">
              <a:rPr lang="en-US" smtClean="0"/>
              <a:pPr/>
              <a:t>12/16/2020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30A7AF-C476-4DCD-B525-7488BCB85FB6}"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8013949-639E-4950-A07F-01A77FF23612}" type="datetimeFigureOut">
              <a:rPr lang="en-US" smtClean="0"/>
              <a:pPr/>
              <a:t>12/16/2020</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F130A7AF-C476-4DCD-B525-7488BCB85FB6}"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38013949-639E-4950-A07F-01A77FF23612}" type="datetimeFigureOut">
              <a:rPr lang="en-US" smtClean="0"/>
              <a:pPr/>
              <a:t>12/16/2020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30A7AF-C476-4DCD-B525-7488BCB85FB6}"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38013949-639E-4950-A07F-01A77FF23612}" type="datetimeFigureOut">
              <a:rPr lang="en-US" smtClean="0"/>
              <a:pPr/>
              <a:t>12/16/2020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130A7AF-C476-4DCD-B525-7488BCB85FB6}"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8013949-639E-4950-A07F-01A77FF23612}" type="datetimeFigureOut">
              <a:rPr lang="en-US" smtClean="0"/>
              <a:pPr/>
              <a:t>12/16/2020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130A7AF-C476-4DCD-B525-7488BCB85FB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013949-639E-4950-A07F-01A77FF23612}" type="datetimeFigureOut">
              <a:rPr lang="en-US" smtClean="0"/>
              <a:pPr/>
              <a:t>12/16/2020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130A7AF-C476-4DCD-B525-7488BCB85FB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8013949-639E-4950-A07F-01A77FF23612}" type="datetimeFigureOut">
              <a:rPr lang="en-US" smtClean="0"/>
              <a:pPr/>
              <a:t>12/16/2020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30A7AF-C476-4DCD-B525-7488BCB85FB6}"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8013949-639E-4950-A07F-01A77FF23612}" type="datetimeFigureOut">
              <a:rPr lang="en-US" smtClean="0"/>
              <a:pPr/>
              <a:t>12/16/2020</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F130A7AF-C476-4DCD-B525-7488BCB85FB6}"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38013949-639E-4950-A07F-01A77FF23612}" type="datetimeFigureOut">
              <a:rPr lang="en-US" smtClean="0"/>
              <a:pPr/>
              <a:t>12/16/2020</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F130A7AF-C476-4DCD-B525-7488BCB85FB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Sequence diagram</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Activation Bars</a:t>
            </a:r>
            <a:endParaRPr lang="en-US" dirty="0"/>
          </a:p>
        </p:txBody>
      </p:sp>
      <p:pic>
        <p:nvPicPr>
          <p:cNvPr id="6146" name="Picture 2"/>
          <p:cNvPicPr>
            <a:picLocks noChangeAspect="1" noChangeArrowheads="1"/>
          </p:cNvPicPr>
          <p:nvPr/>
        </p:nvPicPr>
        <p:blipFill>
          <a:blip r:embed="rId2"/>
          <a:srcRect/>
          <a:stretch>
            <a:fillRect/>
          </a:stretch>
        </p:blipFill>
        <p:spPr bwMode="auto">
          <a:xfrm>
            <a:off x="290222" y="1905000"/>
            <a:ext cx="8625178" cy="4224337"/>
          </a:xfrm>
          <a:prstGeom prst="rect">
            <a:avLst/>
          </a:prstGeom>
          <a:noFill/>
          <a:ln w="9525">
            <a:noFill/>
            <a:miter lim="800000"/>
            <a:headEnd/>
            <a:tailEnd/>
          </a:ln>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Message Arrows</a:t>
            </a:r>
            <a:endParaRPr lang="en-US" dirty="0"/>
          </a:p>
        </p:txBody>
      </p:sp>
      <p:sp>
        <p:nvSpPr>
          <p:cNvPr id="3" name="Content Placeholder 2"/>
          <p:cNvSpPr>
            <a:spLocks noGrp="1"/>
          </p:cNvSpPr>
          <p:nvPr>
            <p:ph sz="quarter" idx="1"/>
          </p:nvPr>
        </p:nvSpPr>
        <p:spPr/>
        <p:txBody>
          <a:bodyPr>
            <a:normAutofit/>
          </a:bodyPr>
          <a:lstStyle/>
          <a:p>
            <a:r>
              <a:rPr lang="en-US" dirty="0" smtClean="0"/>
              <a:t>An </a:t>
            </a:r>
            <a:r>
              <a:rPr lang="en-US" dirty="0"/>
              <a:t>arrow from the Message Caller to the Message Receiver specifies a message in a sequence diagram.  </a:t>
            </a:r>
            <a:endParaRPr lang="en-US" dirty="0" smtClean="0"/>
          </a:p>
          <a:p>
            <a:r>
              <a:rPr lang="en-US" dirty="0"/>
              <a:t> A message can flow in any direction; from left to right, right to left or back to the Message Caller itself. </a:t>
            </a:r>
            <a:endParaRPr lang="en-US" dirty="0" smtClean="0"/>
          </a:p>
          <a:p>
            <a:r>
              <a:rPr lang="en-US" dirty="0" smtClean="0"/>
              <a:t>While </a:t>
            </a:r>
            <a:r>
              <a:rPr lang="en-US" dirty="0"/>
              <a:t>you can describe the message being sent from one object to the other on the arrow, with different arrowheads you can indicate the type of message being sent or received.</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Message Arrows</a:t>
            </a:r>
            <a:endParaRPr lang="en-US" dirty="0"/>
          </a:p>
        </p:txBody>
      </p:sp>
      <p:sp>
        <p:nvSpPr>
          <p:cNvPr id="3" name="Content Placeholder 2"/>
          <p:cNvSpPr>
            <a:spLocks noGrp="1"/>
          </p:cNvSpPr>
          <p:nvPr>
            <p:ph sz="quarter" idx="1"/>
          </p:nvPr>
        </p:nvSpPr>
        <p:spPr/>
        <p:txBody>
          <a:bodyPr/>
          <a:lstStyle/>
          <a:p>
            <a:r>
              <a:rPr lang="en-US" dirty="0" smtClean="0">
                <a:solidFill>
                  <a:srgbClr val="FF0000"/>
                </a:solidFill>
              </a:rPr>
              <a:t>The </a:t>
            </a:r>
            <a:r>
              <a:rPr lang="en-US" dirty="0">
                <a:solidFill>
                  <a:srgbClr val="FF0000"/>
                </a:solidFill>
              </a:rPr>
              <a:t>message arrow comes with a description, which is known as a message signature</a:t>
            </a:r>
            <a:r>
              <a:rPr lang="en-US" dirty="0"/>
              <a:t>, on it. The format for this message signature is below. All parts except the </a:t>
            </a:r>
            <a:r>
              <a:rPr lang="en-US" dirty="0" err="1"/>
              <a:t>message_name</a:t>
            </a:r>
            <a:r>
              <a:rPr lang="en-US" dirty="0"/>
              <a:t> are optional.</a:t>
            </a:r>
          </a:p>
          <a:p>
            <a:r>
              <a:rPr lang="en-US" i="1" dirty="0"/>
              <a:t>attribute = </a:t>
            </a:r>
            <a:r>
              <a:rPr lang="en-US" i="1" dirty="0" err="1"/>
              <a:t>message_name</a:t>
            </a:r>
            <a:r>
              <a:rPr lang="en-US" i="1" dirty="0"/>
              <a:t> (arguments): </a:t>
            </a:r>
            <a:r>
              <a:rPr lang="en-US" i="1" dirty="0" err="1"/>
              <a:t>return_type</a:t>
            </a:r>
            <a:r>
              <a:rPr lang="en-US" i="1" dirty="0"/>
              <a:t> </a:t>
            </a:r>
            <a:endParaRPr lang="en-US" dirty="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Message Arrows</a:t>
            </a:r>
            <a:endParaRPr lang="en-US" dirty="0"/>
          </a:p>
        </p:txBody>
      </p:sp>
      <p:sp>
        <p:nvSpPr>
          <p:cNvPr id="3" name="Content Placeholder 2"/>
          <p:cNvSpPr>
            <a:spLocks noGrp="1"/>
          </p:cNvSpPr>
          <p:nvPr>
            <p:ph sz="quarter" idx="1"/>
          </p:nvPr>
        </p:nvSpPr>
        <p:spPr>
          <a:xfrm>
            <a:off x="457200" y="1600200"/>
            <a:ext cx="8458200" cy="5105400"/>
          </a:xfrm>
        </p:spPr>
        <p:txBody>
          <a:bodyPr/>
          <a:lstStyle/>
          <a:p>
            <a:r>
              <a:rPr lang="en-US" i="1" dirty="0"/>
              <a:t>Synchronous message</a:t>
            </a:r>
            <a:endParaRPr lang="en-US" dirty="0"/>
          </a:p>
          <a:p>
            <a:pPr lvl="1"/>
            <a:r>
              <a:rPr lang="en-US" dirty="0"/>
              <a:t>As shown in the activation bars example, a synchronous message is used when the sender waits for the receiver to process the message and return before carrying on with another message.  The arrowhead used to indicate this type of message is a solid one, like the one below.</a:t>
            </a:r>
          </a:p>
          <a:p>
            <a:endParaRPr lang="en-US" dirty="0"/>
          </a:p>
        </p:txBody>
      </p:sp>
      <p:pic>
        <p:nvPicPr>
          <p:cNvPr id="7170" name="Picture 2"/>
          <p:cNvPicPr>
            <a:picLocks noChangeAspect="1" noChangeArrowheads="1"/>
          </p:cNvPicPr>
          <p:nvPr/>
        </p:nvPicPr>
        <p:blipFill>
          <a:blip r:embed="rId2"/>
          <a:srcRect/>
          <a:stretch>
            <a:fillRect/>
          </a:stretch>
        </p:blipFill>
        <p:spPr bwMode="auto">
          <a:xfrm>
            <a:off x="2971800" y="4343400"/>
            <a:ext cx="3226496" cy="838200"/>
          </a:xfrm>
          <a:prstGeom prst="rect">
            <a:avLst/>
          </a:prstGeom>
          <a:noFill/>
          <a:ln w="9525">
            <a:noFill/>
            <a:miter lim="800000"/>
            <a:headEnd/>
            <a:tailEnd/>
          </a:ln>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Message Arrows</a:t>
            </a:r>
            <a:endParaRPr lang="en-US" dirty="0"/>
          </a:p>
        </p:txBody>
      </p:sp>
      <p:sp>
        <p:nvSpPr>
          <p:cNvPr id="3" name="Content Placeholder 2"/>
          <p:cNvSpPr>
            <a:spLocks noGrp="1"/>
          </p:cNvSpPr>
          <p:nvPr>
            <p:ph sz="quarter" idx="1"/>
          </p:nvPr>
        </p:nvSpPr>
        <p:spPr/>
        <p:txBody>
          <a:bodyPr/>
          <a:lstStyle/>
          <a:p>
            <a:r>
              <a:rPr lang="en-US" i="1" dirty="0"/>
              <a:t>Asynchronous message</a:t>
            </a:r>
            <a:endParaRPr lang="en-US" dirty="0"/>
          </a:p>
          <a:p>
            <a:pPr lvl="1"/>
            <a:r>
              <a:rPr lang="en-US" dirty="0"/>
              <a:t>An asynchronous message is used when the message caller does not wait for the receiver to process the message and return before sending other messages to other objects within the system. The arrowhead used to show this type of message is a line arrow like shown in the example below.</a:t>
            </a:r>
          </a:p>
          <a:p>
            <a:endParaRPr lang="en-US" dirty="0"/>
          </a:p>
        </p:txBody>
      </p:sp>
      <p:cxnSp>
        <p:nvCxnSpPr>
          <p:cNvPr id="5" name="Straight Connector 4"/>
          <p:cNvCxnSpPr/>
          <p:nvPr/>
        </p:nvCxnSpPr>
        <p:spPr>
          <a:xfrm>
            <a:off x="3124200" y="5105400"/>
            <a:ext cx="26670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10800000">
            <a:off x="5486400" y="4953000"/>
            <a:ext cx="3048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0800000" flipV="1">
            <a:off x="5486400" y="5105400"/>
            <a:ext cx="304800" cy="15240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68362"/>
          </a:xfrm>
        </p:spPr>
        <p:txBody>
          <a:bodyPr/>
          <a:lstStyle/>
          <a:p>
            <a:r>
              <a:rPr lang="en-US" b="1" dirty="0" smtClean="0"/>
              <a:t>Message Arrows</a:t>
            </a:r>
            <a:endParaRPr lang="en-US" dirty="0"/>
          </a:p>
        </p:txBody>
      </p:sp>
      <p:sp>
        <p:nvSpPr>
          <p:cNvPr id="3" name="Content Placeholder 2"/>
          <p:cNvSpPr>
            <a:spLocks noGrp="1"/>
          </p:cNvSpPr>
          <p:nvPr>
            <p:ph sz="quarter" idx="1"/>
          </p:nvPr>
        </p:nvSpPr>
        <p:spPr>
          <a:xfrm>
            <a:off x="457200" y="914400"/>
            <a:ext cx="8229600" cy="914400"/>
          </a:xfrm>
        </p:spPr>
        <p:txBody>
          <a:bodyPr/>
          <a:lstStyle/>
          <a:p>
            <a:r>
              <a:rPr lang="en-US" i="1" dirty="0" smtClean="0"/>
              <a:t>Asynchronous message</a:t>
            </a:r>
            <a:endParaRPr lang="en-US" dirty="0" smtClean="0"/>
          </a:p>
          <a:p>
            <a:pPr>
              <a:buNone/>
            </a:pPr>
            <a:endParaRPr lang="en-US" dirty="0"/>
          </a:p>
        </p:txBody>
      </p:sp>
      <p:pic>
        <p:nvPicPr>
          <p:cNvPr id="8194" name="Picture 2"/>
          <p:cNvPicPr>
            <a:picLocks noChangeAspect="1" noChangeArrowheads="1"/>
          </p:cNvPicPr>
          <p:nvPr/>
        </p:nvPicPr>
        <p:blipFill>
          <a:blip r:embed="rId2"/>
          <a:srcRect/>
          <a:stretch>
            <a:fillRect/>
          </a:stretch>
        </p:blipFill>
        <p:spPr bwMode="auto">
          <a:xfrm>
            <a:off x="1447800" y="1524000"/>
            <a:ext cx="6705082" cy="4953000"/>
          </a:xfrm>
          <a:prstGeom prst="rect">
            <a:avLst/>
          </a:prstGeom>
          <a:noFill/>
          <a:ln w="9525">
            <a:noFill/>
            <a:miter lim="800000"/>
            <a:headEnd/>
            <a:tailEnd/>
          </a:ln>
          <a:effec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198438"/>
            <a:ext cx="8229600" cy="868362"/>
          </a:xfrm>
        </p:spPr>
        <p:txBody>
          <a:bodyPr/>
          <a:lstStyle/>
          <a:p>
            <a:r>
              <a:rPr lang="en-US" b="1" dirty="0" smtClean="0"/>
              <a:t>Message Arrows</a:t>
            </a:r>
            <a:endParaRPr lang="en-US" dirty="0"/>
          </a:p>
        </p:txBody>
      </p:sp>
      <p:sp>
        <p:nvSpPr>
          <p:cNvPr id="3" name="Content Placeholder 2"/>
          <p:cNvSpPr>
            <a:spLocks noGrp="1"/>
          </p:cNvSpPr>
          <p:nvPr>
            <p:ph sz="quarter" idx="1"/>
          </p:nvPr>
        </p:nvSpPr>
        <p:spPr/>
        <p:txBody>
          <a:bodyPr>
            <a:normAutofit/>
          </a:bodyPr>
          <a:lstStyle/>
          <a:p>
            <a:r>
              <a:rPr lang="en-US" i="1" dirty="0"/>
              <a:t>Return message</a:t>
            </a:r>
            <a:endParaRPr lang="en-US" dirty="0"/>
          </a:p>
          <a:p>
            <a:pPr lvl="1"/>
            <a:r>
              <a:rPr lang="en-US" dirty="0"/>
              <a:t>A return message is used to indicate that the message receiver is done processing the message and is returning control over to the message caller. Return messages are optional notation pieces, for an activation bar that is triggered by a synchronous message always implies a return message.</a:t>
            </a:r>
          </a:p>
          <a:p>
            <a:r>
              <a:rPr lang="en-US" dirty="0"/>
              <a:t>Tip: You can avoid cluttering up your diagrams by minimizing the use of return messages since the return value can be specified in the initial message arrow itself.</a:t>
            </a:r>
          </a:p>
          <a:p>
            <a:endParaRPr lang="en-US" dirty="0"/>
          </a:p>
        </p:txBody>
      </p:sp>
      <p:cxnSp>
        <p:nvCxnSpPr>
          <p:cNvPr id="6" name="Straight Connector 5"/>
          <p:cNvCxnSpPr/>
          <p:nvPr/>
        </p:nvCxnSpPr>
        <p:spPr>
          <a:xfrm rot="10800000">
            <a:off x="3505200" y="5791200"/>
            <a:ext cx="2895600" cy="1588"/>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V="1">
            <a:off x="3505200" y="5638800"/>
            <a:ext cx="2286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3505200" y="5791200"/>
            <a:ext cx="228600" cy="15240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868362"/>
          </a:xfrm>
        </p:spPr>
        <p:txBody>
          <a:bodyPr/>
          <a:lstStyle/>
          <a:p>
            <a:r>
              <a:rPr lang="en-US" b="1" dirty="0" smtClean="0"/>
              <a:t>Message Arrows (Return message)</a:t>
            </a:r>
            <a:endParaRPr lang="en-US" dirty="0"/>
          </a:p>
        </p:txBody>
      </p:sp>
      <p:pic>
        <p:nvPicPr>
          <p:cNvPr id="9218" name="Picture 2"/>
          <p:cNvPicPr>
            <a:picLocks noChangeAspect="1" noChangeArrowheads="1"/>
          </p:cNvPicPr>
          <p:nvPr/>
        </p:nvPicPr>
        <p:blipFill>
          <a:blip r:embed="rId2"/>
          <a:srcRect/>
          <a:stretch>
            <a:fillRect/>
          </a:stretch>
        </p:blipFill>
        <p:spPr bwMode="auto">
          <a:xfrm>
            <a:off x="1828800" y="1752600"/>
            <a:ext cx="6022964" cy="4038600"/>
          </a:xfrm>
          <a:prstGeom prst="rect">
            <a:avLst/>
          </a:prstGeom>
          <a:noFill/>
          <a:ln w="9525">
            <a:noFill/>
            <a:miter lim="800000"/>
            <a:headEnd/>
            <a:tailEnd/>
          </a:ln>
          <a:effec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Message Arrows</a:t>
            </a:r>
            <a:endParaRPr lang="en-US" dirty="0"/>
          </a:p>
        </p:txBody>
      </p:sp>
      <p:sp>
        <p:nvSpPr>
          <p:cNvPr id="3" name="Content Placeholder 2"/>
          <p:cNvSpPr>
            <a:spLocks noGrp="1"/>
          </p:cNvSpPr>
          <p:nvPr>
            <p:ph sz="quarter" idx="1"/>
          </p:nvPr>
        </p:nvSpPr>
        <p:spPr>
          <a:xfrm>
            <a:off x="457200" y="1600200"/>
            <a:ext cx="8458200" cy="4800600"/>
          </a:xfrm>
        </p:spPr>
        <p:txBody>
          <a:bodyPr>
            <a:normAutofit/>
          </a:bodyPr>
          <a:lstStyle/>
          <a:p>
            <a:r>
              <a:rPr lang="en-US" i="1" dirty="0"/>
              <a:t>Participant  creation message</a:t>
            </a:r>
            <a:endParaRPr lang="en-US" dirty="0"/>
          </a:p>
          <a:p>
            <a:pPr lvl="1"/>
            <a:r>
              <a:rPr lang="en-US" dirty="0"/>
              <a:t>Objects do not necessarily live for the entire duration of the sequence of events. Objects or participants can be created according to the message that is being sent.</a:t>
            </a:r>
          </a:p>
          <a:p>
            <a:pPr lvl="1"/>
            <a:r>
              <a:rPr lang="en-US" dirty="0"/>
              <a:t>The dropped participant box notation can be used when you need to show that the particular participant did not exist until the create call was sent.  If the created participant does something immediately after its creation, you should add an activation box right below the participant box.</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915400" cy="1143000"/>
          </a:xfrm>
        </p:spPr>
        <p:txBody>
          <a:bodyPr>
            <a:normAutofit/>
          </a:bodyPr>
          <a:lstStyle/>
          <a:p>
            <a:r>
              <a:rPr lang="en-US" sz="3200" b="1" dirty="0" smtClean="0"/>
              <a:t>Message Arrows (</a:t>
            </a:r>
            <a:r>
              <a:rPr lang="en-US" sz="3200" i="1" dirty="0" smtClean="0"/>
              <a:t>Participant  creation message</a:t>
            </a:r>
            <a:r>
              <a:rPr lang="en-US" sz="3200" b="1" dirty="0" smtClean="0"/>
              <a:t>)</a:t>
            </a:r>
            <a:endParaRPr lang="en-US" sz="3200" dirty="0"/>
          </a:p>
        </p:txBody>
      </p:sp>
      <p:pic>
        <p:nvPicPr>
          <p:cNvPr id="10242" name="Picture 2"/>
          <p:cNvPicPr>
            <a:picLocks noChangeAspect="1" noChangeArrowheads="1"/>
          </p:cNvPicPr>
          <p:nvPr/>
        </p:nvPicPr>
        <p:blipFill>
          <a:blip r:embed="rId2"/>
          <a:srcRect/>
          <a:stretch>
            <a:fillRect/>
          </a:stretch>
        </p:blipFill>
        <p:spPr bwMode="auto">
          <a:xfrm>
            <a:off x="1905000" y="1752600"/>
            <a:ext cx="5276850" cy="4533900"/>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is a Sequence Diagram?</a:t>
            </a:r>
            <a:br>
              <a:rPr lang="en-US" dirty="0" smtClean="0"/>
            </a:br>
            <a:endParaRPr lang="en-US" dirty="0"/>
          </a:p>
        </p:txBody>
      </p:sp>
      <p:sp>
        <p:nvSpPr>
          <p:cNvPr id="3" name="Content Placeholder 2"/>
          <p:cNvSpPr>
            <a:spLocks noGrp="1"/>
          </p:cNvSpPr>
          <p:nvPr>
            <p:ph sz="quarter" idx="1"/>
          </p:nvPr>
        </p:nvSpPr>
        <p:spPr/>
        <p:txBody>
          <a:bodyPr>
            <a:normAutofit/>
          </a:bodyPr>
          <a:lstStyle/>
          <a:p>
            <a:r>
              <a:rPr lang="en-US" dirty="0" smtClean="0"/>
              <a:t>Sequence </a:t>
            </a:r>
            <a:r>
              <a:rPr lang="en-US" dirty="0"/>
              <a:t>diagrams, commonly used by developers, model the interactions between objects in a single use case</a:t>
            </a:r>
            <a:r>
              <a:rPr lang="en-US" dirty="0" smtClean="0"/>
              <a:t>.</a:t>
            </a:r>
          </a:p>
          <a:p>
            <a:r>
              <a:rPr lang="en-US" dirty="0" smtClean="0"/>
              <a:t> </a:t>
            </a:r>
            <a:r>
              <a:rPr lang="en-US" dirty="0">
                <a:solidFill>
                  <a:srgbClr val="FF0000"/>
                </a:solidFill>
              </a:rPr>
              <a:t>They illustrate how the different parts of a system interact with each </a:t>
            </a:r>
            <a:r>
              <a:rPr lang="en-US" dirty="0"/>
              <a:t>other to carry out a function, and the order in which the interactions occur when a particular use case is executed.</a:t>
            </a:r>
          </a:p>
          <a:p>
            <a:r>
              <a:rPr lang="en-US" dirty="0"/>
              <a:t>In simpler words, a sequence diagram shows different parts of a system work in a ‘sequence’ to get something done.</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Message Arrows</a:t>
            </a:r>
            <a:endParaRPr lang="en-US" dirty="0"/>
          </a:p>
        </p:txBody>
      </p:sp>
      <p:sp>
        <p:nvSpPr>
          <p:cNvPr id="3" name="Content Placeholder 2"/>
          <p:cNvSpPr>
            <a:spLocks noGrp="1"/>
          </p:cNvSpPr>
          <p:nvPr>
            <p:ph sz="quarter" idx="1"/>
          </p:nvPr>
        </p:nvSpPr>
        <p:spPr/>
        <p:txBody>
          <a:bodyPr/>
          <a:lstStyle/>
          <a:p>
            <a:r>
              <a:rPr lang="en-US" i="1" dirty="0"/>
              <a:t>Participant destruction message</a:t>
            </a:r>
            <a:endParaRPr lang="en-US" dirty="0"/>
          </a:p>
          <a:p>
            <a:pPr lvl="1"/>
            <a:r>
              <a:rPr lang="en-US" dirty="0"/>
              <a:t>Likewise, participants when no longer needed can also be deleted from a sequence diagram. This is done by adding an ‘X’ at the end of the lifeline of the said participant.</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b="1" dirty="0" smtClean="0"/>
              <a:t>Message Arrows</a:t>
            </a:r>
            <a:endParaRPr lang="en-US" dirty="0"/>
          </a:p>
        </p:txBody>
      </p:sp>
      <p:sp>
        <p:nvSpPr>
          <p:cNvPr id="3" name="Content Placeholder 2"/>
          <p:cNvSpPr>
            <a:spLocks noGrp="1"/>
          </p:cNvSpPr>
          <p:nvPr>
            <p:ph sz="quarter" idx="1"/>
          </p:nvPr>
        </p:nvSpPr>
        <p:spPr>
          <a:xfrm>
            <a:off x="457200" y="1371600"/>
            <a:ext cx="8229600" cy="685799"/>
          </a:xfrm>
        </p:spPr>
        <p:txBody>
          <a:bodyPr>
            <a:normAutofit/>
          </a:bodyPr>
          <a:lstStyle/>
          <a:p>
            <a:r>
              <a:rPr lang="en-US" i="1" dirty="0" smtClean="0"/>
              <a:t>Participant destruction message</a:t>
            </a:r>
            <a:endParaRPr lang="en-US" dirty="0" smtClean="0"/>
          </a:p>
          <a:p>
            <a:endParaRPr lang="en-US" dirty="0"/>
          </a:p>
        </p:txBody>
      </p:sp>
      <p:pic>
        <p:nvPicPr>
          <p:cNvPr id="11266" name="Picture 2"/>
          <p:cNvPicPr>
            <a:picLocks noChangeAspect="1" noChangeArrowheads="1"/>
          </p:cNvPicPr>
          <p:nvPr/>
        </p:nvPicPr>
        <p:blipFill>
          <a:blip r:embed="rId2"/>
          <a:srcRect/>
          <a:stretch>
            <a:fillRect/>
          </a:stretch>
        </p:blipFill>
        <p:spPr bwMode="auto">
          <a:xfrm>
            <a:off x="3352800" y="2133600"/>
            <a:ext cx="5067300" cy="4181475"/>
          </a:xfrm>
          <a:prstGeom prst="rect">
            <a:avLst/>
          </a:prstGeom>
          <a:noFill/>
          <a:ln w="9525">
            <a:noFill/>
            <a:miter lim="800000"/>
            <a:headEnd/>
            <a:tailEnd/>
          </a:ln>
          <a:effec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Message Arrows</a:t>
            </a:r>
            <a:endParaRPr lang="en-US" dirty="0"/>
          </a:p>
        </p:txBody>
      </p:sp>
      <p:sp>
        <p:nvSpPr>
          <p:cNvPr id="3" name="Content Placeholder 2"/>
          <p:cNvSpPr>
            <a:spLocks noGrp="1"/>
          </p:cNvSpPr>
          <p:nvPr>
            <p:ph sz="quarter" idx="1"/>
          </p:nvPr>
        </p:nvSpPr>
        <p:spPr/>
        <p:txBody>
          <a:bodyPr/>
          <a:lstStyle/>
          <a:p>
            <a:r>
              <a:rPr lang="en-US" i="1" dirty="0"/>
              <a:t>Reflexive message</a:t>
            </a:r>
            <a:endParaRPr lang="en-US" dirty="0"/>
          </a:p>
          <a:p>
            <a:pPr lvl="1"/>
            <a:r>
              <a:rPr lang="en-US" dirty="0"/>
              <a:t>When an object sends a message to itself, it is called a reflexive message. It is indicated with a message arrow that starts and ends at the same lifeline as shown in the example below.</a:t>
            </a:r>
          </a:p>
          <a:p>
            <a:endParaRPr lang="en-US" dirty="0"/>
          </a:p>
        </p:txBody>
      </p:sp>
      <p:pic>
        <p:nvPicPr>
          <p:cNvPr id="12290" name="Picture 2"/>
          <p:cNvPicPr>
            <a:picLocks noChangeAspect="1" noChangeArrowheads="1"/>
          </p:cNvPicPr>
          <p:nvPr/>
        </p:nvPicPr>
        <p:blipFill>
          <a:blip r:embed="rId2"/>
          <a:srcRect/>
          <a:stretch>
            <a:fillRect/>
          </a:stretch>
        </p:blipFill>
        <p:spPr bwMode="auto">
          <a:xfrm>
            <a:off x="4953000" y="3657600"/>
            <a:ext cx="1562100" cy="2381250"/>
          </a:xfrm>
          <a:prstGeom prst="rect">
            <a:avLst/>
          </a:prstGeom>
          <a:noFill/>
          <a:ln w="9525">
            <a:noFill/>
            <a:miter lim="800000"/>
            <a:headEnd/>
            <a:tailEnd/>
          </a:ln>
          <a:effec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Comment</a:t>
            </a:r>
            <a:endParaRPr lang="en-US" dirty="0"/>
          </a:p>
        </p:txBody>
      </p:sp>
      <p:sp>
        <p:nvSpPr>
          <p:cNvPr id="3" name="Content Placeholder 2"/>
          <p:cNvSpPr>
            <a:spLocks noGrp="1"/>
          </p:cNvSpPr>
          <p:nvPr>
            <p:ph sz="quarter" idx="1"/>
          </p:nvPr>
        </p:nvSpPr>
        <p:spPr/>
        <p:txBody>
          <a:bodyPr/>
          <a:lstStyle/>
          <a:p>
            <a:r>
              <a:rPr lang="en-US" dirty="0" smtClean="0"/>
              <a:t>UML </a:t>
            </a:r>
            <a:r>
              <a:rPr lang="en-US" dirty="0"/>
              <a:t>diagrams generally permit the annotation of comments in all UML diagram types. </a:t>
            </a:r>
            <a:endParaRPr lang="en-US" dirty="0" smtClean="0"/>
          </a:p>
          <a:p>
            <a:r>
              <a:rPr lang="en-US" dirty="0" smtClean="0"/>
              <a:t>The </a:t>
            </a:r>
            <a:r>
              <a:rPr lang="en-US" dirty="0"/>
              <a:t>comment object is a rectangle with a folded-over corner as shown below. The comment can be linked to the related object with a dashed line.</a:t>
            </a:r>
          </a:p>
          <a:p>
            <a:endParaRPr lang="en-US" dirty="0"/>
          </a:p>
        </p:txBody>
      </p:sp>
      <p:pic>
        <p:nvPicPr>
          <p:cNvPr id="13314" name="Picture 2"/>
          <p:cNvPicPr>
            <a:picLocks noChangeAspect="1" noChangeArrowheads="1"/>
          </p:cNvPicPr>
          <p:nvPr/>
        </p:nvPicPr>
        <p:blipFill>
          <a:blip r:embed="rId2"/>
          <a:srcRect/>
          <a:stretch>
            <a:fillRect/>
          </a:stretch>
        </p:blipFill>
        <p:spPr bwMode="auto">
          <a:xfrm>
            <a:off x="2286000" y="4114800"/>
            <a:ext cx="5038725" cy="1714500"/>
          </a:xfrm>
          <a:prstGeom prst="rect">
            <a:avLst/>
          </a:prstGeom>
          <a:noFill/>
          <a:ln w="9525">
            <a:noFill/>
            <a:miter lim="800000"/>
            <a:headEnd/>
            <a:tailEnd/>
          </a:ln>
          <a:effec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p:cNvPicPr>
            <a:picLocks noChangeAspect="1" noChangeArrowheads="1"/>
          </p:cNvPicPr>
          <p:nvPr/>
        </p:nvPicPr>
        <p:blipFill>
          <a:blip r:embed="rId2"/>
          <a:srcRect/>
          <a:stretch>
            <a:fillRect/>
          </a:stretch>
        </p:blipFill>
        <p:spPr bwMode="auto">
          <a:xfrm>
            <a:off x="304800" y="304800"/>
            <a:ext cx="8678285" cy="6124575"/>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Sequence Diagram Notations</a:t>
            </a:r>
            <a:br>
              <a:rPr lang="en-US" dirty="0" smtClean="0"/>
            </a:br>
            <a:endParaRPr lang="en-US" dirty="0"/>
          </a:p>
        </p:txBody>
      </p:sp>
      <p:sp>
        <p:nvSpPr>
          <p:cNvPr id="3" name="Content Placeholder 2"/>
          <p:cNvSpPr>
            <a:spLocks noGrp="1"/>
          </p:cNvSpPr>
          <p:nvPr>
            <p:ph sz="quarter" idx="1"/>
          </p:nvPr>
        </p:nvSpPr>
        <p:spPr/>
        <p:txBody>
          <a:bodyPr/>
          <a:lstStyle/>
          <a:p>
            <a:r>
              <a:rPr lang="en-US" dirty="0" smtClean="0"/>
              <a:t>A </a:t>
            </a:r>
            <a:r>
              <a:rPr lang="en-US" dirty="0"/>
              <a:t>sequence diagram is structured in such a way that it represents a timeline which begins at the top and descends gradually to mark the sequence of interactions. Each object has a column and the messages exchanged between them are represented by arrows.</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Lifeline Notation</a:t>
            </a:r>
            <a:endParaRPr lang="en-US" dirty="0"/>
          </a:p>
        </p:txBody>
      </p:sp>
      <p:sp>
        <p:nvSpPr>
          <p:cNvPr id="3" name="Content Placeholder 2"/>
          <p:cNvSpPr>
            <a:spLocks noGrp="1"/>
          </p:cNvSpPr>
          <p:nvPr>
            <p:ph sz="quarter" idx="1"/>
          </p:nvPr>
        </p:nvSpPr>
        <p:spPr/>
        <p:txBody>
          <a:bodyPr>
            <a:normAutofit/>
          </a:bodyPr>
          <a:lstStyle/>
          <a:p>
            <a:r>
              <a:rPr lang="en-US" dirty="0"/>
              <a:t>A sequence diagram is made up of several of these lifeline notations that should be arranged horizontally across the top of the diagram. </a:t>
            </a:r>
            <a:endParaRPr lang="en-US" dirty="0" smtClean="0"/>
          </a:p>
          <a:p>
            <a:r>
              <a:rPr lang="en-US" dirty="0" smtClean="0"/>
              <a:t>No </a:t>
            </a:r>
            <a:r>
              <a:rPr lang="en-US" dirty="0"/>
              <a:t>two lifeline notations should overlap each other. </a:t>
            </a:r>
            <a:endParaRPr lang="en-US" dirty="0" smtClean="0"/>
          </a:p>
          <a:p>
            <a:r>
              <a:rPr lang="en-US" dirty="0" smtClean="0"/>
              <a:t>They </a:t>
            </a:r>
            <a:r>
              <a:rPr lang="en-US" dirty="0"/>
              <a:t>represent the different objects or parts that interact with each other in the system during the sequence.</a:t>
            </a:r>
          </a:p>
        </p:txBody>
      </p:sp>
      <p:pic>
        <p:nvPicPr>
          <p:cNvPr id="1027" name="Picture 3"/>
          <p:cNvPicPr>
            <a:picLocks noChangeAspect="1" noChangeArrowheads="1"/>
          </p:cNvPicPr>
          <p:nvPr/>
        </p:nvPicPr>
        <p:blipFill>
          <a:blip r:embed="rId2"/>
          <a:srcRect/>
          <a:stretch>
            <a:fillRect/>
          </a:stretch>
        </p:blipFill>
        <p:spPr bwMode="auto">
          <a:xfrm>
            <a:off x="3810000" y="4495800"/>
            <a:ext cx="2365972" cy="2133600"/>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US" b="1" dirty="0"/>
              <a:t>Lifeline Notation</a:t>
            </a:r>
            <a:endParaRPr lang="en-US" dirty="0"/>
          </a:p>
        </p:txBody>
      </p:sp>
      <p:sp>
        <p:nvSpPr>
          <p:cNvPr id="3" name="Content Placeholder 2"/>
          <p:cNvSpPr>
            <a:spLocks noGrp="1"/>
          </p:cNvSpPr>
          <p:nvPr>
            <p:ph sz="quarter" idx="1"/>
          </p:nvPr>
        </p:nvSpPr>
        <p:spPr/>
        <p:txBody>
          <a:bodyPr/>
          <a:lstStyle/>
          <a:p>
            <a:r>
              <a:rPr lang="en-US" dirty="0"/>
              <a:t>A lifeline notation with an actor element symbol is used when the particular sequence diagram is owned by a use case.</a:t>
            </a:r>
          </a:p>
        </p:txBody>
      </p:sp>
      <p:pic>
        <p:nvPicPr>
          <p:cNvPr id="2050" name="Picture 2"/>
          <p:cNvPicPr>
            <a:picLocks noChangeAspect="1" noChangeArrowheads="1"/>
          </p:cNvPicPr>
          <p:nvPr/>
        </p:nvPicPr>
        <p:blipFill>
          <a:blip r:embed="rId2"/>
          <a:srcRect/>
          <a:stretch>
            <a:fillRect/>
          </a:stretch>
        </p:blipFill>
        <p:spPr bwMode="auto">
          <a:xfrm>
            <a:off x="3733800" y="3429000"/>
            <a:ext cx="1295400" cy="3098800"/>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US" b="1" dirty="0"/>
              <a:t>Lifeline Notation</a:t>
            </a:r>
            <a:endParaRPr lang="en-US" dirty="0"/>
          </a:p>
        </p:txBody>
      </p:sp>
      <p:sp>
        <p:nvSpPr>
          <p:cNvPr id="3" name="Content Placeholder 2"/>
          <p:cNvSpPr>
            <a:spLocks noGrp="1"/>
          </p:cNvSpPr>
          <p:nvPr>
            <p:ph sz="quarter" idx="1"/>
          </p:nvPr>
        </p:nvSpPr>
        <p:spPr/>
        <p:txBody>
          <a:bodyPr/>
          <a:lstStyle/>
          <a:p>
            <a:r>
              <a:rPr lang="en-US" dirty="0"/>
              <a:t>A lifeline with an entity element represents system data. For example, in a customer service application, the Customer entity would manage all data related to a customer.</a:t>
            </a:r>
          </a:p>
        </p:txBody>
      </p:sp>
      <p:pic>
        <p:nvPicPr>
          <p:cNvPr id="3074" name="Picture 2"/>
          <p:cNvPicPr>
            <a:picLocks noChangeAspect="1" noChangeArrowheads="1"/>
          </p:cNvPicPr>
          <p:nvPr/>
        </p:nvPicPr>
        <p:blipFill>
          <a:blip r:embed="rId2"/>
          <a:srcRect/>
          <a:stretch>
            <a:fillRect/>
          </a:stretch>
        </p:blipFill>
        <p:spPr bwMode="auto">
          <a:xfrm>
            <a:off x="3810000" y="3886200"/>
            <a:ext cx="1266825" cy="2781300"/>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US" b="1" dirty="0"/>
              <a:t>Lifeline Notation</a:t>
            </a:r>
            <a:endParaRPr lang="en-US" dirty="0"/>
          </a:p>
        </p:txBody>
      </p:sp>
      <p:sp>
        <p:nvSpPr>
          <p:cNvPr id="3" name="Content Placeholder 2"/>
          <p:cNvSpPr>
            <a:spLocks noGrp="1"/>
          </p:cNvSpPr>
          <p:nvPr>
            <p:ph sz="quarter" idx="1"/>
          </p:nvPr>
        </p:nvSpPr>
        <p:spPr/>
        <p:txBody>
          <a:bodyPr/>
          <a:lstStyle/>
          <a:p>
            <a:r>
              <a:rPr lang="en-US" dirty="0"/>
              <a:t>A lifeline with a boundary element indicates a system boundary/ software element in a system; for example, user interface screens, database gateways or menus that users interact with, are boundaries.</a:t>
            </a:r>
          </a:p>
        </p:txBody>
      </p:sp>
      <p:pic>
        <p:nvPicPr>
          <p:cNvPr id="4098" name="Picture 2"/>
          <p:cNvPicPr>
            <a:picLocks noChangeAspect="1" noChangeArrowheads="1"/>
          </p:cNvPicPr>
          <p:nvPr/>
        </p:nvPicPr>
        <p:blipFill>
          <a:blip r:embed="rId2"/>
          <a:srcRect/>
          <a:stretch>
            <a:fillRect/>
          </a:stretch>
        </p:blipFill>
        <p:spPr bwMode="auto">
          <a:xfrm>
            <a:off x="3962400" y="3200400"/>
            <a:ext cx="1533525" cy="3314700"/>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US" b="1" dirty="0"/>
              <a:t>Lifeline Notation</a:t>
            </a:r>
            <a:endParaRPr lang="en-US" dirty="0"/>
          </a:p>
        </p:txBody>
      </p:sp>
      <p:sp>
        <p:nvSpPr>
          <p:cNvPr id="3" name="Content Placeholder 2"/>
          <p:cNvSpPr>
            <a:spLocks noGrp="1"/>
          </p:cNvSpPr>
          <p:nvPr>
            <p:ph sz="quarter" idx="1"/>
          </p:nvPr>
        </p:nvSpPr>
        <p:spPr/>
        <p:txBody>
          <a:bodyPr/>
          <a:lstStyle/>
          <a:p>
            <a:r>
              <a:rPr lang="en-US" dirty="0"/>
              <a:t>And a lifeline with a control element indicates a controlling entity or manager. It organizes and schedules the interactions between the boundaries and entities and serves as the mediator between them.</a:t>
            </a:r>
          </a:p>
        </p:txBody>
      </p:sp>
      <p:pic>
        <p:nvPicPr>
          <p:cNvPr id="5122" name="Picture 2"/>
          <p:cNvPicPr>
            <a:picLocks noChangeAspect="1" noChangeArrowheads="1"/>
          </p:cNvPicPr>
          <p:nvPr/>
        </p:nvPicPr>
        <p:blipFill>
          <a:blip r:embed="rId2"/>
          <a:srcRect/>
          <a:stretch>
            <a:fillRect/>
          </a:stretch>
        </p:blipFill>
        <p:spPr bwMode="auto">
          <a:xfrm>
            <a:off x="4648200" y="2971800"/>
            <a:ext cx="923925" cy="3505200"/>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b="1" dirty="0"/>
              <a:t>Activation Bars</a:t>
            </a:r>
            <a:endParaRPr lang="en-US" dirty="0"/>
          </a:p>
        </p:txBody>
      </p:sp>
      <p:sp>
        <p:nvSpPr>
          <p:cNvPr id="3" name="Content Placeholder 2"/>
          <p:cNvSpPr>
            <a:spLocks noGrp="1"/>
          </p:cNvSpPr>
          <p:nvPr>
            <p:ph sz="quarter" idx="1"/>
          </p:nvPr>
        </p:nvSpPr>
        <p:spPr>
          <a:xfrm>
            <a:off x="0" y="1219200"/>
            <a:ext cx="9144000" cy="5638800"/>
          </a:xfrm>
        </p:spPr>
        <p:txBody>
          <a:bodyPr>
            <a:normAutofit/>
          </a:bodyPr>
          <a:lstStyle/>
          <a:p>
            <a:r>
              <a:rPr lang="en-US" dirty="0"/>
              <a:t>Activation bar is the box placed on the lifeline. </a:t>
            </a:r>
            <a:endParaRPr lang="en-US" dirty="0" smtClean="0"/>
          </a:p>
          <a:p>
            <a:r>
              <a:rPr lang="en-US" dirty="0"/>
              <a:t> It is used to indicate that an object is active (or instantiated) during an interaction between two objects. </a:t>
            </a:r>
            <a:endParaRPr lang="en-US" dirty="0" smtClean="0"/>
          </a:p>
          <a:p>
            <a:r>
              <a:rPr lang="en-US" dirty="0" smtClean="0"/>
              <a:t>The </a:t>
            </a:r>
            <a:r>
              <a:rPr lang="en-US" dirty="0"/>
              <a:t>length of the rectangle indicates the duration of the objects staying active</a:t>
            </a:r>
            <a:r>
              <a:rPr lang="en-US" dirty="0" smtClean="0"/>
              <a:t>.</a:t>
            </a:r>
          </a:p>
          <a:p>
            <a:r>
              <a:rPr lang="en-US" dirty="0"/>
              <a:t>In a sequence diagram, an interaction between two objects occurs when one object sends a message to another. </a:t>
            </a:r>
            <a:endParaRPr lang="en-US" dirty="0" smtClean="0"/>
          </a:p>
          <a:p>
            <a:r>
              <a:rPr lang="en-US" dirty="0" smtClean="0"/>
              <a:t>The </a:t>
            </a:r>
            <a:r>
              <a:rPr lang="en-US" dirty="0"/>
              <a:t>use of the activation bar on the lifelines of the Message Caller (the object that sends the message) and the Message Receiver (the object that receives the message) indicates that both are active/is instantiated during the exchange of the message.</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63</TotalTime>
  <Words>644</Words>
  <Application>Microsoft Office PowerPoint</Application>
  <PresentationFormat>On-screen Show (4:3)</PresentationFormat>
  <Paragraphs>62</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Equity</vt:lpstr>
      <vt:lpstr>Sequence diagram</vt:lpstr>
      <vt:lpstr>What is a Sequence Diagram? </vt:lpstr>
      <vt:lpstr>Sequence Diagram Notations </vt:lpstr>
      <vt:lpstr>Lifeline Notation</vt:lpstr>
      <vt:lpstr>Lifeline Notation</vt:lpstr>
      <vt:lpstr>Lifeline Notation</vt:lpstr>
      <vt:lpstr>Lifeline Notation</vt:lpstr>
      <vt:lpstr>Lifeline Notation</vt:lpstr>
      <vt:lpstr>Activation Bars</vt:lpstr>
      <vt:lpstr>Activation Bars</vt:lpstr>
      <vt:lpstr>Message Arrows</vt:lpstr>
      <vt:lpstr>Message Arrows</vt:lpstr>
      <vt:lpstr>Message Arrows</vt:lpstr>
      <vt:lpstr>Message Arrows</vt:lpstr>
      <vt:lpstr>Message Arrows</vt:lpstr>
      <vt:lpstr>Message Arrows</vt:lpstr>
      <vt:lpstr>Message Arrows (Return message)</vt:lpstr>
      <vt:lpstr>Message Arrows</vt:lpstr>
      <vt:lpstr>Message Arrows (Participant  creation message)</vt:lpstr>
      <vt:lpstr>Message Arrows</vt:lpstr>
      <vt:lpstr>Message Arrows</vt:lpstr>
      <vt:lpstr>Message Arrows</vt:lpstr>
      <vt:lpstr>Comment</vt:lpstr>
      <vt:lpstr>Slide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Sequence diagram</dc:title>
  <dc:creator>laptop care</dc:creator>
  <cp:lastModifiedBy>laptop care</cp:lastModifiedBy>
  <cp:revision>9</cp:revision>
  <dcterms:created xsi:type="dcterms:W3CDTF">2020-12-13T20:10:23Z</dcterms:created>
  <dcterms:modified xsi:type="dcterms:W3CDTF">2020-12-16T07:55:15Z</dcterms:modified>
</cp:coreProperties>
</file>