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3"/>
  </p:notesMasterIdLst>
  <p:sldIdLst>
    <p:sldId id="256" r:id="rId2"/>
    <p:sldId id="271" r:id="rId3"/>
    <p:sldId id="257" r:id="rId4"/>
    <p:sldId id="258" r:id="rId5"/>
    <p:sldId id="259" r:id="rId6"/>
    <p:sldId id="260" r:id="rId7"/>
    <p:sldId id="284" r:id="rId8"/>
    <p:sldId id="285" r:id="rId9"/>
    <p:sldId id="261" r:id="rId10"/>
    <p:sldId id="262" r:id="rId11"/>
    <p:sldId id="263" r:id="rId12"/>
    <p:sldId id="264" r:id="rId13"/>
    <p:sldId id="265" r:id="rId14"/>
    <p:sldId id="282" r:id="rId15"/>
    <p:sldId id="266" r:id="rId16"/>
    <p:sldId id="267" r:id="rId17"/>
    <p:sldId id="268" r:id="rId18"/>
    <p:sldId id="269" r:id="rId19"/>
    <p:sldId id="270" r:id="rId20"/>
    <p:sldId id="272" r:id="rId21"/>
    <p:sldId id="273" r:id="rId22"/>
    <p:sldId id="274" r:id="rId23"/>
    <p:sldId id="275" r:id="rId24"/>
    <p:sldId id="283" r:id="rId25"/>
    <p:sldId id="276" r:id="rId26"/>
    <p:sldId id="287" r:id="rId27"/>
    <p:sldId id="277" r:id="rId28"/>
    <p:sldId id="278" r:id="rId29"/>
    <p:sldId id="279" r:id="rId30"/>
    <p:sldId id="28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70" d="100"/>
          <a:sy n="70" d="100"/>
        </p:scale>
        <p:origin x="138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C80F8-6E28-4515-BE25-0BDAD738B30E}" type="datetimeFigureOut">
              <a:rPr lang="en-US" smtClean="0"/>
              <a:t>6/15/2021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DD784-C5E4-444A-94EE-8FFF1558C131}" type="slidenum">
              <a:rPr lang="en-US" smtClean="0"/>
              <a:t>‹#›</a:t>
            </a:fld>
            <a:endParaRPr lang="en-US" dirty="0"/>
          </a:p>
        </p:txBody>
      </p:sp>
    </p:spTree>
    <p:extLst>
      <p:ext uri="{BB962C8B-B14F-4D97-AF65-F5344CB8AC3E}">
        <p14:creationId xmlns:p14="http://schemas.microsoft.com/office/powerpoint/2010/main" val="42845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1FC85A1-0B25-4F3C-B724-EB7234C9EB3E}" type="datetime1">
              <a:rPr lang="en-US" smtClean="0"/>
              <a:t>6/15/2021</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244148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E5423-5D5B-4116-899D-5CDBFF03B66D}" type="datetime1">
              <a:rPr lang="en-US" smtClean="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36692769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E5423-5D5B-4116-899D-5CDBFF03B66D}" type="datetime1">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36490602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E5423-5D5B-4116-899D-5CDBFF03B66D}" type="datetime1">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4240526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E5423-5D5B-4116-899D-5CDBFF03B66D}" type="datetime1">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130038811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0E5423-5D5B-4116-899D-5CDBFF03B66D}" type="datetime1">
              <a:rPr lang="en-US" smtClean="0"/>
              <a:t>6/15/2021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73758185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0E5423-5D5B-4116-899D-5CDBFF03B66D}" type="datetime1">
              <a:rPr lang="en-US" smtClean="0"/>
              <a:t>6/15/2021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90564539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A90E5423-5D5B-4116-899D-5CDBFF03B66D}" type="datetime1">
              <a:rPr lang="en-US" smtClean="0"/>
              <a:t>6/15/2021</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4786750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0E5423-5D5B-4116-899D-5CDBFF03B66D}" type="datetime1">
              <a:rPr lang="en-US" smtClean="0"/>
              <a:t>6/15/2021</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39080042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F2F85D-2881-4D03-8384-BF10F706F4A1}" type="datetime1">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76471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E5423-5D5B-4116-899D-5CDBFF03B66D}" type="datetime1">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341767358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824694-2083-4AB0-96D8-9BE36BE3C73D}" type="datetime1">
              <a:rPr lang="en-US" smtClean="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402748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0E5423-5D5B-4116-899D-5CDBFF03B66D}" type="datetime1">
              <a:rPr lang="en-US" smtClean="0"/>
              <a:t>6/15/2021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3410202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80A649-DC9A-483A-AEAA-A7B1FBB46440}" type="datetime1">
              <a:rPr lang="en-US" smtClean="0"/>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314090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09917CC-D91B-476E-8524-1D44039259C4}" type="datetime1">
              <a:rPr lang="en-US" smtClean="0"/>
              <a:t>6/15/2021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3167506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E5423-5D5B-4116-899D-5CDBFF03B66D}" type="datetime1">
              <a:rPr lang="en-US" smtClean="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415641132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E5423-5D5B-4116-899D-5CDBFF03B66D}" type="datetime1">
              <a:rPr lang="en-US" smtClean="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8392304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90E5423-5D5B-4116-899D-5CDBFF03B66D}" type="datetime1">
              <a:rPr lang="en-US" smtClean="0"/>
              <a:t>6/15/2021</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957A3E-AC9D-4DEB-A197-5C4A6483CDD1}" type="slidenum">
              <a:rPr lang="en-US" smtClean="0"/>
              <a:t>‹#›</a:t>
            </a:fld>
            <a:endParaRPr lang="en-US" dirty="0"/>
          </a:p>
        </p:txBody>
      </p:sp>
    </p:spTree>
    <p:extLst>
      <p:ext uri="{BB962C8B-B14F-4D97-AF65-F5344CB8AC3E}">
        <p14:creationId xmlns:p14="http://schemas.microsoft.com/office/powerpoint/2010/main" val="10504799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latin typeface="Times New Roman" pitchFamily="18" charset="0"/>
                <a:cs typeface="Times New Roman" pitchFamily="18" charset="0"/>
              </a:rPr>
              <a:t>Philosophy </a:t>
            </a:r>
            <a:r>
              <a:rPr lang="en-US" sz="5400" smtClean="0">
                <a:latin typeface="Times New Roman" pitchFamily="18" charset="0"/>
                <a:cs typeface="Times New Roman" pitchFamily="18" charset="0"/>
              </a:rPr>
              <a:t>of </a:t>
            </a:r>
            <a:r>
              <a:rPr lang="en-US" sz="5400" smtClean="0">
                <a:latin typeface="Times New Roman" pitchFamily="18" charset="0"/>
                <a:cs typeface="Times New Roman" pitchFamily="18" charset="0"/>
              </a:rPr>
              <a:t>Naturalism</a:t>
            </a:r>
            <a:endParaRPr lang="en-US" sz="5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8957A3E-AC9D-4DEB-A197-5C4A6483CDD1}" type="slidenum">
              <a:rPr lang="en-US" smtClean="0"/>
              <a:t>1</a:t>
            </a:fld>
            <a:endParaRPr lang="en-US" dirty="0"/>
          </a:p>
        </p:txBody>
      </p:sp>
    </p:spTree>
    <p:extLst>
      <p:ext uri="{BB962C8B-B14F-4D97-AF65-F5344CB8AC3E}">
        <p14:creationId xmlns:p14="http://schemas.microsoft.com/office/powerpoint/2010/main" val="3881063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latin typeface="Times New Roman" pitchFamily="18" charset="0"/>
                <a:cs typeface="Times New Roman" pitchFamily="18" charset="0"/>
              </a:rPr>
              <a:t>Main Characteristics of </a:t>
            </a:r>
            <a:r>
              <a:rPr lang="en-US" sz="5400" dirty="0" smtClean="0">
                <a:latin typeface="Times New Roman" pitchFamily="18" charset="0"/>
                <a:cs typeface="Times New Roman" pitchFamily="18" charset="0"/>
              </a:rPr>
              <a:t>Naturalism Conti…</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gn="just">
              <a:lnSpc>
                <a:spcPct val="150000"/>
              </a:lnSpc>
              <a:buFont typeface="Wingdings" pitchFamily="2" charset="2"/>
              <a:buChar char="Ø"/>
            </a:pPr>
            <a:r>
              <a:rPr lang="en-US" dirty="0">
                <a:latin typeface="Times New Roman" pitchFamily="18" charset="0"/>
                <a:cs typeface="Times New Roman" pitchFamily="18" charset="0"/>
              </a:rPr>
              <a:t>Here society is only an artificial structure. Individuals alone are real</a:t>
            </a:r>
            <a:r>
              <a:rPr lang="en-US" dirty="0" smtClean="0">
                <a:latin typeface="Times New Roman" pitchFamily="18" charset="0"/>
                <a:cs typeface="Times New Roman" pitchFamily="18" charset="0"/>
              </a:rPr>
              <a:t>.</a:t>
            </a:r>
          </a:p>
          <a:p>
            <a:pPr algn="just">
              <a:lnSpc>
                <a:spcPct val="150000"/>
              </a:lnSpc>
              <a:buFont typeface="Wingdings" pitchFamily="2" charset="2"/>
              <a:buChar char="Ø"/>
            </a:pPr>
            <a:r>
              <a:rPr lang="en-US" dirty="0">
                <a:latin typeface="Times New Roman" pitchFamily="18" charset="0"/>
                <a:cs typeface="Times New Roman" pitchFamily="18" charset="0"/>
              </a:rPr>
              <a:t>It does not have faith in the existence of the soul, God, and the spiritual world</a:t>
            </a:r>
            <a:r>
              <a:rPr lang="en-US" dirty="0" smtClean="0">
                <a:latin typeface="Times New Roman" pitchFamily="18" charset="0"/>
                <a:cs typeface="Times New Roman" pitchFamily="18" charset="0"/>
              </a:rPr>
              <a:t>.</a:t>
            </a:r>
          </a:p>
          <a:p>
            <a:pPr algn="just">
              <a:lnSpc>
                <a:spcPct val="150000"/>
              </a:lnSpc>
              <a:buFont typeface="Wingdings" pitchFamily="2" charset="2"/>
              <a:buChar char="Ø"/>
            </a:pPr>
            <a:r>
              <a:rPr lang="en-US" dirty="0">
                <a:latin typeface="Times New Roman" pitchFamily="18" charset="0"/>
                <a:cs typeface="Times New Roman" pitchFamily="18" charset="0"/>
              </a:rPr>
              <a:t>It believes only in the existence of the material world, matter, and nature</a:t>
            </a:r>
            <a:r>
              <a:rPr lang="en-US" dirty="0" smtClean="0">
                <a:latin typeface="Times New Roman" pitchFamily="18" charset="0"/>
                <a:cs typeface="Times New Roman" pitchFamily="18" charset="0"/>
              </a:rPr>
              <a:t>.</a:t>
            </a:r>
          </a:p>
          <a:p>
            <a:pPr algn="just">
              <a:lnSpc>
                <a:spcPct val="150000"/>
              </a:lnSpc>
              <a:buFont typeface="Wingdings" pitchFamily="2" charset="2"/>
              <a:buChar char="Ø"/>
            </a:pPr>
            <a:r>
              <a:rPr lang="en-US" dirty="0">
                <a:latin typeface="Times New Roman" pitchFamily="18" charset="0"/>
                <a:cs typeface="Times New Roman" pitchFamily="18" charset="0"/>
              </a:rPr>
              <a:t>Here senses are considered the natural gateway to knowledge. Knowledge can be comprehended through senses.</a:t>
            </a:r>
          </a:p>
        </p:txBody>
      </p:sp>
      <p:sp>
        <p:nvSpPr>
          <p:cNvPr id="4" name="Slide Number Placeholder 3"/>
          <p:cNvSpPr>
            <a:spLocks noGrp="1"/>
          </p:cNvSpPr>
          <p:nvPr>
            <p:ph type="sldNum" sz="quarter" idx="12"/>
          </p:nvPr>
        </p:nvSpPr>
        <p:spPr/>
        <p:txBody>
          <a:bodyPr/>
          <a:lstStyle/>
          <a:p>
            <a:fld id="{88957A3E-AC9D-4DEB-A197-5C4A6483CDD1}" type="slidenum">
              <a:rPr lang="en-US" smtClean="0"/>
              <a:t>10</a:t>
            </a:fld>
            <a:endParaRPr lang="en-US" dirty="0"/>
          </a:p>
        </p:txBody>
      </p:sp>
    </p:spTree>
    <p:extLst>
      <p:ext uri="{BB962C8B-B14F-4D97-AF65-F5344CB8AC3E}">
        <p14:creationId xmlns:p14="http://schemas.microsoft.com/office/powerpoint/2010/main" val="3802275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latin typeface="Times New Roman" pitchFamily="18" charset="0"/>
                <a:cs typeface="Times New Roman" pitchFamily="18" charset="0"/>
              </a:rPr>
              <a:t>Forms of </a:t>
            </a:r>
            <a:r>
              <a:rPr lang="en-US" sz="5400" dirty="0" smtClean="0">
                <a:latin typeface="Times New Roman" pitchFamily="18" charset="0"/>
                <a:cs typeface="Times New Roman" pitchFamily="18" charset="0"/>
              </a:rPr>
              <a:t>Naturalism</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b="1" dirty="0">
                <a:solidFill>
                  <a:srgbClr val="FFFF00"/>
                </a:solidFill>
                <a:latin typeface="Times New Roman" pitchFamily="18" charset="0"/>
                <a:cs typeface="Times New Roman" pitchFamily="18" charset="0"/>
              </a:rPr>
              <a:t>Physical Naturalism: </a:t>
            </a:r>
            <a:endParaRPr lang="en-US" b="1" dirty="0" smtClean="0">
              <a:solidFill>
                <a:srgbClr val="FFFF00"/>
              </a:solidFill>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Studies </a:t>
            </a:r>
            <a:r>
              <a:rPr lang="en-US" dirty="0">
                <a:latin typeface="Times New Roman" pitchFamily="18" charset="0"/>
                <a:cs typeface="Times New Roman" pitchFamily="18" charset="0"/>
              </a:rPr>
              <a:t>the external </a:t>
            </a:r>
            <a:r>
              <a:rPr lang="en-US" dirty="0" smtClean="0">
                <a:latin typeface="Times New Roman" pitchFamily="18" charset="0"/>
                <a:cs typeface="Times New Roman" pitchFamily="18" charset="0"/>
              </a:rPr>
              <a:t>nature</a:t>
            </a:r>
          </a:p>
          <a:p>
            <a:pPr algn="just">
              <a:buFont typeface="Arial" pitchFamily="34" charset="0"/>
              <a:buChar char="•"/>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explains human activities and experiences in terms of material objects and natural laws</a:t>
            </a:r>
            <a:r>
              <a:rPr lang="en-US" dirty="0" smtClean="0">
                <a:latin typeface="Times New Roman" pitchFamily="18" charset="0"/>
                <a:cs typeface="Times New Roman" pitchFamily="18" charset="0"/>
              </a:rPr>
              <a:t>.</a:t>
            </a:r>
          </a:p>
          <a:p>
            <a:pPr algn="just">
              <a:buFont typeface="Arial" pitchFamily="34" charset="0"/>
              <a:buChar char="•"/>
            </a:pPr>
            <a:r>
              <a:rPr lang="en-US" dirty="0" smtClean="0">
                <a:latin typeface="Times New Roman" pitchFamily="18" charset="0"/>
                <a:cs typeface="Times New Roman" pitchFamily="18" charset="0"/>
              </a:rPr>
              <a:t>Lays </a:t>
            </a:r>
            <a:r>
              <a:rPr lang="en-US" dirty="0">
                <a:latin typeface="Times New Roman" pitchFamily="18" charset="0"/>
                <a:cs typeface="Times New Roman" pitchFamily="18" charset="0"/>
              </a:rPr>
              <a:t>more stress on external phenomenon then conscious human </a:t>
            </a:r>
            <a:r>
              <a:rPr lang="en-US" dirty="0" smtClean="0">
                <a:latin typeface="Times New Roman" pitchFamily="18" charset="0"/>
                <a:cs typeface="Times New Roman" pitchFamily="18" charset="0"/>
              </a:rPr>
              <a:t>beings.</a:t>
            </a:r>
          </a:p>
          <a:p>
            <a:pPr algn="just">
              <a:buFont typeface="Arial" pitchFamily="34" charset="0"/>
              <a:buChar char="•"/>
            </a:pPr>
            <a:r>
              <a:rPr lang="en-US" dirty="0" smtClean="0">
                <a:latin typeface="Times New Roman" pitchFamily="18" charset="0"/>
                <a:cs typeface="Times New Roman" pitchFamily="18" charset="0"/>
              </a:rPr>
              <a:t>Nature </a:t>
            </a:r>
            <a:r>
              <a:rPr lang="en-US" dirty="0">
                <a:latin typeface="Times New Roman" pitchFamily="18" charset="0"/>
                <a:cs typeface="Times New Roman" pitchFamily="18" charset="0"/>
              </a:rPr>
              <a:t>has a complete hold on the life of human beings</a:t>
            </a:r>
            <a:r>
              <a:rPr lang="en-US" dirty="0" smtClean="0">
                <a:latin typeface="Times New Roman" pitchFamily="18" charset="0"/>
                <a:cs typeface="Times New Roman" pitchFamily="18" charset="0"/>
              </a:rPr>
              <a:t>.</a:t>
            </a:r>
          </a:p>
          <a:p>
            <a:pPr algn="just">
              <a:buFont typeface="Wingdings" pitchFamily="2" charset="2"/>
              <a:buChar char="q"/>
            </a:pPr>
            <a:r>
              <a:rPr lang="en-US" b="1" dirty="0">
                <a:solidFill>
                  <a:srgbClr val="FFFF00"/>
                </a:solidFill>
                <a:latin typeface="Times New Roman" pitchFamily="18" charset="0"/>
                <a:cs typeface="Times New Roman" pitchFamily="18" charset="0"/>
              </a:rPr>
              <a:t>Mechanical </a:t>
            </a:r>
            <a:r>
              <a:rPr lang="en-US" b="1" dirty="0" smtClean="0">
                <a:solidFill>
                  <a:srgbClr val="FFFF00"/>
                </a:solidFill>
                <a:latin typeface="Times New Roman" pitchFamily="18" charset="0"/>
                <a:cs typeface="Times New Roman" pitchFamily="18" charset="0"/>
              </a:rPr>
              <a:t>Naturalism</a:t>
            </a:r>
          </a:p>
          <a:p>
            <a:pPr algn="just">
              <a:buFont typeface="Arial" pitchFamily="34" charset="0"/>
              <a:buChar char="•"/>
            </a:pPr>
            <a:r>
              <a:rPr lang="en-US" dirty="0">
                <a:latin typeface="Times New Roman" pitchFamily="18" charset="0"/>
                <a:cs typeface="Times New Roman" pitchFamily="18" charset="0"/>
              </a:rPr>
              <a:t>regards man as machines</a:t>
            </a:r>
          </a:p>
        </p:txBody>
      </p:sp>
      <p:sp>
        <p:nvSpPr>
          <p:cNvPr id="4" name="Slide Number Placeholder 3"/>
          <p:cNvSpPr>
            <a:spLocks noGrp="1"/>
          </p:cNvSpPr>
          <p:nvPr>
            <p:ph type="sldNum" sz="quarter" idx="12"/>
          </p:nvPr>
        </p:nvSpPr>
        <p:spPr/>
        <p:txBody>
          <a:bodyPr/>
          <a:lstStyle/>
          <a:p>
            <a:fld id="{88957A3E-AC9D-4DEB-A197-5C4A6483CDD1}" type="slidenum">
              <a:rPr lang="en-US" smtClean="0"/>
              <a:t>11</a:t>
            </a:fld>
            <a:endParaRPr lang="en-US" dirty="0"/>
          </a:p>
        </p:txBody>
      </p:sp>
    </p:spTree>
    <p:extLst>
      <p:ext uri="{BB962C8B-B14F-4D97-AF65-F5344CB8AC3E}">
        <p14:creationId xmlns:p14="http://schemas.microsoft.com/office/powerpoint/2010/main" val="768029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latin typeface="Times New Roman" pitchFamily="18" charset="0"/>
                <a:cs typeface="Times New Roman" pitchFamily="18" charset="0"/>
              </a:rPr>
              <a:t>Forms of </a:t>
            </a:r>
            <a:r>
              <a:rPr lang="en-US" sz="5400" dirty="0" smtClean="0">
                <a:latin typeface="Times New Roman" pitchFamily="18" charset="0"/>
                <a:cs typeface="Times New Roman" pitchFamily="18" charset="0"/>
              </a:rPr>
              <a:t>Naturalism Conti…</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gn="just">
              <a:lnSpc>
                <a:spcPct val="110000"/>
              </a:lnSpc>
              <a:buFont typeface="Arial" pitchFamily="34" charset="0"/>
              <a:buChar char="•"/>
            </a:pPr>
            <a:r>
              <a:rPr lang="en-US" dirty="0">
                <a:latin typeface="Times New Roman" pitchFamily="18" charset="0"/>
                <a:cs typeface="Times New Roman" pitchFamily="18" charset="0"/>
              </a:rPr>
              <a:t>believes in behavioristic </a:t>
            </a:r>
            <a:r>
              <a:rPr lang="en-US" dirty="0" smtClean="0">
                <a:latin typeface="Times New Roman" pitchFamily="18" charset="0"/>
                <a:cs typeface="Times New Roman" pitchFamily="18" charset="0"/>
              </a:rPr>
              <a:t>psychology</a:t>
            </a:r>
          </a:p>
          <a:p>
            <a:pPr algn="just">
              <a:lnSpc>
                <a:spcPct val="110000"/>
              </a:lnSpc>
              <a:buFont typeface="Arial" pitchFamily="34" charset="0"/>
              <a:buChar char="•"/>
            </a:pPr>
            <a:r>
              <a:rPr lang="en-US" dirty="0">
                <a:latin typeface="Times New Roman" pitchFamily="18" charset="0"/>
                <a:cs typeface="Times New Roman" pitchFamily="18" charset="0"/>
              </a:rPr>
              <a:t>believes man as well as mind is </a:t>
            </a:r>
            <a:r>
              <a:rPr lang="en-US" dirty="0" smtClean="0">
                <a:latin typeface="Times New Roman" pitchFamily="18" charset="0"/>
                <a:cs typeface="Times New Roman" pitchFamily="18" charset="0"/>
              </a:rPr>
              <a:t>matter</a:t>
            </a:r>
          </a:p>
          <a:p>
            <a:pPr algn="just">
              <a:lnSpc>
                <a:spcPct val="110000"/>
              </a:lnSpc>
              <a:buFont typeface="Arial" pitchFamily="34" charset="0"/>
              <a:buChar char="•"/>
            </a:pPr>
            <a:r>
              <a:rPr lang="en-US" dirty="0" smtClean="0">
                <a:latin typeface="Times New Roman" pitchFamily="18" charset="0"/>
                <a:cs typeface="Times New Roman" pitchFamily="18" charset="0"/>
              </a:rPr>
              <a:t>science </a:t>
            </a:r>
            <a:r>
              <a:rPr lang="en-US" dirty="0">
                <a:latin typeface="Times New Roman" pitchFamily="18" charset="0"/>
                <a:cs typeface="Times New Roman" pitchFamily="18" charset="0"/>
              </a:rPr>
              <a:t>is only a dependable form of matter</a:t>
            </a:r>
            <a:r>
              <a:rPr lang="en-US" dirty="0" smtClean="0">
                <a:latin typeface="Times New Roman" pitchFamily="18" charset="0"/>
                <a:cs typeface="Times New Roman" pitchFamily="18" charset="0"/>
              </a:rPr>
              <a:t>.</a:t>
            </a:r>
          </a:p>
          <a:p>
            <a:pPr algn="just">
              <a:lnSpc>
                <a:spcPct val="110000"/>
              </a:lnSpc>
              <a:buFont typeface="Wingdings" pitchFamily="2" charset="2"/>
              <a:buChar char="q"/>
            </a:pPr>
            <a:r>
              <a:rPr lang="en-US" b="1" dirty="0">
                <a:solidFill>
                  <a:srgbClr val="FFFF00"/>
                </a:solidFill>
                <a:latin typeface="Times New Roman" pitchFamily="18" charset="0"/>
                <a:cs typeface="Times New Roman" pitchFamily="18" charset="0"/>
              </a:rPr>
              <a:t>Biological </a:t>
            </a:r>
            <a:r>
              <a:rPr lang="en-US" b="1" dirty="0" smtClean="0">
                <a:solidFill>
                  <a:srgbClr val="FFFF00"/>
                </a:solidFill>
                <a:latin typeface="Times New Roman" pitchFamily="18" charset="0"/>
                <a:cs typeface="Times New Roman" pitchFamily="18" charset="0"/>
              </a:rPr>
              <a:t>naturalism</a:t>
            </a:r>
            <a:endParaRPr lang="en-US" b="1" dirty="0" smtClean="0">
              <a:latin typeface="Times New Roman" pitchFamily="18" charset="0"/>
              <a:cs typeface="Times New Roman" pitchFamily="18" charset="0"/>
            </a:endParaRPr>
          </a:p>
          <a:p>
            <a:pPr algn="just">
              <a:lnSpc>
                <a:spcPct val="110000"/>
              </a:lnSpc>
              <a:buFont typeface="Arial" pitchFamily="34" charset="0"/>
              <a:buChar char="•"/>
            </a:pPr>
            <a:r>
              <a:rPr lang="en-US" dirty="0">
                <a:latin typeface="Times New Roman" pitchFamily="18" charset="0"/>
                <a:cs typeface="Times New Roman" pitchFamily="18" charset="0"/>
              </a:rPr>
              <a:t>Based on the notion of evolution</a:t>
            </a:r>
            <a:r>
              <a:rPr lang="en-US" dirty="0" smtClean="0">
                <a:latin typeface="Times New Roman" pitchFamily="18" charset="0"/>
                <a:cs typeface="Times New Roman" pitchFamily="18" charset="0"/>
              </a:rPr>
              <a:t>.</a:t>
            </a:r>
          </a:p>
          <a:p>
            <a:pPr algn="just">
              <a:lnSpc>
                <a:spcPct val="110000"/>
              </a:lnSpc>
              <a:buFont typeface="Arial" pitchFamily="34" charset="0"/>
              <a:buChar char="•"/>
            </a:pPr>
            <a:r>
              <a:rPr lang="en-US" dirty="0" smtClean="0">
                <a:latin typeface="Times New Roman" pitchFamily="18" charset="0"/>
                <a:cs typeface="Times New Roman" pitchFamily="18" charset="0"/>
              </a:rPr>
              <a:t>Darwin </a:t>
            </a:r>
            <a:r>
              <a:rPr lang="en-US" dirty="0">
                <a:latin typeface="Times New Roman" pitchFamily="18" charset="0"/>
                <a:cs typeface="Times New Roman" pitchFamily="18" charset="0"/>
              </a:rPr>
              <a:t>believed in the “survival of the fittest” in the </a:t>
            </a:r>
            <a:r>
              <a:rPr lang="en-US" dirty="0" smtClean="0">
                <a:latin typeface="Times New Roman" pitchFamily="18" charset="0"/>
                <a:cs typeface="Times New Roman" pitchFamily="18" charset="0"/>
              </a:rPr>
              <a:t>evolution.</a:t>
            </a:r>
          </a:p>
          <a:p>
            <a:pPr algn="just">
              <a:lnSpc>
                <a:spcPct val="110000"/>
              </a:lnSpc>
              <a:buFont typeface="Arial" pitchFamily="34" charset="0"/>
              <a:buChar char="•"/>
            </a:pPr>
            <a:r>
              <a:rPr lang="en-US" dirty="0" smtClean="0">
                <a:latin typeface="Times New Roman" pitchFamily="18" charset="0"/>
                <a:cs typeface="Times New Roman" pitchFamily="18" charset="0"/>
              </a:rPr>
              <a:t> Believes </a:t>
            </a:r>
            <a:r>
              <a:rPr lang="en-US" dirty="0">
                <a:latin typeface="Times New Roman" pitchFamily="18" charset="0"/>
                <a:cs typeface="Times New Roman" pitchFamily="18" charset="0"/>
              </a:rPr>
              <a:t>that life is ever-changing dynamic and always developing</a:t>
            </a:r>
            <a:r>
              <a:rPr lang="en-US" dirty="0" smtClean="0">
                <a:latin typeface="Times New Roman" pitchFamily="18" charset="0"/>
                <a:cs typeface="Times New Roman" pitchFamily="18" charset="0"/>
              </a:rPr>
              <a:t>.</a:t>
            </a:r>
          </a:p>
          <a:p>
            <a:pPr algn="just">
              <a:lnSpc>
                <a:spcPct val="110000"/>
              </a:lnSpc>
              <a:buFont typeface="Arial" pitchFamily="34" charset="0"/>
              <a:buChar char="•"/>
            </a:pPr>
            <a:r>
              <a:rPr lang="en-US" dirty="0" smtClean="0">
                <a:latin typeface="Times New Roman" pitchFamily="18" charset="0"/>
                <a:cs typeface="Times New Roman" pitchFamily="18" charset="0"/>
              </a:rPr>
              <a:t>our </a:t>
            </a:r>
            <a:r>
              <a:rPr lang="en-US" dirty="0">
                <a:latin typeface="Times New Roman" pitchFamily="18" charset="0"/>
                <a:cs typeface="Times New Roman" pitchFamily="18" charset="0"/>
              </a:rPr>
              <a:t>survival depends on adjustments</a:t>
            </a:r>
            <a:r>
              <a:rPr lang="en-US" dirty="0" smtClean="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fld id="{88957A3E-AC9D-4DEB-A197-5C4A6483CDD1}" type="slidenum">
              <a:rPr lang="en-US" smtClean="0"/>
              <a:t>12</a:t>
            </a:fld>
            <a:endParaRPr lang="en-US" dirty="0"/>
          </a:p>
        </p:txBody>
      </p:sp>
    </p:spTree>
    <p:extLst>
      <p:ext uri="{BB962C8B-B14F-4D97-AF65-F5344CB8AC3E}">
        <p14:creationId xmlns:p14="http://schemas.microsoft.com/office/powerpoint/2010/main" val="3159242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latin typeface="Times New Roman" pitchFamily="18" charset="0"/>
                <a:cs typeface="Times New Roman" pitchFamily="18" charset="0"/>
              </a:rPr>
              <a:t>Forms of </a:t>
            </a:r>
            <a:r>
              <a:rPr lang="en-US" sz="5400" dirty="0" smtClean="0">
                <a:latin typeface="Times New Roman" pitchFamily="18" charset="0"/>
                <a:cs typeface="Times New Roman" pitchFamily="18" charset="0"/>
              </a:rPr>
              <a:t>Naturalism Conti…</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three principles according to biological naturalism are</a:t>
            </a:r>
          </a:p>
          <a:p>
            <a:pPr algn="just">
              <a:buFont typeface="Arial" pitchFamily="34" charset="0"/>
              <a:buChar char="•"/>
            </a:pPr>
            <a:r>
              <a:rPr lang="en-US" dirty="0">
                <a:latin typeface="Times New Roman" pitchFamily="18" charset="0"/>
                <a:cs typeface="Times New Roman" pitchFamily="18" charset="0"/>
              </a:rPr>
              <a:t>Adaptation of environment</a:t>
            </a:r>
          </a:p>
          <a:p>
            <a:pPr algn="just">
              <a:buFont typeface="Arial" pitchFamily="34" charset="0"/>
              <a:buChar char="•"/>
            </a:pPr>
            <a:r>
              <a:rPr lang="en-US" dirty="0">
                <a:latin typeface="Times New Roman" pitchFamily="18" charset="0"/>
                <a:cs typeface="Times New Roman" pitchFamily="18" charset="0"/>
              </a:rPr>
              <a:t>Struggle for existence</a:t>
            </a:r>
          </a:p>
          <a:p>
            <a:pPr algn="just">
              <a:buFont typeface="Arial" pitchFamily="34" charset="0"/>
              <a:buChar char="•"/>
            </a:pPr>
            <a:r>
              <a:rPr lang="en-US" dirty="0">
                <a:latin typeface="Times New Roman" pitchFamily="18" charset="0"/>
                <a:cs typeface="Times New Roman" pitchFamily="18" charset="0"/>
              </a:rPr>
              <a:t>Survival of the fittest</a:t>
            </a:r>
          </a:p>
          <a:p>
            <a:pPr marL="137160" indent="0" algn="just">
              <a:buNone/>
            </a:pPr>
            <a:endParaRPr lang="en-US" dirty="0"/>
          </a:p>
        </p:txBody>
      </p:sp>
      <p:sp>
        <p:nvSpPr>
          <p:cNvPr id="4" name="Slide Number Placeholder 3"/>
          <p:cNvSpPr>
            <a:spLocks noGrp="1"/>
          </p:cNvSpPr>
          <p:nvPr>
            <p:ph type="sldNum" sz="quarter" idx="12"/>
          </p:nvPr>
        </p:nvSpPr>
        <p:spPr/>
        <p:txBody>
          <a:bodyPr/>
          <a:lstStyle/>
          <a:p>
            <a:fld id="{88957A3E-AC9D-4DEB-A197-5C4A6483CDD1}" type="slidenum">
              <a:rPr lang="en-US" smtClean="0"/>
              <a:t>13</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384343"/>
            <a:ext cx="529856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714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8957A3E-AC9D-4DEB-A197-5C4A6483CDD1}" type="slidenum">
              <a:rPr lang="en-US" smtClean="0"/>
              <a:t>14</a:t>
            </a:fld>
            <a:endParaRPr lang="en-US" dirty="0"/>
          </a:p>
        </p:txBody>
      </p:sp>
    </p:spTree>
    <p:extLst>
      <p:ext uri="{BB962C8B-B14F-4D97-AF65-F5344CB8AC3E}">
        <p14:creationId xmlns:p14="http://schemas.microsoft.com/office/powerpoint/2010/main" val="1338592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latin typeface="Times New Roman" pitchFamily="18" charset="0"/>
                <a:cs typeface="Times New Roman" pitchFamily="18" charset="0"/>
              </a:rPr>
              <a:t>Naturalism in Education</a:t>
            </a:r>
          </a:p>
        </p:txBody>
      </p:sp>
      <p:sp>
        <p:nvSpPr>
          <p:cNvPr id="3" name="Content Placeholder 2"/>
          <p:cNvSpPr>
            <a:spLocks noGrp="1"/>
          </p:cNvSpPr>
          <p:nvPr>
            <p:ph idx="1"/>
          </p:nvPr>
        </p:nvSpPr>
        <p:spPr>
          <a:xfrm>
            <a:off x="457200" y="1295400"/>
            <a:ext cx="8229600" cy="4709160"/>
          </a:xfrm>
        </p:spPr>
        <p:txBody>
          <a:bodyPr>
            <a:normAutofit/>
          </a:bodyPr>
          <a:lstStyle/>
          <a:p>
            <a:pPr algn="just">
              <a:buFont typeface="Wingdings" pitchFamily="2" charset="2"/>
              <a:buChar char="q"/>
            </a:pPr>
            <a:r>
              <a:rPr lang="en-US" dirty="0">
                <a:latin typeface="Times New Roman" pitchFamily="18" charset="0"/>
                <a:cs typeface="Times New Roman" pitchFamily="18" charset="0"/>
              </a:rPr>
              <a:t>Naturalism has a great impact on theory as well as the practice of education</a:t>
            </a:r>
            <a:r>
              <a:rPr lang="en-US" dirty="0" smtClean="0">
                <a:latin typeface="Times New Roman" pitchFamily="18" charset="0"/>
                <a:cs typeface="Times New Roman" pitchFamily="18" charset="0"/>
              </a:rPr>
              <a:t>.</a:t>
            </a:r>
          </a:p>
          <a:p>
            <a:pPr algn="just">
              <a:buFont typeface="Wingdings" pitchFamily="2" charset="2"/>
              <a:buChar char="q"/>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systems of educations with naturalistic philosophy, there is no place for classrooms, textbooks, time-table, formal exams, etc</a:t>
            </a:r>
            <a:r>
              <a:rPr lang="en-US" dirty="0" smtClean="0">
                <a:latin typeface="Times New Roman" pitchFamily="18" charset="0"/>
                <a:cs typeface="Times New Roman" pitchFamily="18" charset="0"/>
              </a:rPr>
              <a:t>.</a:t>
            </a:r>
          </a:p>
          <a:p>
            <a:pPr algn="just">
              <a:buFont typeface="Wingdings" pitchFamily="2" charset="2"/>
              <a:buChar char="q"/>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stands against the present system of teaching</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‘chalk and talk’ method has no scope. </a:t>
            </a:r>
          </a:p>
          <a:p>
            <a:pPr algn="just">
              <a:buFont typeface="Wingdings" pitchFamily="2" charset="2"/>
              <a:buChar char="q"/>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teacher has no significant role to </a:t>
            </a:r>
            <a:r>
              <a:rPr lang="en-US" dirty="0" smtClean="0">
                <a:latin typeface="Times New Roman" pitchFamily="18" charset="0"/>
                <a:cs typeface="Times New Roman" pitchFamily="18" charset="0"/>
              </a:rPr>
              <a:t>play.</a:t>
            </a:r>
          </a:p>
          <a:p>
            <a:pPr marL="137160" indent="0" algn="just">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8957A3E-AC9D-4DEB-A197-5C4A6483CDD1}" type="slidenum">
              <a:rPr lang="en-US" smtClean="0"/>
              <a:t>15</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105400"/>
            <a:ext cx="6096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3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latin typeface="Times New Roman" pitchFamily="18" charset="0"/>
                <a:cs typeface="Times New Roman" pitchFamily="18" charset="0"/>
              </a:rPr>
              <a:t>Naturalism in Education</a:t>
            </a:r>
          </a:p>
        </p:txBody>
      </p:sp>
      <p:sp>
        <p:nvSpPr>
          <p:cNvPr id="3" name="Content Placeholder 2"/>
          <p:cNvSpPr>
            <a:spLocks noGrp="1"/>
          </p:cNvSpPr>
          <p:nvPr>
            <p:ph idx="1"/>
          </p:nvPr>
        </p:nvSpPr>
        <p:spPr/>
        <p:txBody>
          <a:bodyPr>
            <a:normAutofit/>
          </a:bodyPr>
          <a:lstStyle/>
          <a:p>
            <a:pPr algn="just">
              <a:buFont typeface="Wingdings" pitchFamily="2" charset="2"/>
              <a:buChar char="q"/>
            </a:pPr>
            <a:r>
              <a:rPr lang="en-US" dirty="0">
                <a:latin typeface="Times New Roman" pitchFamily="18" charset="0"/>
                <a:cs typeface="Times New Roman" pitchFamily="18" charset="0"/>
              </a:rPr>
              <a:t>Naturalism in education stands for the doctrine of “follow nature” in education. </a:t>
            </a:r>
          </a:p>
          <a:p>
            <a:pPr algn="just">
              <a:buFont typeface="Wingdings" pitchFamily="2" charset="2"/>
              <a:buChar char="q"/>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stands for complete freedom to be given to the child in learning. He is to be left alone, absolutely </a:t>
            </a:r>
            <a:r>
              <a:rPr lang="en-US" dirty="0" smtClean="0">
                <a:latin typeface="Times New Roman" pitchFamily="18" charset="0"/>
                <a:cs typeface="Times New Roman" pitchFamily="18" charset="0"/>
              </a:rPr>
              <a:t>free.</a:t>
            </a:r>
          </a:p>
          <a:p>
            <a:pPr algn="just">
              <a:buFont typeface="Wingdings" pitchFamily="2" charset="2"/>
              <a:buChar char="q"/>
            </a:pPr>
            <a:r>
              <a:rPr lang="en-US" dirty="0" smtClean="0">
                <a:latin typeface="Times New Roman" pitchFamily="18" charset="0"/>
                <a:cs typeface="Times New Roman" pitchFamily="18" charset="0"/>
              </a:rPr>
              <a:t>Its </a:t>
            </a:r>
            <a:r>
              <a:rPr lang="en-US" dirty="0">
                <a:latin typeface="Times New Roman" pitchFamily="18" charset="0"/>
                <a:cs typeface="Times New Roman" pitchFamily="18" charset="0"/>
              </a:rPr>
              <a:t>watchword is “Back to Nature” as expounded by </a:t>
            </a:r>
            <a:r>
              <a:rPr lang="en-US" dirty="0" smtClean="0">
                <a:latin typeface="Times New Roman" pitchFamily="18" charset="0"/>
                <a:cs typeface="Times New Roman" pitchFamily="18" charset="0"/>
              </a:rPr>
              <a:t>Rousseau.</a:t>
            </a:r>
          </a:p>
          <a:p>
            <a:pPr algn="just">
              <a:buFont typeface="Wingdings" pitchFamily="2" charset="2"/>
              <a:buChar char="q"/>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whole of the child’s learning will come from his own experiences and their natural consequences. His whole education will be according to the natural laws of human development. </a:t>
            </a:r>
          </a:p>
        </p:txBody>
      </p:sp>
      <p:sp>
        <p:nvSpPr>
          <p:cNvPr id="4" name="Slide Number Placeholder 3"/>
          <p:cNvSpPr>
            <a:spLocks noGrp="1"/>
          </p:cNvSpPr>
          <p:nvPr>
            <p:ph type="sldNum" sz="quarter" idx="12"/>
          </p:nvPr>
        </p:nvSpPr>
        <p:spPr/>
        <p:txBody>
          <a:bodyPr/>
          <a:lstStyle/>
          <a:p>
            <a:fld id="{88957A3E-AC9D-4DEB-A197-5C4A6483CDD1}" type="slidenum">
              <a:rPr lang="en-US" smtClean="0"/>
              <a:t>16</a:t>
            </a:fld>
            <a:endParaRPr lang="en-US" dirty="0"/>
          </a:p>
        </p:txBody>
      </p:sp>
    </p:spTree>
    <p:extLst>
      <p:ext uri="{BB962C8B-B14F-4D97-AF65-F5344CB8AC3E}">
        <p14:creationId xmlns:p14="http://schemas.microsoft.com/office/powerpoint/2010/main" val="243786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effectLst/>
                <a:latin typeface="Times New Roman" pitchFamily="18" charset="0"/>
                <a:cs typeface="Times New Roman" pitchFamily="18" charset="0"/>
              </a:rPr>
              <a:t>Naturalism and Aims of Education</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651510" indent="-514350" algn="just">
              <a:buFont typeface="+mj-lt"/>
              <a:buAutoNum type="arabicPeriod"/>
            </a:pPr>
            <a:r>
              <a:rPr lang="en-US" dirty="0">
                <a:latin typeface="Times New Roman" pitchFamily="18" charset="0"/>
                <a:cs typeface="Times New Roman" pitchFamily="18" charset="0"/>
              </a:rPr>
              <a:t>Under the naturalistic school of philosophy the aim of education is self-expression. Some naturalists consider man as a machine and they opine that the aim of education is to make the human machine as perfect and efficient as </a:t>
            </a:r>
            <a:r>
              <a:rPr lang="en-US" dirty="0" smtClean="0">
                <a:latin typeface="Times New Roman" pitchFamily="18" charset="0"/>
                <a:cs typeface="Times New Roman" pitchFamily="18" charset="0"/>
              </a:rPr>
              <a:t>possible.</a:t>
            </a:r>
          </a:p>
          <a:p>
            <a:pPr marL="651510" indent="-514350" algn="just">
              <a:buFont typeface="+mj-lt"/>
              <a:buAutoNum type="arabicPeriod"/>
            </a:pPr>
            <a:r>
              <a:rPr lang="en-US" dirty="0">
                <a:latin typeface="Times New Roman" pitchFamily="18" charset="0"/>
                <a:cs typeface="Times New Roman" pitchFamily="18" charset="0"/>
              </a:rPr>
              <a:t>According to Spencer, self-preservation and self-satisfaction constitute the highest good in life and, hence, the primitive instincts and natural impulses should be used in such a way that this highest good can be achieved.</a:t>
            </a:r>
          </a:p>
        </p:txBody>
      </p:sp>
      <p:sp>
        <p:nvSpPr>
          <p:cNvPr id="4" name="Slide Number Placeholder 3"/>
          <p:cNvSpPr>
            <a:spLocks noGrp="1"/>
          </p:cNvSpPr>
          <p:nvPr>
            <p:ph type="sldNum" sz="quarter" idx="12"/>
          </p:nvPr>
        </p:nvSpPr>
        <p:spPr/>
        <p:txBody>
          <a:bodyPr/>
          <a:lstStyle/>
          <a:p>
            <a:fld id="{88957A3E-AC9D-4DEB-A197-5C4A6483CDD1}" type="slidenum">
              <a:rPr lang="en-US" smtClean="0"/>
              <a:t>17</a:t>
            </a:fld>
            <a:endParaRPr lang="en-US" dirty="0"/>
          </a:p>
        </p:txBody>
      </p:sp>
    </p:spTree>
    <p:extLst>
      <p:ext uri="{BB962C8B-B14F-4D97-AF65-F5344CB8AC3E}">
        <p14:creationId xmlns:p14="http://schemas.microsoft.com/office/powerpoint/2010/main" val="1651299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effectLst/>
                <a:latin typeface="Times New Roman" pitchFamily="18" charset="0"/>
                <a:cs typeface="Times New Roman" pitchFamily="18" charset="0"/>
              </a:rPr>
              <a:t>Naturalism and Aims of Education</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37160" indent="0" algn="just">
              <a:buNone/>
            </a:pPr>
            <a:r>
              <a:rPr lang="en-US" dirty="0" smtClean="0">
                <a:latin typeface="Times New Roman" pitchFamily="18" charset="0"/>
                <a:cs typeface="Times New Roman" pitchFamily="18" charset="0"/>
              </a:rPr>
              <a:t>3.	According </a:t>
            </a:r>
            <a:r>
              <a:rPr lang="en-US" dirty="0">
                <a:latin typeface="Times New Roman" pitchFamily="18" charset="0"/>
                <a:cs typeface="Times New Roman" pitchFamily="18" charset="0"/>
              </a:rPr>
              <a:t>to the Darwinian school of naturalists, the aim of education should be to “equip the individual for struggle for existence and thus to ensure his survival.” The individual must be “in harmony with and well-adapted to his surroundings.” </a:t>
            </a:r>
            <a:endParaRPr lang="en-US" dirty="0" smtClean="0">
              <a:latin typeface="Times New Roman" pitchFamily="18" charset="0"/>
              <a:cs typeface="Times New Roman" pitchFamily="18" charset="0"/>
            </a:endParaRPr>
          </a:p>
          <a:p>
            <a:pPr marL="137160" indent="0" algn="just">
              <a:buNone/>
            </a:pPr>
            <a:r>
              <a:rPr lang="en-US" dirty="0" smtClean="0">
                <a:latin typeface="Times New Roman" pitchFamily="18" charset="0"/>
                <a:cs typeface="Times New Roman" pitchFamily="18" charset="0"/>
              </a:rPr>
              <a:t>4.	Rousseau’s </a:t>
            </a:r>
            <a:r>
              <a:rPr lang="en-US" dirty="0">
                <a:latin typeface="Times New Roman" pitchFamily="18" charset="0"/>
                <a:cs typeface="Times New Roman" pitchFamily="18" charset="0"/>
              </a:rPr>
              <a:t>statement of naturalistic aim of education is the most comprehensive and lucid. Education, he holds, should aim at the development of the child in conformity with his nature.</a:t>
            </a:r>
          </a:p>
        </p:txBody>
      </p:sp>
      <p:sp>
        <p:nvSpPr>
          <p:cNvPr id="4" name="Slide Number Placeholder 3"/>
          <p:cNvSpPr>
            <a:spLocks noGrp="1"/>
          </p:cNvSpPr>
          <p:nvPr>
            <p:ph type="sldNum" sz="quarter" idx="12"/>
          </p:nvPr>
        </p:nvSpPr>
        <p:spPr/>
        <p:txBody>
          <a:bodyPr/>
          <a:lstStyle/>
          <a:p>
            <a:fld id="{88957A3E-AC9D-4DEB-A197-5C4A6483CDD1}" type="slidenum">
              <a:rPr lang="en-US" smtClean="0"/>
              <a:t>18</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105400"/>
            <a:ext cx="2743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133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effectLst/>
                <a:latin typeface="Times New Roman" pitchFamily="18" charset="0"/>
                <a:cs typeface="Times New Roman" pitchFamily="18" charset="0"/>
              </a:rPr>
              <a:t>Naturalism and Curriculum</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dirty="0">
                <a:latin typeface="Times New Roman" pitchFamily="18" charset="0"/>
                <a:cs typeface="Times New Roman" pitchFamily="18" charset="0"/>
              </a:rPr>
              <a:t>The naturalistic aims of education are reflected in its curriculum. </a:t>
            </a:r>
            <a:endParaRPr lang="en-US"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The naturalists strongly advocate inclusion of natural sciences — such as physics, chemistry, zoology, botany — in the curriculum.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As </a:t>
            </a:r>
            <a:r>
              <a:rPr lang="en-US" dirty="0">
                <a:latin typeface="Times New Roman" pitchFamily="18" charset="0"/>
                <a:cs typeface="Times New Roman" pitchFamily="18" charset="0"/>
              </a:rPr>
              <a:t>regards language and mathematics they opine that only such knowledge of these subjects should be acquired as is essential for scientific studies.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also want that the pupil should not be plunged into poetry and literature. </a:t>
            </a:r>
          </a:p>
        </p:txBody>
      </p:sp>
      <p:sp>
        <p:nvSpPr>
          <p:cNvPr id="4" name="Slide Number Placeholder 3"/>
          <p:cNvSpPr>
            <a:spLocks noGrp="1"/>
          </p:cNvSpPr>
          <p:nvPr>
            <p:ph type="sldNum" sz="quarter" idx="12"/>
          </p:nvPr>
        </p:nvSpPr>
        <p:spPr/>
        <p:txBody>
          <a:bodyPr/>
          <a:lstStyle/>
          <a:p>
            <a:fld id="{88957A3E-AC9D-4DEB-A197-5C4A6483CDD1}" type="slidenum">
              <a:rPr lang="en-US" smtClean="0"/>
              <a:t>19</a:t>
            </a:fld>
            <a:endParaRPr lang="en-US" dirty="0"/>
          </a:p>
        </p:txBody>
      </p:sp>
    </p:spTree>
    <p:extLst>
      <p:ext uri="{BB962C8B-B14F-4D97-AF65-F5344CB8AC3E}">
        <p14:creationId xmlns:p14="http://schemas.microsoft.com/office/powerpoint/2010/main" val="3780237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Naturalism </a:t>
            </a:r>
            <a:endParaRPr lang="en-US" sz="5400" dirty="0"/>
          </a:p>
        </p:txBody>
      </p:sp>
      <p:pic>
        <p:nvPicPr>
          <p:cNvPr id="2056"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84582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8957A3E-AC9D-4DEB-A197-5C4A6483CDD1}" type="slidenum">
              <a:rPr lang="en-US" smtClean="0"/>
              <a:t>2</a:t>
            </a:fld>
            <a:endParaRPr lang="en-US" dirty="0"/>
          </a:p>
        </p:txBody>
      </p:sp>
    </p:spTree>
    <p:extLst>
      <p:ext uri="{BB962C8B-B14F-4D97-AF65-F5344CB8AC3E}">
        <p14:creationId xmlns:p14="http://schemas.microsoft.com/office/powerpoint/2010/main" val="802652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effectLst/>
                <a:latin typeface="Times New Roman" pitchFamily="18" charset="0"/>
                <a:cs typeface="Times New Roman" pitchFamily="18" charset="0"/>
              </a:rPr>
              <a:t>Naturalism and Curriculum</a:t>
            </a:r>
            <a:endParaRPr lang="en-US" sz="4800" dirty="0"/>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Naturalism advocates the inclusion of subjects in the curriculum that promotes self-preservation</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There </a:t>
            </a:r>
            <a:r>
              <a:rPr lang="en-US" dirty="0">
                <a:latin typeface="Times New Roman" pitchFamily="18" charset="0"/>
                <a:cs typeface="Times New Roman" pitchFamily="18" charset="0"/>
              </a:rPr>
              <a:t>is no place for moral religious and spiritual education.</a:t>
            </a:r>
          </a:p>
        </p:txBody>
      </p:sp>
      <p:sp>
        <p:nvSpPr>
          <p:cNvPr id="4" name="Slide Number Placeholder 3"/>
          <p:cNvSpPr>
            <a:spLocks noGrp="1"/>
          </p:cNvSpPr>
          <p:nvPr>
            <p:ph type="sldNum" sz="quarter" idx="12"/>
          </p:nvPr>
        </p:nvSpPr>
        <p:spPr/>
        <p:txBody>
          <a:bodyPr/>
          <a:lstStyle/>
          <a:p>
            <a:fld id="{88957A3E-AC9D-4DEB-A197-5C4A6483CDD1}" type="slidenum">
              <a:rPr lang="en-US" smtClean="0"/>
              <a:t>20</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24200"/>
            <a:ext cx="5638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893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effectLst/>
                <a:latin typeface="Times New Roman" pitchFamily="18" charset="0"/>
                <a:cs typeface="Times New Roman" pitchFamily="18" charset="0"/>
              </a:rPr>
              <a:t>Naturalism and Methods of Teaching</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dirty="0">
                <a:latin typeface="Times New Roman" pitchFamily="18" charset="0"/>
                <a:cs typeface="Times New Roman" pitchFamily="18" charset="0"/>
              </a:rPr>
              <a:t>In methods of teaching, naturalism is a revolt against the old, traditional and bookish system of education</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Attaches no importance to formal schools and textbooks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encourages learning by doing. </a:t>
            </a:r>
          </a:p>
          <a:p>
            <a:pPr algn="just"/>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Give your pupils no verbal lesson, they should be taught by their experiences alone” is what Rousseau said</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They are advocates of the play-way method of </a:t>
            </a:r>
            <a:r>
              <a:rPr lang="en-US" dirty="0" smtClean="0">
                <a:latin typeface="Times New Roman" pitchFamily="18" charset="0"/>
                <a:cs typeface="Times New Roman" pitchFamily="18" charset="0"/>
              </a:rPr>
              <a:t>teaching. The </a:t>
            </a:r>
            <a:r>
              <a:rPr lang="en-US" dirty="0">
                <a:latin typeface="Times New Roman" pitchFamily="18" charset="0"/>
                <a:cs typeface="Times New Roman" pitchFamily="18" charset="0"/>
              </a:rPr>
              <a:t>Montessori method is one such method of teaching. Teaching should be a joyous, creative, and spontaneous activity.</a:t>
            </a:r>
          </a:p>
        </p:txBody>
      </p:sp>
      <p:sp>
        <p:nvSpPr>
          <p:cNvPr id="4" name="Slide Number Placeholder 3"/>
          <p:cNvSpPr>
            <a:spLocks noGrp="1"/>
          </p:cNvSpPr>
          <p:nvPr>
            <p:ph type="sldNum" sz="quarter" idx="12"/>
          </p:nvPr>
        </p:nvSpPr>
        <p:spPr/>
        <p:txBody>
          <a:bodyPr/>
          <a:lstStyle/>
          <a:p>
            <a:fld id="{88957A3E-AC9D-4DEB-A197-5C4A6483CDD1}" type="slidenum">
              <a:rPr lang="en-US" smtClean="0"/>
              <a:t>21</a:t>
            </a:fld>
            <a:endParaRPr lang="en-US" dirty="0"/>
          </a:p>
        </p:txBody>
      </p:sp>
    </p:spTree>
    <p:extLst>
      <p:ext uri="{BB962C8B-B14F-4D97-AF65-F5344CB8AC3E}">
        <p14:creationId xmlns:p14="http://schemas.microsoft.com/office/powerpoint/2010/main" val="1138933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effectLst/>
                <a:latin typeface="Times New Roman" pitchFamily="18" charset="0"/>
                <a:cs typeface="Times New Roman" pitchFamily="18" charset="0"/>
              </a:rPr>
              <a:t>Naturalism and the Teacher</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Teacher plays the role of the </a:t>
            </a:r>
            <a:r>
              <a:rPr lang="en-US" dirty="0" smtClean="0">
                <a:latin typeface="Times New Roman" pitchFamily="18" charset="0"/>
                <a:cs typeface="Times New Roman" pitchFamily="18" charset="0"/>
              </a:rPr>
              <a:t>observer.</a:t>
            </a:r>
          </a:p>
          <a:p>
            <a:pPr algn="just"/>
            <a:r>
              <a:rPr lang="en-US" dirty="0" smtClean="0">
                <a:latin typeface="Times New Roman" pitchFamily="18" charset="0"/>
                <a:cs typeface="Times New Roman" pitchFamily="18" charset="0"/>
              </a:rPr>
              <a:t>Teacher  as a facilitator.</a:t>
            </a:r>
          </a:p>
          <a:p>
            <a:pPr algn="just"/>
            <a:r>
              <a:rPr lang="en-US" dirty="0">
                <a:latin typeface="Times New Roman" pitchFamily="18" charset="0"/>
                <a:cs typeface="Times New Roman" pitchFamily="18" charset="0"/>
              </a:rPr>
              <a:t>He is only to help the child in the discovery of truth. </a:t>
            </a:r>
            <a:endParaRPr lang="en-US"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He should not make an artificial effort to educate the child. </a:t>
            </a:r>
            <a:endParaRPr lang="en-US"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Teacher’s role should be that of a stage setter</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Nature is the supreme teacher.</a:t>
            </a:r>
          </a:p>
          <a:p>
            <a:pPr algn="just"/>
            <a:r>
              <a:rPr lang="en-US" dirty="0" smtClean="0">
                <a:latin typeface="Times New Roman" pitchFamily="18" charset="0"/>
                <a:cs typeface="Times New Roman" pitchFamily="18" charset="0"/>
              </a:rPr>
              <a:t>Teacher as a guide.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8957A3E-AC9D-4DEB-A197-5C4A6483CDD1}" type="slidenum">
              <a:rPr lang="en-US" smtClean="0"/>
              <a:t>22</a:t>
            </a:fld>
            <a:endParaRPr lang="en-US" dirty="0"/>
          </a:p>
        </p:txBody>
      </p:sp>
    </p:spTree>
    <p:extLst>
      <p:ext uri="{BB962C8B-B14F-4D97-AF65-F5344CB8AC3E}">
        <p14:creationId xmlns:p14="http://schemas.microsoft.com/office/powerpoint/2010/main" val="1488055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effectLst/>
                <a:latin typeface="Times New Roman" pitchFamily="18" charset="0"/>
                <a:cs typeface="Times New Roman" pitchFamily="18" charset="0"/>
              </a:rPr>
              <a:t>Naturalism and Discipline</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Font typeface="Wingdings" pitchFamily="2" charset="2"/>
              <a:buChar char="Ø"/>
            </a:pPr>
            <a:r>
              <a:rPr lang="en-US" dirty="0">
                <a:latin typeface="Times New Roman" pitchFamily="18" charset="0"/>
                <a:cs typeface="Times New Roman" pitchFamily="18" charset="0"/>
              </a:rPr>
              <a:t>For harmonious development of the child, he should be given freedom to plan his own activities. But this freedom means individual freedom and not social freedom. </a:t>
            </a:r>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Naturalists </a:t>
            </a:r>
            <a:r>
              <a:rPr lang="en-US" dirty="0">
                <a:latin typeface="Times New Roman" pitchFamily="18" charset="0"/>
                <a:cs typeface="Times New Roman" pitchFamily="18" charset="0"/>
              </a:rPr>
              <a:t>have no faith in discipline based on external force. They condemn corporal punishment as it represses the impulses and instincts of the children. </a:t>
            </a:r>
          </a:p>
        </p:txBody>
      </p:sp>
      <p:sp>
        <p:nvSpPr>
          <p:cNvPr id="4" name="Slide Number Placeholder 3"/>
          <p:cNvSpPr>
            <a:spLocks noGrp="1"/>
          </p:cNvSpPr>
          <p:nvPr>
            <p:ph type="sldNum" sz="quarter" idx="12"/>
          </p:nvPr>
        </p:nvSpPr>
        <p:spPr/>
        <p:txBody>
          <a:bodyPr/>
          <a:lstStyle/>
          <a:p>
            <a:fld id="{88957A3E-AC9D-4DEB-A197-5C4A6483CDD1}" type="slidenum">
              <a:rPr lang="en-US" smtClean="0"/>
              <a:t>23</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724400"/>
            <a:ext cx="6553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638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8957A3E-AC9D-4DEB-A197-5C4A6483CDD1}" type="slidenum">
              <a:rPr lang="en-US" smtClean="0"/>
              <a:t>24</a:t>
            </a:fld>
            <a:endParaRPr lang="en-US" dirty="0"/>
          </a:p>
        </p:txBody>
      </p:sp>
    </p:spTree>
    <p:extLst>
      <p:ext uri="{BB962C8B-B14F-4D97-AF65-F5344CB8AC3E}">
        <p14:creationId xmlns:p14="http://schemas.microsoft.com/office/powerpoint/2010/main" val="1916567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effectLst/>
                <a:latin typeface="Times New Roman" pitchFamily="18" charset="0"/>
                <a:cs typeface="Times New Roman" pitchFamily="18" charset="0"/>
              </a:rPr>
              <a:t>Naturalism and School</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r>
              <a:rPr lang="en-US" dirty="0">
                <a:latin typeface="Times New Roman" pitchFamily="18" charset="0"/>
                <a:cs typeface="Times New Roman" pitchFamily="18" charset="0"/>
              </a:rPr>
              <a:t>The school environment should be completely free, flexible and without any </a:t>
            </a:r>
            <a:r>
              <a:rPr lang="en-US" dirty="0" smtClean="0">
                <a:latin typeface="Times New Roman" pitchFamily="18" charset="0"/>
                <a:cs typeface="Times New Roman" pitchFamily="18" charset="0"/>
              </a:rPr>
              <a:t>rigidity.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should be helpful for the free and natural development of the </a:t>
            </a:r>
            <a:r>
              <a:rPr lang="en-US" dirty="0" smtClean="0">
                <a:latin typeface="Times New Roman" pitchFamily="18" charset="0"/>
                <a:cs typeface="Times New Roman" pitchFamily="18" charset="0"/>
              </a:rPr>
              <a:t>child.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should be situated in the lap of nature, far away from </a:t>
            </a:r>
            <a:r>
              <a:rPr lang="en-US" dirty="0" smtClean="0">
                <a:latin typeface="Times New Roman" pitchFamily="18" charset="0"/>
                <a:cs typeface="Times New Roman" pitchFamily="18" charset="0"/>
              </a:rPr>
              <a:t>cities.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There </a:t>
            </a:r>
            <a:r>
              <a:rPr lang="en-US" dirty="0">
                <a:latin typeface="Times New Roman" pitchFamily="18" charset="0"/>
                <a:cs typeface="Times New Roman" pitchFamily="18" charset="0"/>
              </a:rPr>
              <a:t>should not be any fixed time table and ready dozes of </a:t>
            </a:r>
            <a:r>
              <a:rPr lang="en-US" dirty="0" smtClean="0">
                <a:latin typeface="Times New Roman" pitchFamily="18" charset="0"/>
                <a:cs typeface="Times New Roman" pitchFamily="18" charset="0"/>
              </a:rPr>
              <a:t>knowledge.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There </a:t>
            </a:r>
            <a:r>
              <a:rPr lang="en-US" dirty="0">
                <a:latin typeface="Times New Roman" pitchFamily="18" charset="0"/>
                <a:cs typeface="Times New Roman" pitchFamily="18" charset="0"/>
              </a:rPr>
              <a:t>should be no provision for </a:t>
            </a:r>
            <a:r>
              <a:rPr lang="en-US" dirty="0" smtClean="0">
                <a:latin typeface="Times New Roman" pitchFamily="18" charset="0"/>
                <a:cs typeface="Times New Roman" pitchFamily="18" charset="0"/>
              </a:rPr>
              <a:t>punishment.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School </a:t>
            </a:r>
            <a:r>
              <a:rPr lang="en-US" dirty="0">
                <a:latin typeface="Times New Roman" pitchFamily="18" charset="0"/>
                <a:cs typeface="Times New Roman" pitchFamily="18" charset="0"/>
              </a:rPr>
              <a:t>develops the feeling of self learning and </a:t>
            </a:r>
            <a:r>
              <a:rPr lang="en-US" dirty="0" smtClean="0">
                <a:latin typeface="Times New Roman" pitchFamily="18" charset="0"/>
                <a:cs typeface="Times New Roman" pitchFamily="18" charset="0"/>
              </a:rPr>
              <a:t>self-discipline.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does not want to burden the child with </a:t>
            </a:r>
            <a:r>
              <a:rPr lang="en-US" dirty="0" smtClean="0">
                <a:latin typeface="Times New Roman" pitchFamily="18" charset="0"/>
                <a:cs typeface="Times New Roman" pitchFamily="18" charset="0"/>
              </a:rPr>
              <a:t>examination.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8957A3E-AC9D-4DEB-A197-5C4A6483CDD1}" type="slidenum">
              <a:rPr lang="en-US" smtClean="0"/>
              <a:t>25</a:t>
            </a:fld>
            <a:endParaRPr lang="en-US" dirty="0"/>
          </a:p>
        </p:txBody>
      </p:sp>
    </p:spTree>
    <p:extLst>
      <p:ext uri="{BB962C8B-B14F-4D97-AF65-F5344CB8AC3E}">
        <p14:creationId xmlns:p14="http://schemas.microsoft.com/office/powerpoint/2010/main" val="3416065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Times New Roman" pitchFamily="18" charset="0"/>
                <a:cs typeface="Times New Roman" pitchFamily="18" charset="0"/>
              </a:rPr>
              <a:t>Naturalism and women Education</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According </a:t>
            </a:r>
            <a:r>
              <a:rPr lang="en-US" dirty="0">
                <a:latin typeface="Times New Roman" pitchFamily="18" charset="0"/>
                <a:cs typeface="Times New Roman" pitchFamily="18" charset="0"/>
              </a:rPr>
              <a:t>to Rousseau, “ a woman should be the </a:t>
            </a:r>
            <a:r>
              <a:rPr lang="en-US" dirty="0" smtClean="0">
                <a:latin typeface="Times New Roman" pitchFamily="18" charset="0"/>
                <a:cs typeface="Times New Roman" pitchFamily="18" charset="0"/>
              </a:rPr>
              <a:t>center </a:t>
            </a:r>
            <a:r>
              <a:rPr lang="en-US" dirty="0">
                <a:latin typeface="Times New Roman" pitchFamily="18" charset="0"/>
                <a:cs typeface="Times New Roman" pitchFamily="18" charset="0"/>
              </a:rPr>
              <a:t>of the family, a housewife, and a mother. She should strive to please her husband, concern herself more than he with having a good reputation, and be satisfied with a simple religion of the emotions.”</a:t>
            </a:r>
          </a:p>
        </p:txBody>
      </p:sp>
      <p:sp>
        <p:nvSpPr>
          <p:cNvPr id="4" name="Slide Number Placeholder 3"/>
          <p:cNvSpPr>
            <a:spLocks noGrp="1"/>
          </p:cNvSpPr>
          <p:nvPr>
            <p:ph type="sldNum" sz="quarter" idx="12"/>
          </p:nvPr>
        </p:nvSpPr>
        <p:spPr/>
        <p:txBody>
          <a:bodyPr/>
          <a:lstStyle/>
          <a:p>
            <a:fld id="{88957A3E-AC9D-4DEB-A197-5C4A6483CDD1}" type="slidenum">
              <a:rPr lang="en-US" smtClean="0"/>
              <a:t>26</a:t>
            </a:fld>
            <a:endParaRPr lang="en-US" dirty="0"/>
          </a:p>
        </p:txBody>
      </p:sp>
    </p:spTree>
    <p:extLst>
      <p:ext uri="{BB962C8B-B14F-4D97-AF65-F5344CB8AC3E}">
        <p14:creationId xmlns:p14="http://schemas.microsoft.com/office/powerpoint/2010/main" val="1393164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effectLst/>
                <a:latin typeface="Times New Roman" pitchFamily="18" charset="0"/>
                <a:cs typeface="Times New Roman" pitchFamily="18" charset="0"/>
              </a:rPr>
              <a:t>Merits of Naturalism</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651510" indent="-514350" algn="just">
              <a:buFont typeface="+mj-lt"/>
              <a:buAutoNum type="arabicPeriod"/>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gives the child a very important place in the educational process. It treats a child as child and not as an adult. The child is good and pure at the terms of </a:t>
            </a:r>
            <a:r>
              <a:rPr lang="en-US" dirty="0" smtClean="0">
                <a:latin typeface="Times New Roman" pitchFamily="18" charset="0"/>
                <a:cs typeface="Times New Roman" pitchFamily="18" charset="0"/>
              </a:rPr>
              <a:t>birth. </a:t>
            </a:r>
            <a:endParaRPr lang="en-US" dirty="0">
              <a:latin typeface="Times New Roman" pitchFamily="18" charset="0"/>
              <a:cs typeface="Times New Roman" pitchFamily="18" charset="0"/>
            </a:endParaRPr>
          </a:p>
          <a:p>
            <a:pPr marL="651510" indent="-514350" algn="just">
              <a:buFont typeface="+mj-lt"/>
              <a:buAutoNum type="arabicPeriod"/>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considers nature as the best teacher in whose company the child learns better. Society is full of </a:t>
            </a:r>
            <a:r>
              <a:rPr lang="en-US" dirty="0" smtClean="0">
                <a:latin typeface="Times New Roman" pitchFamily="18" charset="0"/>
                <a:cs typeface="Times New Roman" pitchFamily="18" charset="0"/>
              </a:rPr>
              <a:t>evils.</a:t>
            </a:r>
          </a:p>
          <a:p>
            <a:pPr marL="651510" indent="-514350" algn="just">
              <a:buFont typeface="+mj-lt"/>
              <a:buAutoNum type="arabicPeriod"/>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considers individual interests, aptitude, inclination, needs and capacities while structuring the </a:t>
            </a:r>
            <a:r>
              <a:rPr lang="en-US" dirty="0" smtClean="0">
                <a:latin typeface="Times New Roman" pitchFamily="18" charset="0"/>
                <a:cs typeface="Times New Roman" pitchFamily="18" charset="0"/>
              </a:rPr>
              <a:t>curriculum.</a:t>
            </a:r>
          </a:p>
          <a:p>
            <a:pPr marL="651510" indent="-514350" algn="just">
              <a:buFont typeface="+mj-lt"/>
              <a:buAutoNum type="arabicPeriod"/>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prepares and encourages the child to engage in experimentation, discoveries and </a:t>
            </a:r>
            <a:r>
              <a:rPr lang="en-US" dirty="0" smtClean="0">
                <a:latin typeface="Times New Roman" pitchFamily="18" charset="0"/>
                <a:cs typeface="Times New Roman" pitchFamily="18" charset="0"/>
              </a:rPr>
              <a:t>inventions.</a:t>
            </a:r>
          </a:p>
          <a:p>
            <a:pPr marL="651510" indent="-514350" algn="just">
              <a:buFont typeface="+mj-lt"/>
              <a:buAutoNum type="arabicPeriod"/>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motivates the child to acquire more knowledge in the natural </a:t>
            </a:r>
            <a:r>
              <a:rPr lang="en-US" dirty="0" smtClean="0">
                <a:latin typeface="Times New Roman" pitchFamily="18" charset="0"/>
                <a:cs typeface="Times New Roman" pitchFamily="18" charset="0"/>
              </a:rPr>
              <a:t>environment.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8957A3E-AC9D-4DEB-A197-5C4A6483CDD1}" type="slidenum">
              <a:rPr lang="en-US" smtClean="0"/>
              <a:t>27</a:t>
            </a:fld>
            <a:endParaRPr lang="en-US" dirty="0"/>
          </a:p>
        </p:txBody>
      </p:sp>
    </p:spTree>
    <p:extLst>
      <p:ext uri="{BB962C8B-B14F-4D97-AF65-F5344CB8AC3E}">
        <p14:creationId xmlns:p14="http://schemas.microsoft.com/office/powerpoint/2010/main" val="2085312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effectLst/>
                <a:latin typeface="Times New Roman" pitchFamily="18" charset="0"/>
                <a:cs typeface="Times New Roman" pitchFamily="18" charset="0"/>
              </a:rPr>
              <a:t>Demerits of Naturalism</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651510" indent="-514350" algn="just">
              <a:buFont typeface="+mj-lt"/>
              <a:buAutoNum type="arabicPeriod"/>
            </a:pPr>
            <a:r>
              <a:rPr lang="en-US" dirty="0" smtClean="0">
                <a:latin typeface="Times New Roman" pitchFamily="18" charset="0"/>
                <a:cs typeface="Times New Roman" pitchFamily="18" charset="0"/>
              </a:rPr>
              <a:t>Nature </a:t>
            </a:r>
            <a:r>
              <a:rPr lang="en-US" dirty="0">
                <a:latin typeface="Times New Roman" pitchFamily="18" charset="0"/>
                <a:cs typeface="Times New Roman" pitchFamily="18" charset="0"/>
              </a:rPr>
              <a:t>centered study makes the child become unsocial with no feeling of social </a:t>
            </a:r>
            <a:r>
              <a:rPr lang="en-US" dirty="0" smtClean="0">
                <a:latin typeface="Times New Roman" pitchFamily="18" charset="0"/>
                <a:cs typeface="Times New Roman" pitchFamily="18" charset="0"/>
              </a:rPr>
              <a:t>service</a:t>
            </a:r>
          </a:p>
          <a:p>
            <a:pPr marL="651510" indent="-514350" algn="just">
              <a:buFont typeface="+mj-lt"/>
              <a:buAutoNum type="arabicPeriod"/>
            </a:pPr>
            <a:r>
              <a:rPr lang="en-US" dirty="0" smtClean="0">
                <a:latin typeface="Times New Roman" pitchFamily="18" charset="0"/>
                <a:cs typeface="Times New Roman" pitchFamily="18" charset="0"/>
              </a:rPr>
              <a:t>Naturalism </a:t>
            </a:r>
            <a:r>
              <a:rPr lang="en-US" dirty="0">
                <a:latin typeface="Times New Roman" pitchFamily="18" charset="0"/>
                <a:cs typeface="Times New Roman" pitchFamily="18" charset="0"/>
              </a:rPr>
              <a:t>ignores the spiritual world and considers the material world </a:t>
            </a:r>
            <a:r>
              <a:rPr lang="en-US" dirty="0" smtClean="0">
                <a:latin typeface="Times New Roman" pitchFamily="18" charset="0"/>
                <a:cs typeface="Times New Roman" pitchFamily="18" charset="0"/>
              </a:rPr>
              <a:t>only</a:t>
            </a:r>
          </a:p>
          <a:p>
            <a:pPr marL="651510" indent="-514350" algn="just">
              <a:buFont typeface="+mj-lt"/>
              <a:buAutoNum type="arabicPeriod"/>
            </a:pPr>
            <a:r>
              <a:rPr lang="en-US" dirty="0" smtClean="0">
                <a:latin typeface="Times New Roman" pitchFamily="18" charset="0"/>
                <a:cs typeface="Times New Roman" pitchFamily="18" charset="0"/>
              </a:rPr>
              <a:t>Naturalism </a:t>
            </a:r>
            <a:r>
              <a:rPr lang="en-US" dirty="0">
                <a:latin typeface="Times New Roman" pitchFamily="18" charset="0"/>
                <a:cs typeface="Times New Roman" pitchFamily="18" charset="0"/>
              </a:rPr>
              <a:t>lays stress on solutions for only the present needs and problems of an individual and neglects his future needs and problems. It has failed to prepare the child for the future </a:t>
            </a:r>
            <a:r>
              <a:rPr lang="en-US" dirty="0" smtClean="0">
                <a:latin typeface="Times New Roman" pitchFamily="18" charset="0"/>
                <a:cs typeface="Times New Roman" pitchFamily="18" charset="0"/>
              </a:rPr>
              <a:t>life</a:t>
            </a:r>
          </a:p>
          <a:p>
            <a:pPr marL="651510" indent="-514350" algn="just">
              <a:buFont typeface="+mj-lt"/>
              <a:buAutoNum type="arabicPeriod"/>
            </a:pPr>
            <a:r>
              <a:rPr lang="en-US" dirty="0" smtClean="0">
                <a:latin typeface="Times New Roman" pitchFamily="18" charset="0"/>
                <a:cs typeface="Times New Roman" pitchFamily="18" charset="0"/>
              </a:rPr>
              <a:t>Naturalism </a:t>
            </a:r>
            <a:r>
              <a:rPr lang="en-US" dirty="0">
                <a:latin typeface="Times New Roman" pitchFamily="18" charset="0"/>
                <a:cs typeface="Times New Roman" pitchFamily="18" charset="0"/>
              </a:rPr>
              <a:t>advocates unrestricted freedom for the child to develop himself naturally. This is undesirable and harmful to the </a:t>
            </a:r>
            <a:r>
              <a:rPr lang="en-US" dirty="0" smtClean="0">
                <a:latin typeface="Times New Roman" pitchFamily="18" charset="0"/>
                <a:cs typeface="Times New Roman" pitchFamily="18" charset="0"/>
              </a:rPr>
              <a:t>child</a:t>
            </a:r>
          </a:p>
        </p:txBody>
      </p:sp>
      <p:sp>
        <p:nvSpPr>
          <p:cNvPr id="4" name="Slide Number Placeholder 3"/>
          <p:cNvSpPr>
            <a:spLocks noGrp="1"/>
          </p:cNvSpPr>
          <p:nvPr>
            <p:ph type="sldNum" sz="quarter" idx="12"/>
          </p:nvPr>
        </p:nvSpPr>
        <p:spPr/>
        <p:txBody>
          <a:bodyPr/>
          <a:lstStyle/>
          <a:p>
            <a:fld id="{88957A3E-AC9D-4DEB-A197-5C4A6483CDD1}" type="slidenum">
              <a:rPr lang="en-US" smtClean="0"/>
              <a:t>28</a:t>
            </a:fld>
            <a:endParaRPr lang="en-US" dirty="0"/>
          </a:p>
        </p:txBody>
      </p:sp>
    </p:spTree>
    <p:extLst>
      <p:ext uri="{BB962C8B-B14F-4D97-AF65-F5344CB8AC3E}">
        <p14:creationId xmlns:p14="http://schemas.microsoft.com/office/powerpoint/2010/main" val="3931789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effectLst/>
                <a:latin typeface="Times New Roman" pitchFamily="18" charset="0"/>
                <a:cs typeface="Times New Roman" pitchFamily="18" charset="0"/>
              </a:rPr>
              <a:t>Demerits of Naturalism</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651510" indent="-514350" algn="just">
              <a:buAutoNum type="arabicPeriod" startAt="5"/>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minimizes the role of the teacher in the educative process. A teacher is an observer, a sympathetic guide and helper in structuring experiences for the </a:t>
            </a:r>
            <a:r>
              <a:rPr lang="en-US" dirty="0" smtClean="0">
                <a:latin typeface="Times New Roman" pitchFamily="18" charset="0"/>
                <a:cs typeface="Times New Roman" pitchFamily="18" charset="0"/>
              </a:rPr>
              <a:t>child</a:t>
            </a:r>
          </a:p>
          <a:p>
            <a:pPr marL="651510" indent="-514350" algn="just">
              <a:buAutoNum type="arabicPeriod" startAt="5"/>
            </a:pPr>
            <a:r>
              <a:rPr lang="en-US" dirty="0">
                <a:latin typeface="Times New Roman" pitchFamily="18" charset="0"/>
                <a:cs typeface="Times New Roman" pitchFamily="18" charset="0"/>
              </a:rPr>
              <a:t>Naturalistic education practices are hard to follow in urban areas. This is because schools in urban areas are crowded, noisy, and are located in densely populated localities</a:t>
            </a:r>
            <a:r>
              <a:rPr lang="en-US" dirty="0" smtClean="0">
                <a:latin typeface="Times New Roman" pitchFamily="18" charset="0"/>
                <a:cs typeface="Times New Roman" pitchFamily="18" charset="0"/>
              </a:rPr>
              <a:t>.</a:t>
            </a:r>
          </a:p>
          <a:p>
            <a:pPr marL="137160" indent="0" algn="just">
              <a:buNone/>
            </a:pP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8957A3E-AC9D-4DEB-A197-5C4A6483CDD1}" type="slidenum">
              <a:rPr lang="en-US" smtClean="0"/>
              <a:t>29</a:t>
            </a:fld>
            <a:endParaRPr lang="en-US" dirty="0"/>
          </a:p>
        </p:txBody>
      </p:sp>
    </p:spTree>
    <p:extLst>
      <p:ext uri="{BB962C8B-B14F-4D97-AF65-F5344CB8AC3E}">
        <p14:creationId xmlns:p14="http://schemas.microsoft.com/office/powerpoint/2010/main" val="4274312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Introduction</a:t>
            </a:r>
            <a:r>
              <a:rPr lang="en-US" sz="5400" dirty="0" smtClean="0">
                <a:latin typeface="Times New Roman" pitchFamily="18" charset="0"/>
                <a:cs typeface="Times New Roman" pitchFamily="18" charset="0"/>
              </a:rPr>
              <a:t> to Naturalism</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dirty="0">
                <a:latin typeface="Times New Roman" pitchFamily="18" charset="0"/>
                <a:cs typeface="Times New Roman" pitchFamily="18" charset="0"/>
              </a:rPr>
              <a:t>Naturalism is a philosophy with the belief that nature alone represents the entire reality</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There is nothing beyond behind, or other than nature. According to this philosophy, human life is the part of the scheme of nature</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This philosophy gives emphasis to matter, the physical world</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It does not believe in spirituality and supernaturalism.</a:t>
            </a:r>
          </a:p>
        </p:txBody>
      </p:sp>
      <p:sp>
        <p:nvSpPr>
          <p:cNvPr id="4" name="Slide Number Placeholder 3"/>
          <p:cNvSpPr>
            <a:spLocks noGrp="1"/>
          </p:cNvSpPr>
          <p:nvPr>
            <p:ph type="sldNum" sz="quarter" idx="12"/>
          </p:nvPr>
        </p:nvSpPr>
        <p:spPr/>
        <p:txBody>
          <a:bodyPr/>
          <a:lstStyle/>
          <a:p>
            <a:fld id="{88957A3E-AC9D-4DEB-A197-5C4A6483CDD1}" type="slidenum">
              <a:rPr lang="en-US" smtClean="0"/>
              <a:t>3</a:t>
            </a:fld>
            <a:endParaRPr lang="en-US" dirty="0"/>
          </a:p>
        </p:txBody>
      </p:sp>
    </p:spTree>
    <p:extLst>
      <p:ext uri="{BB962C8B-B14F-4D97-AF65-F5344CB8AC3E}">
        <p14:creationId xmlns:p14="http://schemas.microsoft.com/office/powerpoint/2010/main" val="3101491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effectLst/>
                <a:latin typeface="Times New Roman" pitchFamily="18" charset="0"/>
                <a:cs typeface="Times New Roman" pitchFamily="18" charset="0"/>
              </a:rPr>
              <a:t>Conclusion</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The contribution of naturalism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significant in the progressive modern educational thought and practice. All the modern method of teaching </a:t>
            </a:r>
            <a:r>
              <a:rPr lang="en-US" dirty="0" smtClean="0">
                <a:latin typeface="Times New Roman" pitchFamily="18" charset="0"/>
                <a:cs typeface="Times New Roman" pitchFamily="18" charset="0"/>
              </a:rPr>
              <a:t>technique </a:t>
            </a:r>
            <a:r>
              <a:rPr lang="en-US" dirty="0">
                <a:latin typeface="Times New Roman" pitchFamily="18" charset="0"/>
                <a:cs typeface="Times New Roman" pitchFamily="18" charset="0"/>
              </a:rPr>
              <a:t>owe their origin to this school of </a:t>
            </a:r>
            <a:r>
              <a:rPr lang="en-US" dirty="0" smtClean="0">
                <a:latin typeface="Times New Roman" pitchFamily="18" charset="0"/>
                <a:cs typeface="Times New Roman" pitchFamily="18" charset="0"/>
              </a:rPr>
              <a:t>philosophy.</a:t>
            </a: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aims to make teaching real, interesting, and meaningful. It also does good to society by rejecting superstitions.</a:t>
            </a:r>
          </a:p>
        </p:txBody>
      </p:sp>
      <p:sp>
        <p:nvSpPr>
          <p:cNvPr id="4" name="Slide Number Placeholder 3"/>
          <p:cNvSpPr>
            <a:spLocks noGrp="1"/>
          </p:cNvSpPr>
          <p:nvPr>
            <p:ph type="sldNum" sz="quarter" idx="12"/>
          </p:nvPr>
        </p:nvSpPr>
        <p:spPr/>
        <p:txBody>
          <a:bodyPr/>
          <a:lstStyle/>
          <a:p>
            <a:fld id="{88957A3E-AC9D-4DEB-A197-5C4A6483CDD1}" type="slidenum">
              <a:rPr lang="en-US" smtClean="0"/>
              <a:t>30</a:t>
            </a:fld>
            <a:endParaRPr lang="en-US" dirty="0"/>
          </a:p>
        </p:txBody>
      </p:sp>
    </p:spTree>
    <p:extLst>
      <p:ext uri="{BB962C8B-B14F-4D97-AF65-F5344CB8AC3E}">
        <p14:creationId xmlns:p14="http://schemas.microsoft.com/office/powerpoint/2010/main" val="3311535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8957A3E-AC9D-4DEB-A197-5C4A6483CDD1}" type="slidenum">
              <a:rPr lang="en-US" smtClean="0"/>
              <a:t>31</a:t>
            </a:fld>
            <a:endParaRPr lang="en-US" dirty="0"/>
          </a:p>
        </p:txBody>
      </p:sp>
    </p:spTree>
    <p:extLst>
      <p:ext uri="{BB962C8B-B14F-4D97-AF65-F5344CB8AC3E}">
        <p14:creationId xmlns:p14="http://schemas.microsoft.com/office/powerpoint/2010/main" val="4040308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 </a:t>
            </a:r>
            <a:endParaRPr lang="en-US" dirty="0"/>
          </a:p>
        </p:txBody>
      </p:sp>
      <p:sp>
        <p:nvSpPr>
          <p:cNvPr id="3" name="Content Placeholder 2"/>
          <p:cNvSpPr>
            <a:spLocks noGrp="1"/>
          </p:cNvSpPr>
          <p:nvPr>
            <p:ph idx="1"/>
          </p:nvPr>
        </p:nvSpPr>
        <p:spPr/>
        <p:txBody>
          <a:bodyPr>
            <a:normAutofit/>
          </a:bodyPr>
          <a:lstStyle/>
          <a:p>
            <a:pPr algn="just"/>
            <a:r>
              <a:rPr lang="en-US" dirty="0">
                <a:latin typeface="Times New Roman" pitchFamily="18" charset="0"/>
                <a:cs typeface="Times New Roman" pitchFamily="18" charset="0"/>
              </a:rPr>
              <a:t>Proponents of naturalism believes that it is a self-sufficient entity. According to </a:t>
            </a:r>
            <a:r>
              <a:rPr lang="en-US" dirty="0" smtClean="0">
                <a:latin typeface="Times New Roman" pitchFamily="18" charset="0"/>
                <a:cs typeface="Times New Roman" pitchFamily="18" charset="0"/>
              </a:rPr>
              <a:t>them</a:t>
            </a:r>
          </a:p>
          <a:p>
            <a:pPr algn="just">
              <a:buFont typeface="Wingdings" pitchFamily="2" charset="2"/>
              <a:buChar char="§"/>
            </a:pPr>
            <a:r>
              <a:rPr lang="en-US" dirty="0">
                <a:latin typeface="Times New Roman" pitchFamily="18" charset="0"/>
                <a:cs typeface="Times New Roman" pitchFamily="18" charset="0"/>
              </a:rPr>
              <a:t>Nature is the ultimate </a:t>
            </a:r>
            <a:r>
              <a:rPr lang="en-US" dirty="0" smtClean="0">
                <a:latin typeface="Times New Roman" pitchFamily="18" charset="0"/>
                <a:cs typeface="Times New Roman" pitchFamily="18" charset="0"/>
              </a:rPr>
              <a:t>reality</a:t>
            </a:r>
          </a:p>
          <a:p>
            <a:pPr algn="just">
              <a:buFont typeface="Wingdings" pitchFamily="2" charset="2"/>
              <a:buChar char="§"/>
            </a:pPr>
            <a:r>
              <a:rPr lang="en-US" dirty="0" smtClean="0">
                <a:latin typeface="Times New Roman" pitchFamily="18" charset="0"/>
                <a:cs typeface="Times New Roman" pitchFamily="18" charset="0"/>
              </a:rPr>
              <a:t>Natural </a:t>
            </a:r>
            <a:r>
              <a:rPr lang="en-US" dirty="0">
                <a:latin typeface="Times New Roman" pitchFamily="18" charset="0"/>
                <a:cs typeface="Times New Roman" pitchFamily="18" charset="0"/>
              </a:rPr>
              <a:t>world is the real </a:t>
            </a:r>
            <a:r>
              <a:rPr lang="en-US" dirty="0" smtClean="0">
                <a:latin typeface="Times New Roman" pitchFamily="18" charset="0"/>
                <a:cs typeface="Times New Roman" pitchFamily="18" charset="0"/>
              </a:rPr>
              <a:t>world</a:t>
            </a:r>
          </a:p>
          <a:p>
            <a:pPr algn="just">
              <a:buFont typeface="Wingdings" pitchFamily="2" charset="2"/>
              <a:buChar char="§"/>
            </a:pPr>
            <a:r>
              <a:rPr lang="en-US" dirty="0" smtClean="0">
                <a:latin typeface="Times New Roman" pitchFamily="18" charset="0"/>
                <a:cs typeface="Times New Roman" pitchFamily="18" charset="0"/>
              </a:rPr>
              <a:t>Nature </a:t>
            </a:r>
            <a:r>
              <a:rPr lang="en-US" dirty="0">
                <a:latin typeface="Times New Roman" pitchFamily="18" charset="0"/>
                <a:cs typeface="Times New Roman" pitchFamily="18" charset="0"/>
              </a:rPr>
              <a:t>alone consists of the answer to all philosophical problems</a:t>
            </a:r>
            <a:r>
              <a:rPr lang="en-US" dirty="0" smtClean="0">
                <a:latin typeface="Times New Roman" pitchFamily="18" charset="0"/>
                <a:cs typeface="Times New Roman" pitchFamily="18" charset="0"/>
              </a:rPr>
              <a:t>.</a:t>
            </a:r>
          </a:p>
          <a:p>
            <a:pPr algn="just">
              <a:buFont typeface="Wingdings" pitchFamily="2" charset="2"/>
              <a:buChar char="q"/>
            </a:pPr>
            <a:r>
              <a:rPr lang="en-US" dirty="0">
                <a:latin typeface="Times New Roman" pitchFamily="18" charset="0"/>
                <a:cs typeface="Times New Roman" pitchFamily="18" charset="0"/>
              </a:rPr>
              <a:t>Back to nature is the phrase to watch with naturalism philosophy</a:t>
            </a:r>
            <a:r>
              <a:rPr lang="en-US" dirty="0" smtClean="0">
                <a:latin typeface="Times New Roman" pitchFamily="18" charset="0"/>
                <a:cs typeface="Times New Roman" pitchFamily="18" charset="0"/>
              </a:rPr>
              <a:t>.</a:t>
            </a:r>
          </a:p>
          <a:p>
            <a:pPr algn="just">
              <a:buFont typeface="Wingdings" pitchFamily="2" charset="2"/>
              <a:buChar char="q"/>
            </a:pPr>
            <a:r>
              <a:rPr lang="en-US" dirty="0">
                <a:latin typeface="Times New Roman" pitchFamily="18" charset="0"/>
                <a:cs typeface="Times New Roman" pitchFamily="18" charset="0"/>
              </a:rPr>
              <a:t>Naturalism believes that nature and reality are identical and there is no reality without nature.</a:t>
            </a:r>
          </a:p>
        </p:txBody>
      </p:sp>
      <p:sp>
        <p:nvSpPr>
          <p:cNvPr id="4" name="Slide Number Placeholder 3"/>
          <p:cNvSpPr>
            <a:spLocks noGrp="1"/>
          </p:cNvSpPr>
          <p:nvPr>
            <p:ph type="sldNum" sz="quarter" idx="12"/>
          </p:nvPr>
        </p:nvSpPr>
        <p:spPr/>
        <p:txBody>
          <a:bodyPr/>
          <a:lstStyle/>
          <a:p>
            <a:fld id="{88957A3E-AC9D-4DEB-A197-5C4A6483CDD1}" type="slidenum">
              <a:rPr lang="en-US" smtClean="0"/>
              <a:t>4</a:t>
            </a:fld>
            <a:endParaRPr lang="en-US" dirty="0"/>
          </a:p>
        </p:txBody>
      </p:sp>
    </p:spTree>
    <p:extLst>
      <p:ext uri="{BB962C8B-B14F-4D97-AF65-F5344CB8AC3E}">
        <p14:creationId xmlns:p14="http://schemas.microsoft.com/office/powerpoint/2010/main" val="199663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effectLst/>
                <a:latin typeface="Times New Roman" pitchFamily="18" charset="0"/>
                <a:cs typeface="Times New Roman" pitchFamily="18" charset="0"/>
              </a:rPr>
              <a:t>Definition of Naturalism </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b="1" dirty="0">
                <a:solidFill>
                  <a:srgbClr val="FF0000"/>
                </a:solidFill>
                <a:latin typeface="Times New Roman" pitchFamily="18" charset="0"/>
                <a:cs typeface="Times New Roman" pitchFamily="18" charset="0"/>
              </a:rPr>
              <a:t>Thomas and Lamg</a:t>
            </a:r>
            <a:r>
              <a:rPr lang="en-US"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 Naturalism is opposed to idealism. It subordinates mind to matter and holds that ultimate reality in material not spiritual</a:t>
            </a:r>
            <a:r>
              <a:rPr lang="en-US" dirty="0" smtClean="0">
                <a:latin typeface="Times New Roman" pitchFamily="18" charset="0"/>
                <a:cs typeface="Times New Roman" pitchFamily="18" charset="0"/>
              </a:rPr>
              <a:t>”</a:t>
            </a:r>
          </a:p>
          <a:p>
            <a:pPr algn="just"/>
            <a:r>
              <a:rPr lang="en-US" b="1" dirty="0">
                <a:solidFill>
                  <a:srgbClr val="FF0000"/>
                </a:solidFill>
                <a:latin typeface="Times New Roman" pitchFamily="18" charset="0"/>
                <a:cs typeface="Times New Roman" pitchFamily="18" charset="0"/>
              </a:rPr>
              <a:t>Rusk’s views </a:t>
            </a:r>
            <a:r>
              <a:rPr lang="en-US" dirty="0">
                <a:latin typeface="Times New Roman" pitchFamily="18" charset="0"/>
                <a:cs typeface="Times New Roman" pitchFamily="18" charset="0"/>
              </a:rPr>
              <a:t>“Naturalism is a philosophical position adopted by those who approach philosophy from a purely scientific point of view</a:t>
            </a:r>
            <a:r>
              <a:rPr lang="en-US" dirty="0" smtClean="0">
                <a:latin typeface="Times New Roman" pitchFamily="18" charset="0"/>
                <a:cs typeface="Times New Roman" pitchFamily="18" charset="0"/>
              </a:rPr>
              <a:t>.”</a:t>
            </a:r>
          </a:p>
          <a:p>
            <a:pPr algn="just"/>
            <a:r>
              <a:rPr lang="en-US" b="1" dirty="0" smtClean="0">
                <a:solidFill>
                  <a:srgbClr val="FF0000"/>
                </a:solidFill>
                <a:latin typeface="Times New Roman" pitchFamily="18" charset="0"/>
                <a:cs typeface="Times New Roman" pitchFamily="18" charset="0"/>
              </a:rPr>
              <a:t>Hocking</a:t>
            </a:r>
            <a:r>
              <a:rPr lang="en-US" b="1"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“Naturalism is metaphysics which considers nature as the whole of reality. It excludes what is supernatural or the other world</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8957A3E-AC9D-4DEB-A197-5C4A6483CDD1}" type="slidenum">
              <a:rPr lang="en-US" smtClean="0"/>
              <a:t>5</a:t>
            </a:fld>
            <a:endParaRPr lang="en-US" dirty="0"/>
          </a:p>
        </p:txBody>
      </p:sp>
    </p:spTree>
    <p:extLst>
      <p:ext uri="{BB962C8B-B14F-4D97-AF65-F5344CB8AC3E}">
        <p14:creationId xmlns:p14="http://schemas.microsoft.com/office/powerpoint/2010/main" val="2278231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effectLst/>
                <a:latin typeface="Times New Roman" pitchFamily="18" charset="0"/>
                <a:cs typeface="Times New Roman" pitchFamily="18" charset="0"/>
              </a:rPr>
              <a:t>Protagonist of Naturalism</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fr-FR" dirty="0">
                <a:latin typeface="Times New Roman" pitchFamily="18" charset="0"/>
                <a:cs typeface="Times New Roman" pitchFamily="18" charset="0"/>
              </a:rPr>
              <a:t> JJ Rousseau – champion of </a:t>
            </a:r>
            <a:r>
              <a:rPr lang="fr-FR" dirty="0" smtClean="0">
                <a:latin typeface="Times New Roman" pitchFamily="18" charset="0"/>
                <a:cs typeface="Times New Roman" pitchFamily="18" charset="0"/>
              </a:rPr>
              <a:t>naturalism</a:t>
            </a:r>
          </a:p>
          <a:p>
            <a:pPr algn="just"/>
            <a:r>
              <a:rPr lang="en-US" dirty="0">
                <a:latin typeface="Times New Roman" pitchFamily="18" charset="0"/>
                <a:cs typeface="Times New Roman" pitchFamily="18" charset="0"/>
              </a:rPr>
              <a:t> Others – </a:t>
            </a: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Aristotle </a:t>
            </a:r>
          </a:p>
          <a:p>
            <a:pPr algn="just">
              <a:buFont typeface="Wingdings" pitchFamily="2" charset="2"/>
              <a:buChar char="§"/>
            </a:pPr>
            <a:r>
              <a:rPr lang="en-US" dirty="0" smtClean="0">
                <a:latin typeface="Times New Roman" pitchFamily="18" charset="0"/>
                <a:cs typeface="Times New Roman" pitchFamily="18" charset="0"/>
              </a:rPr>
              <a:t>Comte</a:t>
            </a:r>
          </a:p>
          <a:p>
            <a:pPr algn="just">
              <a:buFont typeface="Wingdings" pitchFamily="2" charset="2"/>
              <a:buChar char="§"/>
            </a:pPr>
            <a:r>
              <a:rPr lang="en-US" dirty="0" smtClean="0">
                <a:latin typeface="Times New Roman" pitchFamily="18" charset="0"/>
                <a:cs typeface="Times New Roman" pitchFamily="18" charset="0"/>
              </a:rPr>
              <a:t>Bacon </a:t>
            </a:r>
          </a:p>
          <a:p>
            <a:pPr algn="just">
              <a:buFont typeface="Wingdings" pitchFamily="2" charset="2"/>
              <a:buChar char="§"/>
            </a:pPr>
            <a:r>
              <a:rPr lang="en-US" dirty="0" smtClean="0">
                <a:latin typeface="Times New Roman" pitchFamily="18" charset="0"/>
                <a:cs typeface="Times New Roman" pitchFamily="18" charset="0"/>
              </a:rPr>
              <a:t>Darwin </a:t>
            </a:r>
          </a:p>
          <a:p>
            <a:pPr algn="just">
              <a:buFont typeface="Wingdings" pitchFamily="2" charset="2"/>
              <a:buChar char="§"/>
            </a:pPr>
            <a:r>
              <a:rPr lang="en-US" dirty="0" smtClean="0">
                <a:latin typeface="Times New Roman" pitchFamily="18" charset="0"/>
                <a:cs typeface="Times New Roman" pitchFamily="18" charset="0"/>
              </a:rPr>
              <a:t>Huxley </a:t>
            </a:r>
          </a:p>
          <a:p>
            <a:pPr algn="just">
              <a:buFont typeface="Wingdings" pitchFamily="2" charset="2"/>
              <a:buChar char="§"/>
            </a:pPr>
            <a:r>
              <a:rPr lang="en-US" dirty="0" smtClean="0">
                <a:latin typeface="Times New Roman" pitchFamily="18" charset="0"/>
                <a:cs typeface="Times New Roman" pitchFamily="18" charset="0"/>
              </a:rPr>
              <a:t>Spencer </a:t>
            </a:r>
          </a:p>
          <a:p>
            <a:pPr algn="just">
              <a:buFont typeface="Wingdings" pitchFamily="2" charset="2"/>
              <a:buChar char="§"/>
            </a:pPr>
            <a:r>
              <a:rPr lang="en-US" dirty="0" smtClean="0">
                <a:latin typeface="Times New Roman" pitchFamily="18" charset="0"/>
                <a:cs typeface="Times New Roman" pitchFamily="18" charset="0"/>
              </a:rPr>
              <a:t>Epicurus </a:t>
            </a:r>
          </a:p>
          <a:p>
            <a:pPr algn="just">
              <a:buFont typeface="Wingdings" pitchFamily="2" charset="2"/>
              <a:buChar char="§"/>
            </a:pPr>
            <a:r>
              <a:rPr lang="en-US" dirty="0" smtClean="0">
                <a:latin typeface="Times New Roman" pitchFamily="18" charset="0"/>
                <a:cs typeface="Times New Roman" pitchFamily="18" charset="0"/>
              </a:rPr>
              <a:t>Tagore etc.</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8957A3E-AC9D-4DEB-A197-5C4A6483CDD1}" type="slidenum">
              <a:rPr lang="en-US" smtClean="0"/>
              <a:t>6</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057401"/>
            <a:ext cx="60769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407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8957A3E-AC9D-4DEB-A197-5C4A6483CDD1}" type="slidenum">
              <a:rPr lang="en-US" smtClean="0"/>
              <a:t>7</a:t>
            </a:fld>
            <a:endParaRPr lang="en-US" dirty="0"/>
          </a:p>
        </p:txBody>
      </p:sp>
    </p:spTree>
    <p:extLst>
      <p:ext uri="{BB962C8B-B14F-4D97-AF65-F5344CB8AC3E}">
        <p14:creationId xmlns:p14="http://schemas.microsoft.com/office/powerpoint/2010/main" val="2453049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8957A3E-AC9D-4DEB-A197-5C4A6483CDD1}" type="slidenum">
              <a:rPr lang="en-US" smtClean="0"/>
              <a:t>8</a:t>
            </a:fld>
            <a:endParaRPr lang="en-US" dirty="0"/>
          </a:p>
        </p:txBody>
      </p:sp>
    </p:spTree>
    <p:extLst>
      <p:ext uri="{BB962C8B-B14F-4D97-AF65-F5344CB8AC3E}">
        <p14:creationId xmlns:p14="http://schemas.microsoft.com/office/powerpoint/2010/main" val="388695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latin typeface="Times New Roman" pitchFamily="18" charset="0"/>
                <a:cs typeface="Times New Roman" pitchFamily="18" charset="0"/>
              </a:rPr>
              <a:t>Main Characteristics of </a:t>
            </a:r>
            <a:r>
              <a:rPr lang="en-US" sz="5400" dirty="0" smtClean="0">
                <a:latin typeface="Times New Roman" pitchFamily="18" charset="0"/>
                <a:cs typeface="Times New Roman" pitchFamily="18" charset="0"/>
              </a:rPr>
              <a:t>Naturalism</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60000"/>
              </a:lnSpc>
              <a:buFont typeface="Wingdings" pitchFamily="2" charset="2"/>
              <a:buChar char="Ø"/>
            </a:pPr>
            <a:r>
              <a:rPr lang="en-US" dirty="0">
                <a:latin typeface="Times New Roman" pitchFamily="18" charset="0"/>
                <a:cs typeface="Times New Roman" pitchFamily="18" charset="0"/>
              </a:rPr>
              <a:t>Nature alone is the entire reality. Naturalism denies the existence of anything beyond nature. It says no to the supernatural phenomena</a:t>
            </a:r>
            <a:r>
              <a:rPr lang="en-US" dirty="0" smtClean="0">
                <a:latin typeface="Times New Roman" pitchFamily="18" charset="0"/>
                <a:cs typeface="Times New Roman" pitchFamily="18" charset="0"/>
              </a:rPr>
              <a:t>.</a:t>
            </a:r>
          </a:p>
          <a:p>
            <a:pPr algn="just">
              <a:lnSpc>
                <a:spcPct val="160000"/>
              </a:lnSpc>
              <a:buFont typeface="Wingdings" pitchFamily="2" charset="2"/>
              <a:buChar char="Ø"/>
            </a:pPr>
            <a:r>
              <a:rPr lang="en-US" dirty="0">
                <a:latin typeface="Times New Roman" pitchFamily="18" charset="0"/>
                <a:cs typeface="Times New Roman" pitchFamily="18" charset="0"/>
              </a:rPr>
              <a:t>Naturalism has no belief in spiritual values. Values can be subjective and relative. They can be created according to situations, needs, and conditions of life</a:t>
            </a:r>
            <a:r>
              <a:rPr lang="en-US" dirty="0" smtClean="0">
                <a:latin typeface="Times New Roman" pitchFamily="18" charset="0"/>
                <a:cs typeface="Times New Roman" pitchFamily="18" charset="0"/>
              </a:rPr>
              <a:t>.</a:t>
            </a:r>
          </a:p>
          <a:p>
            <a:pPr algn="just">
              <a:lnSpc>
                <a:spcPct val="160000"/>
              </a:lnSpc>
              <a:buFont typeface="Wingdings" pitchFamily="2" charset="2"/>
              <a:buChar char="Ø"/>
            </a:pPr>
            <a:r>
              <a:rPr lang="en-US" dirty="0">
                <a:latin typeface="Times New Roman" pitchFamily="18" charset="0"/>
                <a:cs typeface="Times New Roman" pitchFamily="18" charset="0"/>
              </a:rPr>
              <a:t>They believe scientific knowledge to be of highest worth.</a:t>
            </a:r>
          </a:p>
        </p:txBody>
      </p:sp>
      <p:sp>
        <p:nvSpPr>
          <p:cNvPr id="4" name="Slide Number Placeholder 3"/>
          <p:cNvSpPr>
            <a:spLocks noGrp="1"/>
          </p:cNvSpPr>
          <p:nvPr>
            <p:ph type="sldNum" sz="quarter" idx="12"/>
          </p:nvPr>
        </p:nvSpPr>
        <p:spPr/>
        <p:txBody>
          <a:bodyPr/>
          <a:lstStyle/>
          <a:p>
            <a:fld id="{88957A3E-AC9D-4DEB-A197-5C4A6483CDD1}" type="slidenum">
              <a:rPr lang="en-US" smtClean="0"/>
              <a:t>9</a:t>
            </a:fld>
            <a:endParaRPr lang="en-US" dirty="0"/>
          </a:p>
        </p:txBody>
      </p:sp>
    </p:spTree>
    <p:extLst>
      <p:ext uri="{BB962C8B-B14F-4D97-AF65-F5344CB8AC3E}">
        <p14:creationId xmlns:p14="http://schemas.microsoft.com/office/powerpoint/2010/main" val="2642391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326</TotalTime>
  <Words>1517</Words>
  <Application>Microsoft Office PowerPoint</Application>
  <PresentationFormat>On-screen Show (4:3)</PresentationFormat>
  <Paragraphs>161</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Century Gothic</vt:lpstr>
      <vt:lpstr>Times New Roman</vt:lpstr>
      <vt:lpstr>Wingdings</vt:lpstr>
      <vt:lpstr>Wingdings 3</vt:lpstr>
      <vt:lpstr>Ion Boardroom</vt:lpstr>
      <vt:lpstr>Philosophy of Naturalism</vt:lpstr>
      <vt:lpstr>Naturalism </vt:lpstr>
      <vt:lpstr>Introduction to Naturalism</vt:lpstr>
      <vt:lpstr>Conti… </vt:lpstr>
      <vt:lpstr>Definition of Naturalism </vt:lpstr>
      <vt:lpstr>Protagonist of Naturalism</vt:lpstr>
      <vt:lpstr>PowerPoint Presentation</vt:lpstr>
      <vt:lpstr>PowerPoint Presentation</vt:lpstr>
      <vt:lpstr>Main Characteristics of Naturalism</vt:lpstr>
      <vt:lpstr>Main Characteristics of Naturalism Conti…</vt:lpstr>
      <vt:lpstr>Forms of Naturalism</vt:lpstr>
      <vt:lpstr>Forms of Naturalism Conti…</vt:lpstr>
      <vt:lpstr>Forms of Naturalism Conti…</vt:lpstr>
      <vt:lpstr>PowerPoint Presentation</vt:lpstr>
      <vt:lpstr>Naturalism in Education</vt:lpstr>
      <vt:lpstr>Naturalism in Education</vt:lpstr>
      <vt:lpstr>Naturalism and Aims of Education</vt:lpstr>
      <vt:lpstr>Naturalism and Aims of Education</vt:lpstr>
      <vt:lpstr>Naturalism and Curriculum</vt:lpstr>
      <vt:lpstr>Naturalism and Curriculum</vt:lpstr>
      <vt:lpstr>Naturalism and Methods of Teaching</vt:lpstr>
      <vt:lpstr>Naturalism and the Teacher</vt:lpstr>
      <vt:lpstr>Naturalism and Discipline</vt:lpstr>
      <vt:lpstr>PowerPoint Presentation</vt:lpstr>
      <vt:lpstr>Naturalism and School</vt:lpstr>
      <vt:lpstr>Naturalism and women Education</vt:lpstr>
      <vt:lpstr>Merits of Naturalism</vt:lpstr>
      <vt:lpstr>Demerits of Naturalism</vt:lpstr>
      <vt:lpstr>Demerits of Naturalism</vt:lpstr>
      <vt:lpstr>Conclusion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naturalism</dc:title>
  <dc:creator>shumaila noureen</dc:creator>
  <cp:lastModifiedBy>DR RIFFAT</cp:lastModifiedBy>
  <cp:revision>86</cp:revision>
  <dcterms:created xsi:type="dcterms:W3CDTF">2021-04-16T18:57:34Z</dcterms:created>
  <dcterms:modified xsi:type="dcterms:W3CDTF">2021-06-15T06:45:44Z</dcterms:modified>
</cp:coreProperties>
</file>