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217D111-849D-4649-B2B4-31E48446304B}" type="datetimeFigureOut">
              <a:rPr lang="en-US" smtClean="0"/>
              <a:t>5/1/2020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16B66F5-52CA-4CBE-9E6C-A55BE6990E3A}"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130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7D111-849D-4649-B2B4-31E48446304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B66F5-52CA-4CBE-9E6C-A55BE6990E3A}" type="slidenum">
              <a:rPr lang="en-US" smtClean="0"/>
              <a:t>‹#›</a:t>
            </a:fld>
            <a:endParaRPr lang="en-US"/>
          </a:p>
        </p:txBody>
      </p:sp>
    </p:spTree>
    <p:extLst>
      <p:ext uri="{BB962C8B-B14F-4D97-AF65-F5344CB8AC3E}">
        <p14:creationId xmlns:p14="http://schemas.microsoft.com/office/powerpoint/2010/main" val="398963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7D111-849D-4649-B2B4-31E48446304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B66F5-52CA-4CBE-9E6C-A55BE6990E3A}" type="slidenum">
              <a:rPr lang="en-US" smtClean="0"/>
              <a:t>‹#›</a:t>
            </a:fld>
            <a:endParaRPr lang="en-US"/>
          </a:p>
        </p:txBody>
      </p:sp>
    </p:spTree>
    <p:extLst>
      <p:ext uri="{BB962C8B-B14F-4D97-AF65-F5344CB8AC3E}">
        <p14:creationId xmlns:p14="http://schemas.microsoft.com/office/powerpoint/2010/main" val="148176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7D111-849D-4649-B2B4-31E48446304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6B66F5-52CA-4CBE-9E6C-A55BE6990E3A}" type="slidenum">
              <a:rPr lang="en-US" smtClean="0"/>
              <a:t>‹#›</a:t>
            </a:fld>
            <a:endParaRPr lang="en-US"/>
          </a:p>
        </p:txBody>
      </p:sp>
    </p:spTree>
    <p:extLst>
      <p:ext uri="{BB962C8B-B14F-4D97-AF65-F5344CB8AC3E}">
        <p14:creationId xmlns:p14="http://schemas.microsoft.com/office/powerpoint/2010/main" val="44878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217D111-849D-4649-B2B4-31E48446304B}" type="datetimeFigureOut">
              <a:rPr lang="en-US" smtClean="0"/>
              <a:t>5/1/2020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16B66F5-52CA-4CBE-9E6C-A55BE6990E3A}"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6545749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17D111-849D-4649-B2B4-31E48446304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6B66F5-52CA-4CBE-9E6C-A55BE6990E3A}" type="slidenum">
              <a:rPr lang="en-US" smtClean="0"/>
              <a:t>‹#›</a:t>
            </a:fld>
            <a:endParaRPr lang="en-US"/>
          </a:p>
        </p:txBody>
      </p:sp>
    </p:spTree>
    <p:extLst>
      <p:ext uri="{BB962C8B-B14F-4D97-AF65-F5344CB8AC3E}">
        <p14:creationId xmlns:p14="http://schemas.microsoft.com/office/powerpoint/2010/main" val="60725300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17D111-849D-4649-B2B4-31E48446304B}"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6B66F5-52CA-4CBE-9E6C-A55BE6990E3A}" type="slidenum">
              <a:rPr lang="en-US" smtClean="0"/>
              <a:t>‹#›</a:t>
            </a:fld>
            <a:endParaRPr lang="en-US"/>
          </a:p>
        </p:txBody>
      </p:sp>
    </p:spTree>
    <p:extLst>
      <p:ext uri="{BB962C8B-B14F-4D97-AF65-F5344CB8AC3E}">
        <p14:creationId xmlns:p14="http://schemas.microsoft.com/office/powerpoint/2010/main" val="212580800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17D111-849D-4649-B2B4-31E48446304B}"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6B66F5-52CA-4CBE-9E6C-A55BE6990E3A}" type="slidenum">
              <a:rPr lang="en-US" smtClean="0"/>
              <a:t>‹#›</a:t>
            </a:fld>
            <a:endParaRPr lang="en-US"/>
          </a:p>
        </p:txBody>
      </p:sp>
    </p:spTree>
    <p:extLst>
      <p:ext uri="{BB962C8B-B14F-4D97-AF65-F5344CB8AC3E}">
        <p14:creationId xmlns:p14="http://schemas.microsoft.com/office/powerpoint/2010/main" val="295484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17D111-849D-4649-B2B4-31E48446304B}"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6B66F5-52CA-4CBE-9E6C-A55BE6990E3A}" type="slidenum">
              <a:rPr lang="en-US" smtClean="0"/>
              <a:t>‹#›</a:t>
            </a:fld>
            <a:endParaRPr lang="en-US"/>
          </a:p>
        </p:txBody>
      </p:sp>
    </p:spTree>
    <p:extLst>
      <p:ext uri="{BB962C8B-B14F-4D97-AF65-F5344CB8AC3E}">
        <p14:creationId xmlns:p14="http://schemas.microsoft.com/office/powerpoint/2010/main" val="171013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217D111-849D-4649-B2B4-31E48446304B}" type="datetimeFigureOut">
              <a:rPr lang="en-US" smtClean="0"/>
              <a:t>5/1/2020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216B66F5-52CA-4CBE-9E6C-A55BE6990E3A}"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2166999"/>
      </p:ext>
    </p:extLst>
  </p:cSld>
  <p:clrMapOvr>
    <a:masterClrMapping/>
  </p:clrMapOvr>
  <p:extLst mod="1">
    <p:ext uri="{DCECCB84-F9BA-43D5-87BE-67443E8EF086}">
      <p15:sldGuideLst xmlns:p15="http://schemas.microsoft.com/office/powerpoint/2012/main">
        <p15:guide id="4294967295"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217D111-849D-4649-B2B4-31E48446304B}" type="datetimeFigureOut">
              <a:rPr lang="en-US" smtClean="0"/>
              <a:t>5/1/2020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216B66F5-52CA-4CBE-9E6C-A55BE6990E3A}" type="slidenum">
              <a:rPr lang="en-US" smtClean="0"/>
              <a:t>‹#›</a:t>
            </a:fld>
            <a:endParaRPr lang="en-US"/>
          </a:p>
        </p:txBody>
      </p:sp>
    </p:spTree>
    <p:extLst>
      <p:ext uri="{BB962C8B-B14F-4D97-AF65-F5344CB8AC3E}">
        <p14:creationId xmlns:p14="http://schemas.microsoft.com/office/powerpoint/2010/main" val="2143573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217D111-849D-4649-B2B4-31E48446304B}" type="datetimeFigureOut">
              <a:rPr lang="en-US" smtClean="0"/>
              <a:t>5/1/2020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16B66F5-52CA-4CBE-9E6C-A55BE6990E3A}"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0954792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no.1</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Bank </a:t>
            </a:r>
            <a:r>
              <a:rPr lang="en-US" dirty="0"/>
              <a:t>of America West Palm Beach, FL branch manager indicates that the median number of savings account customers per day is 64. A clerk from the same branch claims that it was more than 64. Clerk collected the number of savings account customers per day data for 10 random days. Can we reject the branch manager’s claim at 0.05 significance </a:t>
            </a:r>
            <a:r>
              <a:rPr lang="en-US" dirty="0" smtClean="0"/>
              <a:t>level?</a:t>
            </a:r>
          </a:p>
          <a:p>
            <a:pPr marL="0" indent="0">
              <a:buNone/>
            </a:pPr>
            <a:endParaRPr lang="en-US" dirty="0" smtClean="0"/>
          </a:p>
          <a:p>
            <a:pPr marL="0" indent="0">
              <a:buNone/>
            </a:pPr>
            <a:endParaRPr lang="en-US" dirty="0" smtClean="0"/>
          </a:p>
          <a:p>
            <a:pPr marL="0" indent="0">
              <a:buNone/>
            </a:pPr>
            <a:endParaRPr lang="en-US" dirty="0"/>
          </a:p>
        </p:txBody>
      </p:sp>
      <p:sp>
        <p:nvSpPr>
          <p:cNvPr id="4" name="AutoShape 2" descr="https://sixsigmastudyguide.com/wp-content/uploads/2019/09/s2.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https://sixsigmastudyguide.com/wp-content/uploads/2019/09/s2.png"/>
          <p:cNvSpPr>
            <a:spLocks noChangeAspect="1" noChangeArrowheads="1"/>
          </p:cNvSpPr>
          <p:nvPr/>
        </p:nvSpPr>
        <p:spPr bwMode="auto">
          <a:xfrm>
            <a:off x="1792218" y="302943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https://sixsigmastudyguide.com/wp-content/uploads/2019/09/s2.pn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8" name="Table 7"/>
          <p:cNvGraphicFramePr>
            <a:graphicFrameLocks noGrp="1"/>
          </p:cNvGraphicFramePr>
          <p:nvPr>
            <p:extLst>
              <p:ext uri="{D42A27DB-BD31-4B8C-83A1-F6EECF244321}">
                <p14:modId xmlns:p14="http://schemas.microsoft.com/office/powerpoint/2010/main" val="774079879"/>
              </p:ext>
            </p:extLst>
          </p:nvPr>
        </p:nvGraphicFramePr>
        <p:xfrm>
          <a:off x="838200" y="5181600"/>
          <a:ext cx="9321796" cy="1017767"/>
        </p:xfrm>
        <a:graphic>
          <a:graphicData uri="http://schemas.openxmlformats.org/drawingml/2006/table">
            <a:tbl>
              <a:tblPr firstRow="1" bandRow="1">
                <a:tableStyleId>{5C22544A-7EE6-4342-B048-85BDC9FD1C3A}</a:tableStyleId>
              </a:tblPr>
              <a:tblGrid>
                <a:gridCol w="847436"/>
                <a:gridCol w="847436"/>
                <a:gridCol w="847436"/>
                <a:gridCol w="847436"/>
                <a:gridCol w="847436"/>
                <a:gridCol w="847436"/>
                <a:gridCol w="847436"/>
                <a:gridCol w="847436"/>
                <a:gridCol w="847436"/>
                <a:gridCol w="847436"/>
                <a:gridCol w="847436"/>
              </a:tblGrid>
              <a:tr h="377687">
                <a:tc>
                  <a:txBody>
                    <a:bodyPr/>
                    <a:lstStyle/>
                    <a:p>
                      <a:r>
                        <a:rPr lang="en-US" dirty="0" smtClean="0"/>
                        <a:t>Day</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7</a:t>
                      </a:r>
                      <a:endParaRPr lang="en-US" dirty="0"/>
                    </a:p>
                  </a:txBody>
                  <a:tcPr/>
                </a:tc>
                <a:tc>
                  <a:txBody>
                    <a:bodyPr/>
                    <a:lstStyle/>
                    <a:p>
                      <a:r>
                        <a:rPr lang="en-US" dirty="0" smtClean="0"/>
                        <a:t>8</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r>
              <a:tr h="377687">
                <a:tc>
                  <a:txBody>
                    <a:bodyPr/>
                    <a:lstStyle/>
                    <a:p>
                      <a:r>
                        <a:rPr lang="en-US" dirty="0" smtClean="0"/>
                        <a:t>Customer</a:t>
                      </a:r>
                      <a:endParaRPr lang="en-US" dirty="0"/>
                    </a:p>
                  </a:txBody>
                  <a:tcPr/>
                </a:tc>
                <a:tc>
                  <a:txBody>
                    <a:bodyPr/>
                    <a:lstStyle/>
                    <a:p>
                      <a:r>
                        <a:rPr lang="en-US" dirty="0" smtClean="0"/>
                        <a:t>60</a:t>
                      </a:r>
                      <a:endParaRPr lang="en-US" dirty="0"/>
                    </a:p>
                  </a:txBody>
                  <a:tcPr/>
                </a:tc>
                <a:tc>
                  <a:txBody>
                    <a:bodyPr/>
                    <a:lstStyle/>
                    <a:p>
                      <a:r>
                        <a:rPr lang="en-US" dirty="0" smtClean="0"/>
                        <a:t>66</a:t>
                      </a:r>
                      <a:endParaRPr lang="en-US" dirty="0"/>
                    </a:p>
                  </a:txBody>
                  <a:tcPr/>
                </a:tc>
                <a:tc>
                  <a:txBody>
                    <a:bodyPr/>
                    <a:lstStyle/>
                    <a:p>
                      <a:r>
                        <a:rPr lang="en-US" dirty="0" smtClean="0"/>
                        <a:t>65</a:t>
                      </a:r>
                      <a:endParaRPr lang="en-US" dirty="0"/>
                    </a:p>
                  </a:txBody>
                  <a:tcPr/>
                </a:tc>
                <a:tc>
                  <a:txBody>
                    <a:bodyPr/>
                    <a:lstStyle/>
                    <a:p>
                      <a:r>
                        <a:rPr lang="en-US" dirty="0" smtClean="0"/>
                        <a:t>70</a:t>
                      </a:r>
                      <a:endParaRPr lang="en-US" dirty="0"/>
                    </a:p>
                  </a:txBody>
                  <a:tcPr/>
                </a:tc>
                <a:tc>
                  <a:txBody>
                    <a:bodyPr/>
                    <a:lstStyle/>
                    <a:p>
                      <a:r>
                        <a:rPr lang="en-US" dirty="0" smtClean="0"/>
                        <a:t>68</a:t>
                      </a:r>
                      <a:endParaRPr lang="en-US" dirty="0"/>
                    </a:p>
                  </a:txBody>
                  <a:tcPr/>
                </a:tc>
                <a:tc>
                  <a:txBody>
                    <a:bodyPr/>
                    <a:lstStyle/>
                    <a:p>
                      <a:r>
                        <a:rPr lang="en-US" dirty="0" smtClean="0"/>
                        <a:t>72</a:t>
                      </a:r>
                      <a:endParaRPr lang="en-US" dirty="0"/>
                    </a:p>
                  </a:txBody>
                  <a:tcPr/>
                </a:tc>
                <a:tc>
                  <a:txBody>
                    <a:bodyPr/>
                    <a:lstStyle/>
                    <a:p>
                      <a:r>
                        <a:rPr lang="en-US" dirty="0" smtClean="0"/>
                        <a:t>46</a:t>
                      </a:r>
                      <a:endParaRPr lang="en-US" dirty="0"/>
                    </a:p>
                  </a:txBody>
                  <a:tcPr/>
                </a:tc>
                <a:tc>
                  <a:txBody>
                    <a:bodyPr/>
                    <a:lstStyle/>
                    <a:p>
                      <a:r>
                        <a:rPr lang="en-US" dirty="0" smtClean="0"/>
                        <a:t>76</a:t>
                      </a:r>
                      <a:endParaRPr lang="en-US" dirty="0"/>
                    </a:p>
                  </a:txBody>
                  <a:tcPr/>
                </a:tc>
                <a:tc>
                  <a:txBody>
                    <a:bodyPr/>
                    <a:lstStyle/>
                    <a:p>
                      <a:r>
                        <a:rPr lang="en-US" dirty="0" smtClean="0"/>
                        <a:t>77</a:t>
                      </a:r>
                      <a:endParaRPr lang="en-US" dirty="0"/>
                    </a:p>
                  </a:txBody>
                  <a:tcPr/>
                </a:tc>
                <a:tc>
                  <a:txBody>
                    <a:bodyPr/>
                    <a:lstStyle/>
                    <a:p>
                      <a:r>
                        <a:rPr lang="en-US" dirty="0" smtClean="0"/>
                        <a:t>75</a:t>
                      </a:r>
                      <a:endParaRPr lang="en-US" dirty="0"/>
                    </a:p>
                  </a:txBody>
                  <a:tcPr/>
                </a:tc>
              </a:tr>
            </a:tbl>
          </a:graphicData>
        </a:graphic>
      </p:graphicFrame>
    </p:spTree>
    <p:extLst>
      <p:ext uri="{BB962C8B-B14F-4D97-AF65-F5344CB8AC3E}">
        <p14:creationId xmlns:p14="http://schemas.microsoft.com/office/powerpoint/2010/main" val="264309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fontAlgn="base"/>
                <a:r>
                  <a:rPr lang="en-US" dirty="0" smtClean="0"/>
                  <a:t>Hypothesis </a:t>
                </a:r>
                <a:r>
                  <a:rPr lang="en-US" dirty="0" smtClean="0"/>
                  <a:t>:</a:t>
                </a:r>
              </a:p>
              <a:p>
                <a:pPr marL="0" indent="0" fontAlgn="base">
                  <a:buNone/>
                </a:pPr>
                <a:r>
                  <a:rPr lang="en-US" dirty="0"/>
                  <a:t> </a:t>
                </a:r>
                <a:r>
                  <a:rPr lang="en-US" dirty="0" smtClean="0"/>
                  <a:t> Null </a:t>
                </a:r>
                <a:r>
                  <a:rPr lang="en-US" dirty="0"/>
                  <a:t>Hypothesis H</a:t>
                </a:r>
                <a:r>
                  <a:rPr lang="en-US" baseline="-25000" dirty="0"/>
                  <a:t>0</a:t>
                </a:r>
                <a:r>
                  <a:rPr lang="en-US" dirty="0"/>
                  <a:t>: Savings account customer median = </a:t>
                </a:r>
                <a:r>
                  <a:rPr lang="en-US" dirty="0" smtClean="0"/>
                  <a:t>64</a:t>
                </a:r>
                <a:endParaRPr lang="en-US" dirty="0"/>
              </a:p>
              <a:p>
                <a:pPr marL="0" indent="0" fontAlgn="base">
                  <a:buNone/>
                </a:pPr>
                <a:r>
                  <a:rPr lang="en-US" dirty="0" smtClean="0"/>
                  <a:t>  Alternative </a:t>
                </a:r>
                <a:r>
                  <a:rPr lang="en-US" dirty="0"/>
                  <a:t>Hypothesis H</a:t>
                </a:r>
                <a:r>
                  <a:rPr lang="en-US" baseline="-25000" dirty="0"/>
                  <a:t>1</a:t>
                </a:r>
                <a:r>
                  <a:rPr lang="en-US" dirty="0"/>
                  <a:t>: Savings account customer median &gt;</a:t>
                </a:r>
                <a:r>
                  <a:rPr lang="en-US" dirty="0" smtClean="0"/>
                  <a:t>64</a:t>
                </a:r>
              </a:p>
              <a:p>
                <a:r>
                  <a:rPr lang="en-US" dirty="0" smtClean="0">
                    <a:latin typeface="Times New Roman" panose="02020603050405020304" pitchFamily="18" charset="0"/>
                    <a:cs typeface="Times New Roman" panose="02020603050405020304" pitchFamily="18" charset="0"/>
                  </a:rPr>
                  <a:t> Level of significance :</a:t>
                </a:r>
              </a:p>
              <a:p>
                <a:pPr marL="0" indent="0">
                  <a:buNone/>
                </a:pPr>
                <a:r>
                  <a:rPr lang="en-US" dirty="0" smtClean="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α</a:t>
                </a:r>
                <a:r>
                  <a:rPr lang="en-US" dirty="0" smtClean="0">
                    <a:latin typeface="Times New Roman" panose="02020603050405020304" pitchFamily="18" charset="0"/>
                    <a:cs typeface="Times New Roman" panose="02020603050405020304" pitchFamily="18" charset="0"/>
                  </a:rPr>
                  <a:t>=0.05</a:t>
                </a:r>
              </a:p>
              <a:p>
                <a:r>
                  <a:rPr lang="en-US" dirty="0" smtClean="0">
                    <a:latin typeface="Times New Roman" panose="02020603050405020304" pitchFamily="18" charset="0"/>
                    <a:cs typeface="Times New Roman" panose="02020603050405020304" pitchFamily="18" charset="0"/>
                  </a:rPr>
                  <a:t>Test Statistic: </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𝑖</m:t>
                          </m:r>
                        </m:sub>
                      </m:sSub>
                      <m:r>
                        <a:rPr lang="en-US" b="0" i="0" smtClean="0">
                          <a:latin typeface="Cambria Math" panose="02040503050406030204" pitchFamily="18" charset="0"/>
                        </a:rPr>
                        <m:t>−</m:t>
                      </m:r>
                      <m:r>
                        <m:rPr>
                          <m:nor/>
                        </m:rPr>
                        <a:rPr lang="en-US" dirty="0" smtClean="0">
                          <a:latin typeface="Times New Roman" panose="02020603050405020304" pitchFamily="18" charset="0"/>
                          <a:cs typeface="Times New Roman" panose="02020603050405020304" pitchFamily="18" charset="0"/>
                        </a:rPr>
                        <m:t>M</m:t>
                      </m:r>
                      <m:r>
                        <m:rPr>
                          <m:nor/>
                        </m:rPr>
                        <a:rPr lang="en-US" baseline="-25000" dirty="0" smtClean="0">
                          <a:latin typeface="Times New Roman" panose="02020603050405020304" pitchFamily="18" charset="0"/>
                          <a:cs typeface="Times New Roman" panose="02020603050405020304" pitchFamily="18" charset="0"/>
                        </a:rPr>
                        <m:t>0</m:t>
                      </m:r>
                    </m:oMath>
                  </m:oMathPara>
                </a14:m>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fontAlgn="base"/>
                <a:endParaRPr lang="en-US" dirty="0"/>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539" t="-678"/>
                </a:stretch>
              </a:blipFill>
            </p:spPr>
            <p:txBody>
              <a:bodyPr/>
              <a:lstStyle/>
              <a:p>
                <a:r>
                  <a:rPr lang="en-US">
                    <a:noFill/>
                  </a:rPr>
                  <a:t> </a:t>
                </a:r>
              </a:p>
            </p:txBody>
          </p:sp>
        </mc:Fallback>
      </mc:AlternateContent>
    </p:spTree>
    <p:extLst>
      <p:ext uri="{BB962C8B-B14F-4D97-AF65-F5344CB8AC3E}">
        <p14:creationId xmlns:p14="http://schemas.microsoft.com/office/powerpoint/2010/main" val="1416180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a:t>
            </a:r>
            <a:endParaRPr lang="en-US" dirty="0"/>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269416203"/>
                  </p:ext>
                </p:extLst>
              </p:nvPr>
            </p:nvGraphicFramePr>
            <p:xfrm>
              <a:off x="1325216" y="1825625"/>
              <a:ext cx="9488556" cy="4998720"/>
            </p:xfrm>
            <a:graphic>
              <a:graphicData uri="http://schemas.openxmlformats.org/drawingml/2006/table">
                <a:tbl>
                  <a:tblPr firstRow="1" bandRow="1">
                    <a:tableStyleId>{5C22544A-7EE6-4342-B048-85BDC9FD1C3A}</a:tableStyleId>
                  </a:tblPr>
                  <a:tblGrid>
                    <a:gridCol w="3162852"/>
                    <a:gridCol w="3162852"/>
                    <a:gridCol w="3162852"/>
                  </a:tblGrid>
                  <a:tr h="353265">
                    <a:tc>
                      <a:txBody>
                        <a:bodyPr/>
                        <a:lstStyle/>
                        <a:p>
                          <a:pPr algn="l"/>
                          <a:r>
                            <a:rPr lang="en-US" dirty="0" smtClean="0"/>
                            <a:t>Day</a:t>
                          </a:r>
                          <a:endParaRPr lang="en-US" dirty="0"/>
                        </a:p>
                      </a:txBody>
                      <a:tcPr/>
                    </a:tc>
                    <a:tc>
                      <a:txBody>
                        <a:bodyPr/>
                        <a:lstStyle/>
                        <a:p>
                          <a:r>
                            <a:rPr lang="en-US" dirty="0" smtClean="0"/>
                            <a:t>Customers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𝑖</m:t>
                                    </m:r>
                                  </m:sub>
                                </m:sSub>
                                <m:r>
                                  <a:rPr lang="en-US" b="0" i="0" smtClean="0">
                                    <a:latin typeface="Cambria Math" panose="02040503050406030204" pitchFamily="18" charset="0"/>
                                  </a:rPr>
                                  <m:t>−</m:t>
                                </m:r>
                                <m:r>
                                  <m:rPr>
                                    <m:nor/>
                                  </m:rPr>
                                  <a:rPr lang="en-US" dirty="0" smtClean="0">
                                    <a:latin typeface="Times New Roman" panose="02020603050405020304" pitchFamily="18" charset="0"/>
                                    <a:cs typeface="Times New Roman" panose="02020603050405020304" pitchFamily="18" charset="0"/>
                                  </a:rPr>
                                  <m:t>M</m:t>
                                </m:r>
                                <m:r>
                                  <m:rPr>
                                    <m:nor/>
                                  </m:rPr>
                                  <a:rPr lang="en-US" baseline="-25000" dirty="0" smtClean="0">
                                    <a:latin typeface="Times New Roman" panose="02020603050405020304" pitchFamily="18" charset="0"/>
                                    <a:cs typeface="Times New Roman" panose="02020603050405020304" pitchFamily="18" charset="0"/>
                                  </a:rPr>
                                  <m:t>0</m:t>
                                </m:r>
                              </m:oMath>
                            </m:oMathPara>
                          </a14:m>
                          <a:endParaRPr lang="en-US" dirty="0" smtClean="0">
                            <a:latin typeface="Times New Roman" panose="02020603050405020304" pitchFamily="18" charset="0"/>
                            <a:cs typeface="Times New Roman" panose="02020603050405020304" pitchFamily="18" charset="0"/>
                          </a:endParaRPr>
                        </a:p>
                      </a:txBody>
                      <a:tcPr/>
                    </a:tc>
                  </a:tr>
                  <a:tr h="353265">
                    <a:tc>
                      <a:txBody>
                        <a:bodyPr/>
                        <a:lstStyle/>
                        <a:p>
                          <a:pPr algn="l"/>
                          <a:r>
                            <a:rPr lang="en-US" dirty="0" smtClean="0"/>
                            <a:t>1</a:t>
                          </a:r>
                          <a:endParaRPr lang="en-US" dirty="0"/>
                        </a:p>
                      </a:txBody>
                      <a:tcPr/>
                    </a:tc>
                    <a:tc>
                      <a:txBody>
                        <a:bodyPr/>
                        <a:lstStyle/>
                        <a:p>
                          <a:r>
                            <a:rPr lang="en-US" dirty="0" smtClean="0"/>
                            <a:t>60</a:t>
                          </a:r>
                          <a:endParaRPr lang="en-US" dirty="0"/>
                        </a:p>
                      </a:txBody>
                      <a:tcPr/>
                    </a:tc>
                    <a:tc>
                      <a:txBody>
                        <a:bodyPr/>
                        <a:lstStyle/>
                        <a:p>
                          <a:r>
                            <a:rPr lang="en-US" sz="2000" dirty="0" smtClean="0"/>
                            <a:t>-</a:t>
                          </a:r>
                          <a:endParaRPr lang="en-US" sz="2000" dirty="0"/>
                        </a:p>
                      </a:txBody>
                      <a:tcPr/>
                    </a:tc>
                  </a:tr>
                  <a:tr h="353265">
                    <a:tc>
                      <a:txBody>
                        <a:bodyPr/>
                        <a:lstStyle/>
                        <a:p>
                          <a:pPr algn="l"/>
                          <a:r>
                            <a:rPr lang="en-US" dirty="0" smtClean="0"/>
                            <a:t>2</a:t>
                          </a:r>
                          <a:endParaRPr lang="en-US" dirty="0"/>
                        </a:p>
                      </a:txBody>
                      <a:tcPr/>
                    </a:tc>
                    <a:tc>
                      <a:txBody>
                        <a:bodyPr/>
                        <a:lstStyle/>
                        <a:p>
                          <a:r>
                            <a:rPr lang="en-US" dirty="0" smtClean="0"/>
                            <a:t>66</a:t>
                          </a:r>
                          <a:endParaRPr lang="en-US" dirty="0"/>
                        </a:p>
                      </a:txBody>
                      <a:tcPr/>
                    </a:tc>
                    <a:tc>
                      <a:txBody>
                        <a:bodyPr/>
                        <a:lstStyle/>
                        <a:p>
                          <a:r>
                            <a:rPr lang="en-US" sz="2000" dirty="0" smtClean="0"/>
                            <a:t>+</a:t>
                          </a:r>
                          <a:endParaRPr lang="en-US" sz="2000" dirty="0"/>
                        </a:p>
                      </a:txBody>
                      <a:tcPr/>
                    </a:tc>
                  </a:tr>
                  <a:tr h="353265">
                    <a:tc>
                      <a:txBody>
                        <a:bodyPr/>
                        <a:lstStyle/>
                        <a:p>
                          <a:pPr algn="l"/>
                          <a:r>
                            <a:rPr lang="en-US" dirty="0" smtClean="0"/>
                            <a:t>3</a:t>
                          </a:r>
                          <a:endParaRPr lang="en-US" dirty="0"/>
                        </a:p>
                      </a:txBody>
                      <a:tcPr/>
                    </a:tc>
                    <a:tc>
                      <a:txBody>
                        <a:bodyPr/>
                        <a:lstStyle/>
                        <a:p>
                          <a:r>
                            <a:rPr lang="en-US" dirty="0" smtClean="0"/>
                            <a:t>65</a:t>
                          </a:r>
                          <a:endParaRPr lang="en-US" dirty="0"/>
                        </a:p>
                      </a:txBody>
                      <a:tcPr/>
                    </a:tc>
                    <a:tc>
                      <a:txBody>
                        <a:bodyPr/>
                        <a:lstStyle/>
                        <a:p>
                          <a:r>
                            <a:rPr lang="en-US" sz="2000" dirty="0" smtClean="0"/>
                            <a:t>+</a:t>
                          </a:r>
                          <a:endParaRPr lang="en-US" sz="2000" dirty="0"/>
                        </a:p>
                      </a:txBody>
                      <a:tcPr/>
                    </a:tc>
                  </a:tr>
                  <a:tr h="353265">
                    <a:tc>
                      <a:txBody>
                        <a:bodyPr/>
                        <a:lstStyle/>
                        <a:p>
                          <a:pPr algn="l"/>
                          <a:r>
                            <a:rPr lang="en-US" dirty="0" smtClean="0"/>
                            <a:t>4</a:t>
                          </a:r>
                          <a:endParaRPr lang="en-US" dirty="0"/>
                        </a:p>
                      </a:txBody>
                      <a:tcPr/>
                    </a:tc>
                    <a:tc>
                      <a:txBody>
                        <a:bodyPr/>
                        <a:lstStyle/>
                        <a:p>
                          <a:r>
                            <a:rPr lang="en-US" dirty="0" smtClean="0"/>
                            <a:t>70</a:t>
                          </a:r>
                          <a:endParaRPr lang="en-US" dirty="0"/>
                        </a:p>
                      </a:txBody>
                      <a:tcPr/>
                    </a:tc>
                    <a:tc>
                      <a:txBody>
                        <a:bodyPr/>
                        <a:lstStyle/>
                        <a:p>
                          <a:r>
                            <a:rPr lang="en-US" sz="2000" dirty="0" smtClean="0"/>
                            <a:t>+</a:t>
                          </a:r>
                          <a:endParaRPr lang="en-US" sz="2000" dirty="0"/>
                        </a:p>
                      </a:txBody>
                      <a:tcPr/>
                    </a:tc>
                  </a:tr>
                  <a:tr h="353265">
                    <a:tc>
                      <a:txBody>
                        <a:bodyPr/>
                        <a:lstStyle/>
                        <a:p>
                          <a:pPr algn="l"/>
                          <a:r>
                            <a:rPr lang="en-US" dirty="0" smtClean="0"/>
                            <a:t>5</a:t>
                          </a:r>
                          <a:endParaRPr lang="en-US" dirty="0"/>
                        </a:p>
                      </a:txBody>
                      <a:tcPr/>
                    </a:tc>
                    <a:tc>
                      <a:txBody>
                        <a:bodyPr/>
                        <a:lstStyle/>
                        <a:p>
                          <a:r>
                            <a:rPr lang="en-US" dirty="0" smtClean="0"/>
                            <a:t>68</a:t>
                          </a:r>
                          <a:endParaRPr lang="en-US" dirty="0"/>
                        </a:p>
                      </a:txBody>
                      <a:tcPr/>
                    </a:tc>
                    <a:tc>
                      <a:txBody>
                        <a:bodyPr/>
                        <a:lstStyle/>
                        <a:p>
                          <a:r>
                            <a:rPr lang="en-US" sz="2000" dirty="0" smtClean="0"/>
                            <a:t>+</a:t>
                          </a:r>
                          <a:endParaRPr lang="en-US" sz="2000" dirty="0"/>
                        </a:p>
                      </a:txBody>
                      <a:tcPr/>
                    </a:tc>
                  </a:tr>
                  <a:tr h="353265">
                    <a:tc>
                      <a:txBody>
                        <a:bodyPr/>
                        <a:lstStyle/>
                        <a:p>
                          <a:pPr algn="l"/>
                          <a:r>
                            <a:rPr lang="en-US" dirty="0" smtClean="0"/>
                            <a:t>6</a:t>
                          </a:r>
                          <a:endParaRPr lang="en-US" dirty="0"/>
                        </a:p>
                      </a:txBody>
                      <a:tcPr/>
                    </a:tc>
                    <a:tc>
                      <a:txBody>
                        <a:bodyPr/>
                        <a:lstStyle/>
                        <a:p>
                          <a:r>
                            <a:rPr lang="en-US" dirty="0" smtClean="0"/>
                            <a:t>72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t>
                          </a:r>
                        </a:p>
                      </a:txBody>
                      <a:tcPr/>
                    </a:tc>
                  </a:tr>
                  <a:tr h="353265">
                    <a:tc>
                      <a:txBody>
                        <a:bodyPr/>
                        <a:lstStyle/>
                        <a:p>
                          <a:pPr algn="l"/>
                          <a:r>
                            <a:rPr lang="en-US" dirty="0" smtClean="0"/>
                            <a:t>7</a:t>
                          </a:r>
                        </a:p>
                      </a:txBody>
                      <a:tcPr/>
                    </a:tc>
                    <a:tc>
                      <a:txBody>
                        <a:bodyPr/>
                        <a:lstStyle/>
                        <a:p>
                          <a:r>
                            <a:rPr lang="en-US" dirty="0" smtClean="0"/>
                            <a:t>46</a:t>
                          </a:r>
                          <a:endParaRPr lang="en-US" dirty="0"/>
                        </a:p>
                      </a:txBody>
                      <a:tcPr/>
                    </a:tc>
                    <a:tc>
                      <a:txBody>
                        <a:bodyPr/>
                        <a:lstStyle/>
                        <a:p>
                          <a:r>
                            <a:rPr lang="en-US" sz="2000" dirty="0" smtClean="0"/>
                            <a:t>-</a:t>
                          </a:r>
                          <a:endParaRPr lang="en-US" sz="2000" dirty="0"/>
                        </a:p>
                      </a:txBody>
                      <a:tcPr/>
                    </a:tc>
                  </a:tr>
                  <a:tr h="353265">
                    <a:tc>
                      <a:txBody>
                        <a:bodyPr/>
                        <a:lstStyle/>
                        <a:p>
                          <a:pPr algn="l"/>
                          <a:r>
                            <a:rPr lang="en-US" dirty="0" smtClean="0"/>
                            <a:t>8</a:t>
                          </a:r>
                        </a:p>
                      </a:txBody>
                      <a:tcPr/>
                    </a:tc>
                    <a:tc>
                      <a:txBody>
                        <a:bodyPr/>
                        <a:lstStyle/>
                        <a:p>
                          <a:r>
                            <a:rPr lang="en-US" dirty="0" smtClean="0"/>
                            <a:t>76</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t>
                          </a:r>
                        </a:p>
                      </a:txBody>
                      <a:tcPr/>
                    </a:tc>
                  </a:tr>
                  <a:tr h="609745">
                    <a:tc>
                      <a:txBody>
                        <a:bodyPr/>
                        <a:lstStyle/>
                        <a:p>
                          <a:pPr algn="l"/>
                          <a:r>
                            <a:rPr lang="en-US" dirty="0" smtClean="0"/>
                            <a:t>9</a:t>
                          </a:r>
                        </a:p>
                      </a:txBody>
                      <a:tcPr/>
                    </a:tc>
                    <a:tc>
                      <a:txBody>
                        <a:bodyPr/>
                        <a:lstStyle/>
                        <a:p>
                          <a:r>
                            <a:rPr lang="en-US" dirty="0" smtClean="0"/>
                            <a:t>77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t>
                          </a:r>
                        </a:p>
                        <a:p>
                          <a:endParaRPr lang="en-US" sz="2000" dirty="0"/>
                        </a:p>
                      </a:txBody>
                      <a:tcPr/>
                    </a:tc>
                  </a:tr>
                  <a:tr h="353265">
                    <a:tc>
                      <a:txBody>
                        <a:bodyPr/>
                        <a:lstStyle/>
                        <a:p>
                          <a:pPr algn="l"/>
                          <a:r>
                            <a:rPr lang="en-US" dirty="0" smtClean="0"/>
                            <a:t>10</a:t>
                          </a:r>
                        </a:p>
                      </a:txBody>
                      <a:tcPr/>
                    </a:tc>
                    <a:tc>
                      <a:txBody>
                        <a:bodyPr/>
                        <a:lstStyle/>
                        <a:p>
                          <a:r>
                            <a:rPr lang="en-US" dirty="0" smtClean="0"/>
                            <a:t>75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t>
                          </a:r>
                        </a:p>
                      </a:txBody>
                      <a:tcPr/>
                    </a:tc>
                  </a:tr>
                  <a:tr h="353265">
                    <a:tc>
                      <a:txBody>
                        <a:bodyPr/>
                        <a:lstStyle/>
                        <a:p>
                          <a:endParaRPr lang="en-US" dirty="0" smtClean="0"/>
                        </a:p>
                      </a:txBody>
                      <a:tcPr/>
                    </a:tc>
                    <a:tc>
                      <a:txBody>
                        <a:bodyPr/>
                        <a:lstStyle/>
                        <a:p>
                          <a:endParaRPr lang="en-US" dirty="0"/>
                        </a:p>
                      </a:txBody>
                      <a:tcPr/>
                    </a:tc>
                    <a:tc>
                      <a:txBody>
                        <a:bodyPr/>
                        <a:lstStyle/>
                        <a:p>
                          <a:endParaRPr lang="en-US" dirty="0"/>
                        </a:p>
                      </a:txBody>
                      <a:tcPr/>
                    </a:tc>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269416203"/>
                  </p:ext>
                </p:extLst>
              </p:nvPr>
            </p:nvGraphicFramePr>
            <p:xfrm>
              <a:off x="1325216" y="1825625"/>
              <a:ext cx="9488556" cy="4998720"/>
            </p:xfrm>
            <a:graphic>
              <a:graphicData uri="http://schemas.openxmlformats.org/drawingml/2006/table">
                <a:tbl>
                  <a:tblPr firstRow="1" bandRow="1">
                    <a:tableStyleId>{5C22544A-7EE6-4342-B048-85BDC9FD1C3A}</a:tableStyleId>
                  </a:tblPr>
                  <a:tblGrid>
                    <a:gridCol w="3162852"/>
                    <a:gridCol w="3162852"/>
                    <a:gridCol w="3162852"/>
                  </a:tblGrid>
                  <a:tr h="365760">
                    <a:tc>
                      <a:txBody>
                        <a:bodyPr/>
                        <a:lstStyle/>
                        <a:p>
                          <a:pPr algn="l"/>
                          <a:r>
                            <a:rPr lang="en-US" dirty="0" smtClean="0"/>
                            <a:t>Day</a:t>
                          </a:r>
                          <a:endParaRPr lang="en-US" dirty="0"/>
                        </a:p>
                      </a:txBody>
                      <a:tcPr/>
                    </a:tc>
                    <a:tc>
                      <a:txBody>
                        <a:bodyPr/>
                        <a:lstStyle/>
                        <a:p>
                          <a:r>
                            <a:rPr lang="en-US" dirty="0" smtClean="0"/>
                            <a:t>Customers</a:t>
                          </a:r>
                          <a:endParaRPr lang="en-US" dirty="0"/>
                        </a:p>
                      </a:txBody>
                      <a:tcPr/>
                    </a:tc>
                    <a:tc>
                      <a:txBody>
                        <a:bodyPr/>
                        <a:lstStyle/>
                        <a:p>
                          <a:endParaRPr lang="en-US"/>
                        </a:p>
                      </a:txBody>
                      <a:tcPr>
                        <a:blipFill rotWithShape="0">
                          <a:blip r:embed="rId2"/>
                          <a:stretch>
                            <a:fillRect l="-200193" t="-8333" r="-963" b="-1271667"/>
                          </a:stretch>
                        </a:blipFill>
                      </a:tcPr>
                    </a:tc>
                  </a:tr>
                  <a:tr h="396240">
                    <a:tc>
                      <a:txBody>
                        <a:bodyPr/>
                        <a:lstStyle/>
                        <a:p>
                          <a:pPr algn="l"/>
                          <a:r>
                            <a:rPr lang="en-US" dirty="0" smtClean="0"/>
                            <a:t>1</a:t>
                          </a:r>
                          <a:endParaRPr lang="en-US" dirty="0"/>
                        </a:p>
                      </a:txBody>
                      <a:tcPr/>
                    </a:tc>
                    <a:tc>
                      <a:txBody>
                        <a:bodyPr/>
                        <a:lstStyle/>
                        <a:p>
                          <a:r>
                            <a:rPr lang="en-US" dirty="0" smtClean="0"/>
                            <a:t>60</a:t>
                          </a:r>
                          <a:endParaRPr lang="en-US" dirty="0"/>
                        </a:p>
                      </a:txBody>
                      <a:tcPr/>
                    </a:tc>
                    <a:tc>
                      <a:txBody>
                        <a:bodyPr/>
                        <a:lstStyle/>
                        <a:p>
                          <a:r>
                            <a:rPr lang="en-US" sz="2000" dirty="0" smtClean="0"/>
                            <a:t>-</a:t>
                          </a:r>
                          <a:endParaRPr lang="en-US" sz="2000" dirty="0"/>
                        </a:p>
                      </a:txBody>
                      <a:tcPr/>
                    </a:tc>
                  </a:tr>
                  <a:tr h="396240">
                    <a:tc>
                      <a:txBody>
                        <a:bodyPr/>
                        <a:lstStyle/>
                        <a:p>
                          <a:pPr algn="l"/>
                          <a:r>
                            <a:rPr lang="en-US" dirty="0" smtClean="0"/>
                            <a:t>2</a:t>
                          </a:r>
                          <a:endParaRPr lang="en-US" dirty="0"/>
                        </a:p>
                      </a:txBody>
                      <a:tcPr/>
                    </a:tc>
                    <a:tc>
                      <a:txBody>
                        <a:bodyPr/>
                        <a:lstStyle/>
                        <a:p>
                          <a:r>
                            <a:rPr lang="en-US" dirty="0" smtClean="0"/>
                            <a:t>66</a:t>
                          </a:r>
                          <a:endParaRPr lang="en-US" dirty="0"/>
                        </a:p>
                      </a:txBody>
                      <a:tcPr/>
                    </a:tc>
                    <a:tc>
                      <a:txBody>
                        <a:bodyPr/>
                        <a:lstStyle/>
                        <a:p>
                          <a:r>
                            <a:rPr lang="en-US" sz="2000" dirty="0" smtClean="0"/>
                            <a:t>+</a:t>
                          </a:r>
                          <a:endParaRPr lang="en-US" sz="2000" dirty="0"/>
                        </a:p>
                      </a:txBody>
                      <a:tcPr/>
                    </a:tc>
                  </a:tr>
                  <a:tr h="396240">
                    <a:tc>
                      <a:txBody>
                        <a:bodyPr/>
                        <a:lstStyle/>
                        <a:p>
                          <a:pPr algn="l"/>
                          <a:r>
                            <a:rPr lang="en-US" dirty="0" smtClean="0"/>
                            <a:t>3</a:t>
                          </a:r>
                          <a:endParaRPr lang="en-US" dirty="0"/>
                        </a:p>
                      </a:txBody>
                      <a:tcPr/>
                    </a:tc>
                    <a:tc>
                      <a:txBody>
                        <a:bodyPr/>
                        <a:lstStyle/>
                        <a:p>
                          <a:r>
                            <a:rPr lang="en-US" dirty="0" smtClean="0"/>
                            <a:t>65</a:t>
                          </a:r>
                          <a:endParaRPr lang="en-US" dirty="0"/>
                        </a:p>
                      </a:txBody>
                      <a:tcPr/>
                    </a:tc>
                    <a:tc>
                      <a:txBody>
                        <a:bodyPr/>
                        <a:lstStyle/>
                        <a:p>
                          <a:r>
                            <a:rPr lang="en-US" sz="2000" dirty="0" smtClean="0"/>
                            <a:t>+</a:t>
                          </a:r>
                          <a:endParaRPr lang="en-US" sz="2000" dirty="0"/>
                        </a:p>
                      </a:txBody>
                      <a:tcPr/>
                    </a:tc>
                  </a:tr>
                  <a:tr h="396240">
                    <a:tc>
                      <a:txBody>
                        <a:bodyPr/>
                        <a:lstStyle/>
                        <a:p>
                          <a:pPr algn="l"/>
                          <a:r>
                            <a:rPr lang="en-US" dirty="0" smtClean="0"/>
                            <a:t>4</a:t>
                          </a:r>
                          <a:endParaRPr lang="en-US" dirty="0"/>
                        </a:p>
                      </a:txBody>
                      <a:tcPr/>
                    </a:tc>
                    <a:tc>
                      <a:txBody>
                        <a:bodyPr/>
                        <a:lstStyle/>
                        <a:p>
                          <a:r>
                            <a:rPr lang="en-US" dirty="0" smtClean="0"/>
                            <a:t>70</a:t>
                          </a:r>
                          <a:endParaRPr lang="en-US" dirty="0"/>
                        </a:p>
                      </a:txBody>
                      <a:tcPr/>
                    </a:tc>
                    <a:tc>
                      <a:txBody>
                        <a:bodyPr/>
                        <a:lstStyle/>
                        <a:p>
                          <a:r>
                            <a:rPr lang="en-US" sz="2000" dirty="0" smtClean="0"/>
                            <a:t>+</a:t>
                          </a:r>
                          <a:endParaRPr lang="en-US" sz="2000" dirty="0"/>
                        </a:p>
                      </a:txBody>
                      <a:tcPr/>
                    </a:tc>
                  </a:tr>
                  <a:tr h="396240">
                    <a:tc>
                      <a:txBody>
                        <a:bodyPr/>
                        <a:lstStyle/>
                        <a:p>
                          <a:pPr algn="l"/>
                          <a:r>
                            <a:rPr lang="en-US" dirty="0" smtClean="0"/>
                            <a:t>5</a:t>
                          </a:r>
                          <a:endParaRPr lang="en-US" dirty="0"/>
                        </a:p>
                      </a:txBody>
                      <a:tcPr/>
                    </a:tc>
                    <a:tc>
                      <a:txBody>
                        <a:bodyPr/>
                        <a:lstStyle/>
                        <a:p>
                          <a:r>
                            <a:rPr lang="en-US" dirty="0" smtClean="0"/>
                            <a:t>68</a:t>
                          </a:r>
                          <a:endParaRPr lang="en-US" dirty="0"/>
                        </a:p>
                      </a:txBody>
                      <a:tcPr/>
                    </a:tc>
                    <a:tc>
                      <a:txBody>
                        <a:bodyPr/>
                        <a:lstStyle/>
                        <a:p>
                          <a:r>
                            <a:rPr lang="en-US" sz="2000" dirty="0" smtClean="0"/>
                            <a:t>+</a:t>
                          </a:r>
                          <a:endParaRPr lang="en-US" sz="2000" dirty="0"/>
                        </a:p>
                      </a:txBody>
                      <a:tcPr/>
                    </a:tc>
                  </a:tr>
                  <a:tr h="396240">
                    <a:tc>
                      <a:txBody>
                        <a:bodyPr/>
                        <a:lstStyle/>
                        <a:p>
                          <a:pPr algn="l"/>
                          <a:r>
                            <a:rPr lang="en-US" dirty="0" smtClean="0"/>
                            <a:t>6</a:t>
                          </a:r>
                          <a:endParaRPr lang="en-US" dirty="0"/>
                        </a:p>
                      </a:txBody>
                      <a:tcPr/>
                    </a:tc>
                    <a:tc>
                      <a:txBody>
                        <a:bodyPr/>
                        <a:lstStyle/>
                        <a:p>
                          <a:r>
                            <a:rPr lang="en-US" dirty="0" smtClean="0"/>
                            <a:t>72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t>
                          </a:r>
                        </a:p>
                      </a:txBody>
                      <a:tcPr/>
                    </a:tc>
                  </a:tr>
                  <a:tr h="396240">
                    <a:tc>
                      <a:txBody>
                        <a:bodyPr/>
                        <a:lstStyle/>
                        <a:p>
                          <a:pPr algn="l"/>
                          <a:r>
                            <a:rPr lang="en-US" dirty="0" smtClean="0"/>
                            <a:t>7</a:t>
                          </a:r>
                        </a:p>
                      </a:txBody>
                      <a:tcPr/>
                    </a:tc>
                    <a:tc>
                      <a:txBody>
                        <a:bodyPr/>
                        <a:lstStyle/>
                        <a:p>
                          <a:r>
                            <a:rPr lang="en-US" dirty="0" smtClean="0"/>
                            <a:t>46</a:t>
                          </a:r>
                          <a:endParaRPr lang="en-US" dirty="0"/>
                        </a:p>
                      </a:txBody>
                      <a:tcPr/>
                    </a:tc>
                    <a:tc>
                      <a:txBody>
                        <a:bodyPr/>
                        <a:lstStyle/>
                        <a:p>
                          <a:r>
                            <a:rPr lang="en-US" sz="2000" dirty="0" smtClean="0"/>
                            <a:t>-</a:t>
                          </a:r>
                          <a:endParaRPr lang="en-US" sz="2000" dirty="0"/>
                        </a:p>
                      </a:txBody>
                      <a:tcPr/>
                    </a:tc>
                  </a:tr>
                  <a:tr h="396240">
                    <a:tc>
                      <a:txBody>
                        <a:bodyPr/>
                        <a:lstStyle/>
                        <a:p>
                          <a:pPr algn="l"/>
                          <a:r>
                            <a:rPr lang="en-US" dirty="0" smtClean="0"/>
                            <a:t>8</a:t>
                          </a:r>
                        </a:p>
                      </a:txBody>
                      <a:tcPr/>
                    </a:tc>
                    <a:tc>
                      <a:txBody>
                        <a:bodyPr/>
                        <a:lstStyle/>
                        <a:p>
                          <a:r>
                            <a:rPr lang="en-US" dirty="0" smtClean="0"/>
                            <a:t>76</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t>
                          </a:r>
                        </a:p>
                      </a:txBody>
                      <a:tcPr/>
                    </a:tc>
                  </a:tr>
                  <a:tr h="701040">
                    <a:tc>
                      <a:txBody>
                        <a:bodyPr/>
                        <a:lstStyle/>
                        <a:p>
                          <a:pPr algn="l"/>
                          <a:r>
                            <a:rPr lang="en-US" dirty="0" smtClean="0"/>
                            <a:t>9</a:t>
                          </a:r>
                        </a:p>
                      </a:txBody>
                      <a:tcPr/>
                    </a:tc>
                    <a:tc>
                      <a:txBody>
                        <a:bodyPr/>
                        <a:lstStyle/>
                        <a:p>
                          <a:r>
                            <a:rPr lang="en-US" dirty="0" smtClean="0"/>
                            <a:t>77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t>
                          </a:r>
                        </a:p>
                        <a:p>
                          <a:endParaRPr lang="en-US" sz="2000" dirty="0"/>
                        </a:p>
                      </a:txBody>
                      <a:tcPr/>
                    </a:tc>
                  </a:tr>
                  <a:tr h="396240">
                    <a:tc>
                      <a:txBody>
                        <a:bodyPr/>
                        <a:lstStyle/>
                        <a:p>
                          <a:pPr algn="l"/>
                          <a:r>
                            <a:rPr lang="en-US" dirty="0" smtClean="0"/>
                            <a:t>10</a:t>
                          </a:r>
                        </a:p>
                      </a:txBody>
                      <a:tcPr/>
                    </a:tc>
                    <a:tc>
                      <a:txBody>
                        <a:bodyPr/>
                        <a:lstStyle/>
                        <a:p>
                          <a:r>
                            <a:rPr lang="en-US" dirty="0" smtClean="0"/>
                            <a:t>75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t>
                          </a:r>
                        </a:p>
                      </a:txBody>
                      <a:tcPr/>
                    </a:tc>
                  </a:tr>
                  <a:tr h="365760">
                    <a:tc>
                      <a:txBody>
                        <a:bodyPr/>
                        <a:lstStyle/>
                        <a:p>
                          <a:endParaRPr lang="en-US" dirty="0" smtClean="0"/>
                        </a:p>
                      </a:txBody>
                      <a:tcPr/>
                    </a:tc>
                    <a:tc>
                      <a:txBody>
                        <a:bodyPr/>
                        <a:lstStyle/>
                        <a:p>
                          <a:endParaRPr lang="en-US" dirty="0"/>
                        </a:p>
                      </a:txBody>
                      <a:tcPr/>
                    </a:tc>
                    <a:tc>
                      <a:txBody>
                        <a:bodyPr/>
                        <a:lstStyle/>
                        <a:p>
                          <a:endParaRPr lang="en-US" dirty="0"/>
                        </a:p>
                      </a:txBody>
                      <a:tcPr/>
                    </a:tc>
                  </a:tr>
                </a:tbl>
              </a:graphicData>
            </a:graphic>
          </p:graphicFrame>
        </mc:Fallback>
      </mc:AlternateContent>
    </p:spTree>
    <p:extLst>
      <p:ext uri="{BB962C8B-B14F-4D97-AF65-F5344CB8AC3E}">
        <p14:creationId xmlns:p14="http://schemas.microsoft.com/office/powerpoint/2010/main" val="4245494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fontAlgn="base">
                  <a:buNone/>
                </a:pPr>
                <a:r>
                  <a:rPr lang="en-US" dirty="0" smtClean="0"/>
                  <a:t>       Total </a:t>
                </a:r>
                <a:r>
                  <a:rPr lang="en-US" dirty="0"/>
                  <a:t>number of + values =8</a:t>
                </a:r>
              </a:p>
              <a:p>
                <a:pPr marL="0" indent="0" fontAlgn="base">
                  <a:buNone/>
                </a:pPr>
                <a:r>
                  <a:rPr lang="en-US" dirty="0" smtClean="0"/>
                  <a:t>          Total </a:t>
                </a:r>
                <a:r>
                  <a:rPr lang="en-US" dirty="0"/>
                  <a:t>number of – values =2</a:t>
                </a:r>
              </a:p>
              <a:p>
                <a:pPr marL="0" indent="0" fontAlgn="base">
                  <a:buNone/>
                </a:pPr>
                <a:r>
                  <a:rPr lang="en-US" dirty="0" smtClean="0"/>
                  <a:t>           Test </a:t>
                </a:r>
                <a:r>
                  <a:rPr lang="en-US" dirty="0"/>
                  <a:t>statistic is minimum of (8,2) =</a:t>
                </a:r>
                <a:r>
                  <a:rPr lang="en-US" dirty="0" smtClean="0"/>
                  <a:t>2 </a:t>
                </a:r>
              </a:p>
              <a:p>
                <a:pPr marL="0" indent="0" fontAlgn="base">
                  <a:buNone/>
                </a:pPr>
                <a:r>
                  <a:rPr lang="en-US" dirty="0" smtClean="0"/>
                  <a:t>                           So k=2</a:t>
                </a:r>
              </a:p>
              <a:p>
                <a:pPr fontAlgn="base"/>
                <a:r>
                  <a:rPr lang="en-US" dirty="0" smtClean="0"/>
                  <a:t>Critical value:</a:t>
                </a:r>
              </a:p>
              <a:p>
                <a:pPr marL="0" indent="0" algn="ctr" fontAlgn="base">
                  <a:buNone/>
                </a:pPr>
                <a:r>
                  <a:rPr lang="en-US" dirty="0" smtClean="0"/>
                  <a:t>=(K &lt; 2/n,0.50) ≤ </a:t>
                </a:r>
                <a14:m>
                  <m:oMath xmlns:m="http://schemas.openxmlformats.org/officeDocument/2006/math">
                    <m:r>
                      <a:rPr lang="en-US" b="0" i="1" smtClean="0">
                        <a:latin typeface="Cambria Math" panose="02040503050406030204" pitchFamily="18" charset="0"/>
                      </a:rPr>
                      <m:t>0.05</m:t>
                    </m:r>
                  </m:oMath>
                </a14:m>
                <a:r>
                  <a:rPr lang="en-US" dirty="0" smtClean="0"/>
                  <a:t>                             </a:t>
                </a:r>
                <a:endParaRPr lang="en-US" dirty="0"/>
              </a:p>
              <a:p>
                <a:pPr marL="0" indent="0">
                  <a:buNone/>
                </a:pPr>
                <a:r>
                  <a:rPr lang="en-US" dirty="0" smtClean="0"/>
                  <a:t>                                               0.011 &lt;0.05</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100230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a:t>
            </a:r>
            <a:endParaRPr lang="en-US" dirty="0"/>
          </a:p>
        </p:txBody>
      </p:sp>
      <p:pic>
        <p:nvPicPr>
          <p:cNvPr id="7" name="Content Placeholder 6"/>
          <p:cNvPicPr>
            <a:picLocks noGrp="1" noChangeAspect="1"/>
          </p:cNvPicPr>
          <p:nvPr>
            <p:ph idx="1"/>
          </p:nvPr>
        </p:nvPicPr>
        <p:blipFill>
          <a:blip r:embed="rId2"/>
          <a:stretch>
            <a:fillRect/>
          </a:stretch>
        </p:blipFill>
        <p:spPr>
          <a:xfrm>
            <a:off x="3773261" y="2286000"/>
            <a:ext cx="5134428" cy="3594100"/>
          </a:xfrm>
          <a:prstGeom prst="rect">
            <a:avLst/>
          </a:prstGeom>
        </p:spPr>
      </p:pic>
    </p:spTree>
    <p:extLst>
      <p:ext uri="{BB962C8B-B14F-4D97-AF65-F5344CB8AC3E}">
        <p14:creationId xmlns:p14="http://schemas.microsoft.com/office/powerpoint/2010/main" val="1350944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Conclusion:</a:t>
            </a:r>
          </a:p>
          <a:p>
            <a:pPr marL="0" indent="0">
              <a:buNone/>
            </a:pPr>
            <a:r>
              <a:rPr lang="en-US" dirty="0"/>
              <a:t> </a:t>
            </a:r>
            <a:r>
              <a:rPr lang="en-US" dirty="0" smtClean="0"/>
              <a:t>                      Since 0.011 &lt;0.05 and  falls in rejection region so we reject H</a:t>
            </a:r>
            <a:r>
              <a:rPr lang="en-US" baseline="-25000" dirty="0" smtClean="0"/>
              <a:t>0 </a:t>
            </a:r>
            <a:r>
              <a:rPr lang="en-US" dirty="0" smtClean="0"/>
              <a:t> and conclude  </a:t>
            </a:r>
            <a:r>
              <a:rPr lang="en-US" dirty="0"/>
              <a:t>that the savings account customers per day are more than 64.</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858883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for the practice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Given M=3.50 and sample of n=11 patient could you conclude at </a:t>
            </a:r>
            <a:r>
              <a:rPr lang="el-GR" dirty="0" smtClean="0">
                <a:latin typeface="Times New Roman" panose="02020603050405020304" pitchFamily="18" charset="0"/>
                <a:cs typeface="Times New Roman" panose="02020603050405020304" pitchFamily="18" charset="0"/>
              </a:rPr>
              <a:t>α</a:t>
            </a:r>
            <a:r>
              <a:rPr lang="en-US" dirty="0" smtClean="0">
                <a:latin typeface="Times New Roman" panose="02020603050405020304" pitchFamily="18" charset="0"/>
                <a:cs typeface="Times New Roman" panose="02020603050405020304" pitchFamily="18" charset="0"/>
              </a:rPr>
              <a:t>=0.05 that the median is the population from which samples was drawn is different from 3.50.</a:t>
            </a:r>
          </a:p>
          <a:p>
            <a:pPr marL="0" indent="0">
              <a:buNone/>
            </a:pPr>
            <a:r>
              <a:rPr lang="en-US" dirty="0" smtClean="0">
                <a:latin typeface="Times New Roman" panose="02020603050405020304" pitchFamily="18" charset="0"/>
                <a:cs typeface="Times New Roman" panose="02020603050405020304" pitchFamily="18" charset="0"/>
              </a:rPr>
              <a:t>X=1.8,3.3,5.65,2.25,2.50,3.50,2.75,3.25,3.10,2.7,3</a:t>
            </a:r>
            <a:endParaRPr lang="en-US" dirty="0"/>
          </a:p>
        </p:txBody>
      </p:sp>
    </p:spTree>
    <p:extLst>
      <p:ext uri="{BB962C8B-B14F-4D97-AF65-F5344CB8AC3E}">
        <p14:creationId xmlns:p14="http://schemas.microsoft.com/office/powerpoint/2010/main" val="367385259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39</TotalTime>
  <Words>269</Words>
  <Application>Microsoft Office PowerPoint</Application>
  <PresentationFormat>Widescreen</PresentationFormat>
  <Paragraphs>83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Cambria Math</vt:lpstr>
      <vt:lpstr>Gill Sans MT</vt:lpstr>
      <vt:lpstr>Impact</vt:lpstr>
      <vt:lpstr>Times New Roman</vt:lpstr>
      <vt:lpstr>Badge</vt:lpstr>
      <vt:lpstr>Question no.1</vt:lpstr>
      <vt:lpstr>Solution:</vt:lpstr>
      <vt:lpstr>Calculation</vt:lpstr>
      <vt:lpstr>PowerPoint Presentation</vt:lpstr>
      <vt:lpstr>Table </vt:lpstr>
      <vt:lpstr>PowerPoint Presentation</vt:lpstr>
      <vt:lpstr>Question for the practice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dc:creator>
  <cp:lastModifiedBy>Ali</cp:lastModifiedBy>
  <cp:revision>9</cp:revision>
  <dcterms:created xsi:type="dcterms:W3CDTF">2020-04-30T07:59:39Z</dcterms:created>
  <dcterms:modified xsi:type="dcterms:W3CDTF">2020-04-30T19:03:23Z</dcterms:modified>
</cp:coreProperties>
</file>