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3"/>
  </p:notesMasterIdLst>
  <p:sldIdLst>
    <p:sldId id="256" r:id="rId2"/>
    <p:sldId id="280" r:id="rId3"/>
    <p:sldId id="257" r:id="rId4"/>
    <p:sldId id="281" r:id="rId5"/>
    <p:sldId id="258" r:id="rId6"/>
    <p:sldId id="260" r:id="rId7"/>
    <p:sldId id="261" r:id="rId8"/>
    <p:sldId id="274" r:id="rId9"/>
    <p:sldId id="265" r:id="rId10"/>
    <p:sldId id="277" r:id="rId11"/>
    <p:sldId id="278" r:id="rId12"/>
    <p:sldId id="266" r:id="rId13"/>
    <p:sldId id="267" r:id="rId14"/>
    <p:sldId id="275" r:id="rId15"/>
    <p:sldId id="276" r:id="rId16"/>
    <p:sldId id="268" r:id="rId17"/>
    <p:sldId id="269" r:id="rId18"/>
    <p:sldId id="270" r:id="rId19"/>
    <p:sldId id="279" r:id="rId20"/>
    <p:sldId id="282" r:id="rId21"/>
    <p:sldId id="283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93" autoAdjust="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2F716-3F44-4DF8-9647-A90A5C42FCBC}" type="datetimeFigureOut">
              <a:rPr lang="en-US" smtClean="0"/>
              <a:pPr/>
              <a:t>19-Aug-19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C2D63-5FD0-41D5-B783-34858ACEC8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063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terms.com/script/main/art.asp?articlekey=39075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Professional responsibility of doing more good than harm</a:t>
            </a:r>
            <a:r>
              <a:rPr lang="en-US" baseline="0" dirty="0" smtClean="0"/>
              <a:t>     </a:t>
            </a:r>
            <a:r>
              <a:rPr lang="en-US" dirty="0" smtClean="0"/>
              <a:t>&gt; EBP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C2D63-5FD0-41D5-B783-34858ACEC82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29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hlinkClick r:id="rId3"/>
              </a:rPr>
              <a:t>clinical trial</a:t>
            </a:r>
            <a:r>
              <a:rPr lang="en-US" dirty="0" smtClean="0"/>
              <a:t> in which the participants are assigned randomly (by chance alone) to different treatments.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randomized trials were for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who were uncertain whether or not they were right, and he was certain that he was right!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C2D63-5FD0-41D5-B783-34858ACEC82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15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BIAS  :  “systematic deviation from truth”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Clinical Research is conducted on patients</a:t>
            </a:r>
            <a:r>
              <a:rPr lang="en-US" baseline="0" dirty="0" smtClean="0"/>
              <a:t> </a:t>
            </a:r>
            <a:r>
              <a:rPr lang="en-US" dirty="0" smtClean="0"/>
              <a:t> in clinical setting.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C2D63-5FD0-41D5-B783-34858ACEC82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01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Rapid &amp; fluent response to a situation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4C2D63-5FD0-41D5-B783-34858ACEC82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50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19-Aug-19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19-Aug-19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19-Aug-19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19-Aug-19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Evidence-based </a:t>
            </a:r>
            <a:r>
              <a:rPr lang="en-US" b="1" dirty="0" smtClean="0"/>
              <a:t>Physiotherapy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High Quality Clinical Research does not Exist ????</a:t>
            </a:r>
            <a:endParaRPr lang="en-US" dirty="0"/>
          </a:p>
        </p:txBody>
      </p:sp>
      <p:pic>
        <p:nvPicPr>
          <p:cNvPr id="3074" name="Picture 2" descr="E:\EBP &amp; PP\EBP\pics\EBP intr\HISTORYiStock_000000742876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40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Where high </a:t>
            </a:r>
            <a:r>
              <a:rPr lang="en-US" dirty="0"/>
              <a:t>quality clinical research does not </a:t>
            </a:r>
            <a:r>
              <a:rPr lang="en-US" dirty="0" smtClean="0"/>
              <a:t>exist Then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Expert/trusted colleagues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Practice generated knowledge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Patient preference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Low quality research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Traditional clinical model</a:t>
            </a:r>
            <a:r>
              <a:rPr lang="en-US" dirty="0" smtClean="0"/>
              <a:t>: decisions were made by clinicians</a:t>
            </a:r>
          </a:p>
          <a:p>
            <a:endParaRPr lang="en-US" dirty="0" smtClean="0"/>
          </a:p>
          <a:p>
            <a:r>
              <a:rPr lang="en-US" b="1" dirty="0" smtClean="0"/>
              <a:t>Patient centered approach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1400" dirty="0" smtClean="0"/>
              <a:t>In contemporary models of clinical decision making</a:t>
            </a:r>
            <a:endParaRPr lang="en-US" sz="800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Communication  e Pt.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Risks &amp; benefits of alternative Rx.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 Preferences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Knowledge arising from professional practice and experience.</a:t>
            </a:r>
          </a:p>
          <a:p>
            <a:r>
              <a:rPr lang="en-US" dirty="0" smtClean="0"/>
              <a:t>Professional knowledge is not evidence</a:t>
            </a:r>
          </a:p>
          <a:p>
            <a:r>
              <a:rPr lang="en-US" dirty="0" smtClean="0"/>
              <a:t>But it helps in professional </a:t>
            </a:r>
            <a:r>
              <a:rPr lang="en-US" dirty="0" smtClean="0"/>
              <a:t>judgment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Knowledge</a:t>
            </a:r>
            <a:endParaRPr lang="en-US" dirty="0"/>
          </a:p>
        </p:txBody>
      </p:sp>
      <p:pic>
        <p:nvPicPr>
          <p:cNvPr id="7170" name="Picture 2" descr="E:\EBP &amp; PP\EBP\pics\EBP intr\Neurologyphoto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9725" y="3971925"/>
            <a:ext cx="3724275" cy="288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EBP &amp; PP\EBP\pics\EBP intr\Decision-Mak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29059" y="1481138"/>
            <a:ext cx="5685882" cy="452596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Clinical Decision making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67400" y="5257799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Case of CP’</a:t>
            </a:r>
          </a:p>
          <a:p>
            <a:r>
              <a:rPr lang="en-US" dirty="0" smtClean="0"/>
              <a:t>Cost effectiveness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 Requires clinical reasoning to </a:t>
            </a:r>
            <a:r>
              <a:rPr lang="en-US" sz="3600" dirty="0" smtClean="0"/>
              <a:t>analyze, </a:t>
            </a:r>
            <a:r>
              <a:rPr lang="en-US" sz="3600" dirty="0" smtClean="0"/>
              <a:t>synthesize, interpret and communicate relevant information from and to the patient in a dynamic and interactive way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Other factors.</a:t>
            </a:r>
          </a:p>
          <a:p>
            <a:r>
              <a:rPr lang="en-US" dirty="0" smtClean="0"/>
              <a:t>Cultural </a:t>
            </a:r>
            <a:r>
              <a:rPr lang="en-US" dirty="0" err="1" smtClean="0"/>
              <a:t>Norms,values</a:t>
            </a:r>
            <a:endParaRPr lang="en-US" dirty="0" smtClean="0"/>
          </a:p>
          <a:p>
            <a:r>
              <a:rPr lang="en-US" b="1" u="sng" dirty="0" smtClean="0"/>
              <a:t>Norms</a:t>
            </a:r>
            <a:r>
              <a:rPr lang="en-US" b="1" dirty="0" smtClean="0"/>
              <a:t>:</a:t>
            </a:r>
            <a:r>
              <a:rPr lang="en-US" dirty="0" smtClean="0"/>
              <a:t> Actual or standardized behavior as a real conduct. </a:t>
            </a:r>
            <a:r>
              <a:rPr lang="en-US" i="1" u="sng" dirty="0" smtClean="0"/>
              <a:t>Socially approved ways of behaving</a:t>
            </a:r>
          </a:p>
          <a:p>
            <a:r>
              <a:rPr lang="en-US" b="1" u="sng" dirty="0" smtClean="0"/>
              <a:t>values: </a:t>
            </a:r>
            <a:r>
              <a:rPr lang="en-US" dirty="0" smtClean="0"/>
              <a:t>are supposed to be the guidelines of the society. It tells </a:t>
            </a:r>
            <a:r>
              <a:rPr lang="en-US" i="1" u="sng" dirty="0" smtClean="0"/>
              <a:t>what to do and how to do in different situations </a:t>
            </a:r>
            <a:endParaRPr lang="en-US" i="1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Culture</a:t>
            </a:r>
          </a:p>
          <a:p>
            <a:r>
              <a:rPr lang="en-US" dirty="0" smtClean="0"/>
              <a:t>Work site/environment</a:t>
            </a:r>
          </a:p>
          <a:p>
            <a:r>
              <a:rPr lang="en-US" dirty="0" smtClean="0"/>
              <a:t>Resources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Availability of resources pose problems in clinical decision making.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Effectiveness of intervention</a:t>
            </a:r>
            <a:r>
              <a:rPr lang="en-US" b="1" dirty="0" smtClean="0"/>
              <a:t> ~~~ </a:t>
            </a:r>
            <a:r>
              <a:rPr lang="en-US" dirty="0" smtClean="0"/>
              <a:t>financial issue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Expertise of  PT.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factors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”If you listen carefully to the patient they will tell you the diagnosis” (Quotation of Sir William Osler 1849–1919).</a:t>
            </a:r>
          </a:p>
          <a:p>
            <a:r>
              <a:rPr lang="en-US" dirty="0" smtClean="0"/>
              <a:t> This statement still holds true and emphasizes the great importance of taking a good history.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 descr="E:\EBP &amp; PP\EBP\pics\EBP intr\ResearchLibra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-604838"/>
            <a:ext cx="12192000" cy="8067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Reliable Evidence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 want from health research when I am a patient </a:t>
            </a:r>
            <a:endParaRPr lang="en-US" dirty="0"/>
          </a:p>
        </p:txBody>
      </p:sp>
      <p:pic>
        <p:nvPicPr>
          <p:cNvPr id="6" name="Picture 2" descr="E:\EBP &amp; PP\EBP\pics\EBP intr\prafulla.n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6869" y="2743200"/>
            <a:ext cx="5367131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                          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                                   Evidence  ??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Values , Preference ,Experience ,Knowledge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9813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 </a:t>
            </a:r>
            <a:r>
              <a:rPr lang="en-US" b="1" dirty="0" smtClean="0"/>
              <a:t>High quality clinical research</a:t>
            </a:r>
            <a:endParaRPr lang="en-US" b="1" dirty="0"/>
          </a:p>
          <a:p>
            <a:r>
              <a:rPr lang="en-US" b="1" dirty="0" smtClean="0"/>
              <a:t>Professional/practice  knowledge </a:t>
            </a:r>
          </a:p>
          <a:p>
            <a:pPr>
              <a:buNone/>
            </a:pPr>
            <a:r>
              <a:rPr lang="en-US" dirty="0" err="1"/>
              <a:t>Titchen</a:t>
            </a:r>
            <a:r>
              <a:rPr lang="en-US" dirty="0"/>
              <a:t> &amp; </a:t>
            </a:r>
            <a:r>
              <a:rPr lang="en-US" dirty="0" err="1"/>
              <a:t>Ersser</a:t>
            </a:r>
            <a:r>
              <a:rPr lang="en-US" dirty="0"/>
              <a:t> (2001) comment that practice</a:t>
            </a:r>
          </a:p>
          <a:p>
            <a:pPr>
              <a:buNone/>
            </a:pPr>
            <a:r>
              <a:rPr lang="en-US" dirty="0"/>
              <a:t>knowledge ‘underpins the practitioner’s rapid </a:t>
            </a:r>
            <a:r>
              <a:rPr lang="en-US" dirty="0" smtClean="0"/>
              <a:t>and fluent </a:t>
            </a:r>
            <a:r>
              <a:rPr lang="en-US" dirty="0"/>
              <a:t>response to </a:t>
            </a:r>
            <a:r>
              <a:rPr lang="en-US" dirty="0" smtClean="0"/>
              <a:t>a situation</a:t>
            </a:r>
            <a:r>
              <a:rPr lang="en-US" dirty="0"/>
              <a:t>’.</a:t>
            </a:r>
            <a:endParaRPr lang="en-US" b="1" dirty="0" smtClean="0"/>
          </a:p>
          <a:p>
            <a:r>
              <a:rPr lang="en-US" b="1" dirty="0" smtClean="0"/>
              <a:t>Patient preferences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Clinical case:</a:t>
            </a:r>
          </a:p>
          <a:p>
            <a:pPr>
              <a:buNone/>
            </a:pPr>
            <a:r>
              <a:rPr lang="en-US" dirty="0" smtClean="0"/>
              <a:t>Painful Shoulder injury:</a:t>
            </a:r>
          </a:p>
          <a:p>
            <a:pPr>
              <a:buNone/>
            </a:pPr>
            <a:r>
              <a:rPr lang="en-US" dirty="0" smtClean="0"/>
              <a:t>Nothing seemed to be helping……..</a:t>
            </a:r>
          </a:p>
          <a:p>
            <a:pPr>
              <a:buNone/>
            </a:pPr>
            <a:r>
              <a:rPr lang="en-US" dirty="0" smtClean="0"/>
              <a:t>SS &gt; </a:t>
            </a:r>
            <a:r>
              <a:rPr lang="en-US" dirty="0" err="1" smtClean="0"/>
              <a:t>Cyriax</a:t>
            </a:r>
            <a:r>
              <a:rPr lang="en-US" dirty="0" smtClean="0"/>
              <a:t> Friction  =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E:\EBP &amp; PP\EBP\pics\EBP intr\shoulder-p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828800"/>
            <a:ext cx="3352800" cy="5029200"/>
          </a:xfrm>
          <a:prstGeom prst="rect">
            <a:avLst/>
          </a:prstGeom>
          <a:noFill/>
        </p:spPr>
      </p:pic>
      <p:pic>
        <p:nvPicPr>
          <p:cNvPr id="1027" name="Picture 3" descr="E:\EBP &amp; PP\EBP\pics\EBP intr\shoulder-pain-nj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0292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Dramatic Effects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You never predict dramatic effects . they are rare</a:t>
            </a:r>
          </a:p>
          <a:p>
            <a:pPr>
              <a:buNone/>
            </a:pPr>
            <a:r>
              <a:rPr lang="en-US" dirty="0" smtClean="0"/>
              <a:t>                       </a:t>
            </a:r>
          </a:p>
          <a:p>
            <a:pPr>
              <a:buNone/>
            </a:pPr>
            <a:r>
              <a:rPr lang="en-US" dirty="0" smtClean="0"/>
              <a:t>Good=========Harm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More good / harm&gt;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needs Research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DRAMATIC EFFECTS  ??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200" dirty="0" smtClean="0"/>
              <a:t># fibula</a:t>
            </a:r>
          </a:p>
          <a:p>
            <a:pPr>
              <a:buNone/>
            </a:pPr>
            <a:r>
              <a:rPr lang="en-US" sz="3200" dirty="0" smtClean="0"/>
              <a:t>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advice subsiding swelling </a:t>
            </a:r>
          </a:p>
          <a:p>
            <a:pPr>
              <a:buNone/>
            </a:pPr>
            <a:r>
              <a:rPr lang="en-US" sz="3200" dirty="0" smtClean="0"/>
              <a:t>Then cast for 6 weeks</a:t>
            </a:r>
          </a:p>
          <a:p>
            <a:pPr>
              <a:buNone/>
            </a:pPr>
            <a:r>
              <a:rPr lang="en-US" sz="3200" dirty="0" smtClean="0"/>
              <a:t>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opinion using supportive bandage and Wt bearing till ankle hurts and so on.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200" dirty="0" smtClean="0"/>
              <a:t>How to judge b/w two clinical approach ???</a:t>
            </a:r>
          </a:p>
          <a:p>
            <a:pPr>
              <a:buNone/>
            </a:pPr>
            <a:r>
              <a:rPr lang="en-US" sz="3200" dirty="0" smtClean="0"/>
              <a:t>&gt;&gt;Randomized clinical trials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E:\EBP &amp; PP\EBP\pics\EBP intr\broken_ankl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-533400"/>
            <a:ext cx="2819400" cy="3434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Physiotherapy </a:t>
            </a:r>
            <a:r>
              <a:rPr lang="en-US" b="1" dirty="0"/>
              <a:t>informed by relevant,</a:t>
            </a:r>
          </a:p>
          <a:p>
            <a:pPr>
              <a:buNone/>
            </a:pPr>
            <a:r>
              <a:rPr lang="en-US" b="1" dirty="0"/>
              <a:t>high quality clinical research.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based Physiotherapy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Research alone does not make</a:t>
            </a:r>
          </a:p>
          <a:p>
            <a:pPr>
              <a:buNone/>
            </a:pPr>
            <a:r>
              <a:rPr lang="en-US" dirty="0" smtClean="0"/>
              <a:t>good or bad decisions – people do.</a:t>
            </a:r>
          </a:p>
          <a:p>
            <a:pPr>
              <a:buNone/>
            </a:pPr>
            <a:r>
              <a:rPr lang="en-US" dirty="0" smtClean="0"/>
              <a:t> When patients, health professionals</a:t>
            </a:r>
          </a:p>
          <a:p>
            <a:pPr>
              <a:buNone/>
            </a:pPr>
            <a:r>
              <a:rPr lang="en-US" dirty="0" smtClean="0"/>
              <a:t>and policy makers make health care decisions,</a:t>
            </a:r>
          </a:p>
          <a:p>
            <a:pPr>
              <a:buNone/>
            </a:pPr>
            <a:r>
              <a:rPr lang="en-US" dirty="0" smtClean="0"/>
              <a:t>they bring to their decisions a range of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Values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Preferences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Experiences              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Knowledge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EBP &amp; PP\EBP\pics\EBP intr\iStock_000005012679XSmal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0" y="1828800"/>
            <a:ext cx="5397500" cy="3581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High Quality Clinical Research: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6146" name="Picture 2" descr="E:\EBP &amp; PP\EBP\pics\EBP intr\purpo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572000"/>
            <a:ext cx="2857500" cy="189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 quality clinical research is that which is carried out in a way that allows us to trust the results (it has a low risk of bias) and is relevant to our questions</a:t>
            </a:r>
          </a:p>
          <a:p>
            <a:r>
              <a:rPr lang="en-US" dirty="0" smtClean="0"/>
              <a:t>research on Pts conducted in clinical settings.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It is empirical(based on Exp &amp; Observation rather theory)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Low risk of bias &amp; relevant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research that impact decisions.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High Quality Clinical Research:</a:t>
            </a:r>
            <a:br>
              <a:rPr lang="en-US" b="1" u="sng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531</TotalTime>
  <Words>578</Words>
  <Application>Microsoft Office PowerPoint</Application>
  <PresentationFormat>On-screen Show (4:3)</PresentationFormat>
  <Paragraphs>113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Evidence-based Physiotherapy</vt:lpstr>
      <vt:lpstr>what I want from health research when I am a patient </vt:lpstr>
      <vt:lpstr>PowerPoint Presentation</vt:lpstr>
      <vt:lpstr>DRAMATIC EFFECTS  ??</vt:lpstr>
      <vt:lpstr>PowerPoint Presentation</vt:lpstr>
      <vt:lpstr>Evidence based Physiotherapy</vt:lpstr>
      <vt:lpstr>PowerPoint Presentation</vt:lpstr>
      <vt:lpstr>High Quality Clinical Research: </vt:lpstr>
      <vt:lpstr>High Quality Clinical Research: </vt:lpstr>
      <vt:lpstr>When High Quality Clinical Research does not Exist ????</vt:lpstr>
      <vt:lpstr>PowerPoint Presentation</vt:lpstr>
      <vt:lpstr>Patient  Preferences</vt:lpstr>
      <vt:lpstr>Practice Knowledge</vt:lpstr>
      <vt:lpstr> Clinical Decision making</vt:lpstr>
      <vt:lpstr>PowerPoint Presentation</vt:lpstr>
      <vt:lpstr>PowerPoint Presentation</vt:lpstr>
      <vt:lpstr>Additional factors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Evidence-based Physiotherapy</dc:title>
  <dc:creator>breeze</dc:creator>
  <cp:lastModifiedBy>Windows User</cp:lastModifiedBy>
  <cp:revision>39</cp:revision>
  <dcterms:created xsi:type="dcterms:W3CDTF">2006-08-16T00:00:00Z</dcterms:created>
  <dcterms:modified xsi:type="dcterms:W3CDTF">2019-08-19T06:12:46Z</dcterms:modified>
</cp:coreProperties>
</file>