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4" r:id="rId4"/>
    <p:sldId id="263" r:id="rId5"/>
    <p:sldId id="268" r:id="rId6"/>
    <p:sldId id="265" r:id="rId7"/>
    <p:sldId id="257" r:id="rId8"/>
    <p:sldId id="258" r:id="rId9"/>
    <p:sldId id="266" r:id="rId10"/>
    <p:sldId id="269" r:id="rId11"/>
    <p:sldId id="259" r:id="rId12"/>
    <p:sldId id="267"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ACA4E0C-A15F-4BFC-9022-7168796818C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A4E0C-A15F-4BFC-9022-7168796818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A4E0C-A15F-4BFC-9022-7168796818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A4E0C-A15F-4BFC-9022-7168796818C0}"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ACA4E0C-A15F-4BFC-9022-7168796818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A4E0C-A15F-4BFC-9022-7168796818C0}"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CA4E0C-A15F-4BFC-9022-7168796818C0}"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CA4E0C-A15F-4BFC-9022-7168796818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CA4E0C-A15F-4BFC-9022-7168796818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A4E0C-A15F-4BFC-9022-7168796818C0}"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5B69D2-EB24-4458-868E-9E98A40CC448}" type="datetimeFigureOut">
              <a:rPr lang="en-US" smtClean="0"/>
              <a:pPr/>
              <a:t>11/11/2016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ACA4E0C-A15F-4BFC-9022-7168796818C0}"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55B69D2-EB24-4458-868E-9E98A40CC448}" type="datetimeFigureOut">
              <a:rPr lang="en-US" smtClean="0"/>
              <a:pPr/>
              <a:t>11/11/2016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ACA4E0C-A15F-4BFC-9022-7168796818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Pre-sowing treatments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lstStyle/>
          <a:p>
            <a:r>
              <a:rPr lang="en-US" b="1" dirty="0" smtClean="0"/>
              <a:t>Passage through animal body:</a:t>
            </a:r>
            <a:r>
              <a:rPr lang="en-US" dirty="0" smtClean="0"/>
              <a:t> Some seeds germinate quickly if they are passed through the digestive system of the animals or poultry, </a:t>
            </a:r>
            <a:r>
              <a:rPr lang="en-US" dirty="0" err="1" smtClean="0"/>
              <a:t>eg</a:t>
            </a:r>
            <a:r>
              <a:rPr lang="en-US" dirty="0" smtClean="0"/>
              <a:t>., Acacia </a:t>
            </a:r>
            <a:r>
              <a:rPr lang="en-US" dirty="0" err="1" smtClean="0"/>
              <a:t>arabica</a:t>
            </a:r>
            <a:r>
              <a:rPr lang="en-US" dirty="0" smtClean="0"/>
              <a:t>, </a:t>
            </a:r>
            <a:r>
              <a:rPr lang="en-US" dirty="0" err="1" smtClean="0"/>
              <a:t>Santalum</a:t>
            </a:r>
            <a:r>
              <a:rPr lang="en-US" dirty="0" smtClean="0"/>
              <a:t> album, etc.</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b="1" dirty="0"/>
              <a:t>Mechanical Treatment:</a:t>
            </a:r>
            <a:r>
              <a:rPr lang="en-US" dirty="0"/>
              <a:t> It refers to the mechanical cutting or filling of the hard coat of seeds so that moisture may reach inside. </a:t>
            </a:r>
            <a:endParaRPr lang="en-US" dirty="0" smtClean="0"/>
          </a:p>
          <a:p>
            <a:r>
              <a:rPr lang="en-US" dirty="0" smtClean="0"/>
              <a:t>It </a:t>
            </a:r>
            <a:r>
              <a:rPr lang="en-US" dirty="0"/>
              <a:t>is beneficial if fruit has 2 or 3 seeds, </a:t>
            </a:r>
            <a:r>
              <a:rPr lang="en-US" dirty="0" smtClean="0"/>
              <a:t>e.g</a:t>
            </a:r>
            <a:r>
              <a:rPr lang="en-US" dirty="0"/>
              <a:t>. Rudraksha, </a:t>
            </a:r>
            <a:r>
              <a:rPr lang="en-US" dirty="0" err="1"/>
              <a:t>Lapsi</a:t>
            </a:r>
            <a:r>
              <a:rPr lang="en-US" dirty="0"/>
              <a:t>, etc.</a:t>
            </a:r>
          </a:p>
          <a:p>
            <a:r>
              <a:rPr lang="en-US" b="1" dirty="0"/>
              <a:t>Chemical Treatment:</a:t>
            </a:r>
            <a:r>
              <a:rPr lang="en-US" dirty="0"/>
              <a:t> Chemicals such sulphuric acid, sulphate of magnesium, etc are used to soften the </a:t>
            </a:r>
            <a:r>
              <a:rPr lang="en-US" dirty="0" smtClean="0"/>
              <a:t>seed coat </a:t>
            </a:r>
            <a:r>
              <a:rPr lang="en-US" dirty="0"/>
              <a:t>and renders them permeable to water.</a:t>
            </a:r>
          </a:p>
          <a:p>
            <a:r>
              <a:rPr lang="en-US" b="1" dirty="0"/>
              <a:t>Scorching or fire treatment:</a:t>
            </a:r>
            <a:r>
              <a:rPr lang="en-US" dirty="0"/>
              <a:t> A fire through the teak forests stimulates germination. Therefore, the teak seed is sometimes spread on ground on a layer of leaves and given a light burn. But it is now not being used practically as this method is difficult to control.</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Stratification: </a:t>
            </a:r>
            <a:r>
              <a:rPr lang="en-US" dirty="0" smtClean="0"/>
              <a:t>The seeds are spread in layers of 1-2 cm deep altering with layers of sand, or charcoal about 5-7cm deep in boxes or baskets, stored in pits dug in the ground.</a:t>
            </a:r>
          </a:p>
          <a:p>
            <a:r>
              <a:rPr lang="en-US" dirty="0" smtClean="0"/>
              <a:t> This method is suitable in higher hill forests.</a:t>
            </a:r>
          </a:p>
          <a:p>
            <a:r>
              <a:rPr lang="en-US" b="1" dirty="0" smtClean="0"/>
              <a:t>Fermentation: </a:t>
            </a:r>
            <a:r>
              <a:rPr lang="en-US" dirty="0" smtClean="0"/>
              <a:t>This method has been successfully used for teak. For this, seeds are spread on ground covered with grass which is kept moist. </a:t>
            </a:r>
          </a:p>
          <a:p>
            <a:r>
              <a:rPr lang="en-US" dirty="0" smtClean="0"/>
              <a:t>Fermentation is induced by adding inoculums for a cattle shed or drain. The bacterial action is allowed to continue for about 2 months when the seed is ready for dibbling.</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a:t>
            </a:r>
            <a:endParaRPr lang="en-US" dirty="0"/>
          </a:p>
        </p:txBody>
      </p:sp>
      <p:pic>
        <p:nvPicPr>
          <p:cNvPr id="1026" name="Picture 2" descr="C:\Users\mypc\Desktop\10.9_pre_1.jpg"/>
          <p:cNvPicPr>
            <a:picLocks noGrp="1" noChangeAspect="1" noChangeArrowheads="1"/>
          </p:cNvPicPr>
          <p:nvPr>
            <p:ph sz="quarter" idx="1"/>
          </p:nvPr>
        </p:nvPicPr>
        <p:blipFill>
          <a:blip r:embed="rId2"/>
          <a:stretch>
            <a:fillRect/>
          </a:stretch>
        </p:blipFill>
        <p:spPr bwMode="auto">
          <a:xfrm>
            <a:off x="2932176" y="2758440"/>
            <a:ext cx="3736848" cy="195072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seed treatments are necessary?</a:t>
            </a:r>
            <a:endParaRPr lang="en-US" dirty="0"/>
          </a:p>
        </p:txBody>
      </p:sp>
      <p:sp>
        <p:nvSpPr>
          <p:cNvPr id="3" name="Content Placeholder 2"/>
          <p:cNvSpPr>
            <a:spLocks noGrp="1"/>
          </p:cNvSpPr>
          <p:nvPr>
            <p:ph sz="quarter" idx="1"/>
          </p:nvPr>
        </p:nvSpPr>
        <p:spPr/>
        <p:txBody>
          <a:bodyPr>
            <a:normAutofit/>
          </a:bodyPr>
          <a:lstStyle/>
          <a:p>
            <a:r>
              <a:rPr lang="en-US" b="1" dirty="0" smtClean="0"/>
              <a:t>To </a:t>
            </a:r>
            <a:r>
              <a:rPr lang="en-US" b="1" dirty="0"/>
              <a:t>determine </a:t>
            </a:r>
            <a:r>
              <a:rPr lang="en-US" b="1" dirty="0" err="1" smtClean="0"/>
              <a:t>genuines</a:t>
            </a:r>
            <a:r>
              <a:rPr lang="en-US" b="1" dirty="0"/>
              <a:t>: </a:t>
            </a:r>
            <a:endParaRPr lang="en-US" b="1" dirty="0" smtClean="0"/>
          </a:p>
          <a:p>
            <a:r>
              <a:rPr lang="en-US" dirty="0" err="1" smtClean="0"/>
              <a:t>Genuines</a:t>
            </a:r>
            <a:r>
              <a:rPr lang="en-US" dirty="0" smtClean="0"/>
              <a:t> </a:t>
            </a:r>
            <a:r>
              <a:rPr lang="en-US" dirty="0"/>
              <a:t>of seeds means purely desired seeds for producing plants in the beds, not </a:t>
            </a:r>
            <a:r>
              <a:rPr lang="en-US" dirty="0" smtClean="0"/>
              <a:t>mixed.</a:t>
            </a:r>
          </a:p>
          <a:p>
            <a:r>
              <a:rPr lang="en-US" dirty="0" smtClean="0"/>
              <a:t>Identification </a:t>
            </a:r>
            <a:r>
              <a:rPr lang="en-US" dirty="0"/>
              <a:t>of such seeds is necessary. Sometimes, it is very difficult to identify the seeds</a:t>
            </a:r>
            <a:r>
              <a:rPr lang="en-US" dirty="0" smtClean="0"/>
              <a:t>.</a:t>
            </a:r>
          </a:p>
          <a:p>
            <a:r>
              <a:rPr lang="en-US" dirty="0" smtClean="0"/>
              <a:t> </a:t>
            </a:r>
            <a:r>
              <a:rPr lang="en-US" dirty="0"/>
              <a:t>In such cases, it is necessary to collect a botanical specimen of the seed bearing plant and get it identified by an expert botanist</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lstStyle/>
          <a:p>
            <a:r>
              <a:rPr lang="en-US" b="1" dirty="0" smtClean="0"/>
              <a:t>To determine purity: </a:t>
            </a:r>
          </a:p>
          <a:p>
            <a:r>
              <a:rPr lang="en-US" dirty="0" smtClean="0"/>
              <a:t>Seeds may have other foreign matters, even if they are genuine. </a:t>
            </a:r>
          </a:p>
          <a:p>
            <a:r>
              <a:rPr lang="en-US" dirty="0" smtClean="0"/>
              <a:t>For the purpose, seeds are cleaned by winnowing or hand-picking. </a:t>
            </a:r>
          </a:p>
          <a:p>
            <a:r>
              <a:rPr lang="en-US" dirty="0" smtClean="0"/>
              <a:t>If samples of cleaned seeds are compared with the collected seeds. Purity can be determined easily.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normAutofit lnSpcReduction="10000"/>
          </a:bodyPr>
          <a:lstStyle/>
          <a:p>
            <a:r>
              <a:rPr lang="en-US" b="1" dirty="0"/>
              <a:t>To determine seed viability:</a:t>
            </a:r>
            <a:r>
              <a:rPr lang="en-US" dirty="0"/>
              <a:t> Viability of seeds are can be determined by direct inspection or by physical or chemical </a:t>
            </a:r>
            <a:r>
              <a:rPr lang="en-US" dirty="0" smtClean="0"/>
              <a:t>test.</a:t>
            </a:r>
          </a:p>
          <a:p>
            <a:r>
              <a:rPr lang="en-US" b="1" dirty="0" smtClean="0"/>
              <a:t>viability </a:t>
            </a:r>
            <a:r>
              <a:rPr lang="en-US" b="1" dirty="0"/>
              <a:t>by direct inspection </a:t>
            </a:r>
            <a:r>
              <a:rPr lang="en-US" dirty="0"/>
              <a:t>is rough estimation mostly done by </a:t>
            </a:r>
            <a:r>
              <a:rPr lang="en-US" dirty="0" smtClean="0"/>
              <a:t>Nepalese </a:t>
            </a:r>
            <a:r>
              <a:rPr lang="en-US" dirty="0"/>
              <a:t>farmers. By the inspection, seeds having hollow, insect-eaten, </a:t>
            </a:r>
            <a:r>
              <a:rPr lang="en-US" dirty="0" err="1"/>
              <a:t>mouldy</a:t>
            </a:r>
            <a:r>
              <a:rPr lang="en-US" dirty="0"/>
              <a:t> or otherwise obviously bad are excluded as unviable. </a:t>
            </a:r>
            <a:endParaRPr lang="en-US" dirty="0" smtClean="0"/>
          </a:p>
          <a:p>
            <a:r>
              <a:rPr lang="en-US" b="1" i="1" dirty="0" smtClean="0"/>
              <a:t>Physical </a:t>
            </a:r>
            <a:r>
              <a:rPr lang="en-US" b="1" i="1" dirty="0"/>
              <a:t>test</a:t>
            </a:r>
            <a:r>
              <a:rPr lang="en-US" b="1" dirty="0"/>
              <a:t>, </a:t>
            </a:r>
            <a:r>
              <a:rPr lang="en-US" dirty="0"/>
              <a:t>which is done by winnowing or submersion in water. Similarly, </a:t>
            </a:r>
            <a:r>
              <a:rPr lang="en-US" b="1" i="1" dirty="0"/>
              <a:t>chemical test</a:t>
            </a:r>
            <a:r>
              <a:rPr lang="en-US" b="1" dirty="0"/>
              <a:t> </a:t>
            </a:r>
            <a:r>
              <a:rPr lang="en-US" dirty="0"/>
              <a:t>may be done by using chemicals </a:t>
            </a:r>
            <a:r>
              <a:rPr lang="en-US" dirty="0" smtClean="0"/>
              <a:t>.</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lstStyle/>
          <a:p>
            <a:r>
              <a:rPr lang="en-US" dirty="0" smtClean="0"/>
              <a:t>Some kinds of chemicals discolor the seeds whether their parts are genuine or not. If they are not genuine, their color becomes changed.</a:t>
            </a:r>
          </a:p>
          <a:p>
            <a:r>
              <a:rPr lang="en-US" b="1" dirty="0" smtClean="0"/>
              <a:t>To test germination capacity: </a:t>
            </a:r>
            <a:r>
              <a:rPr lang="en-US" dirty="0" smtClean="0"/>
              <a:t>This type of test are practically done in the tray or beds, the germination is found out.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normAutofit/>
          </a:bodyPr>
          <a:lstStyle/>
          <a:p>
            <a:r>
              <a:rPr lang="en-US" b="1" dirty="0" smtClean="0"/>
              <a:t>Weathering</a:t>
            </a:r>
            <a:r>
              <a:rPr lang="en-US" b="1" dirty="0" smtClean="0"/>
              <a:t>: </a:t>
            </a:r>
            <a:r>
              <a:rPr lang="en-US" dirty="0" smtClean="0"/>
              <a:t>Weathering means exposing the seed to sun, wind and rain to crack its hard coat.</a:t>
            </a:r>
          </a:p>
          <a:p>
            <a:r>
              <a:rPr lang="en-US" dirty="0" smtClean="0"/>
              <a:t>When germination is seen to be just starting, the seed is spread out on mats to be exposed to sun, wind and rain. </a:t>
            </a:r>
          </a:p>
          <a:p>
            <a:r>
              <a:rPr lang="en-US" dirty="0" smtClean="0"/>
              <a:t>The seed is then dried in shade and bagged for sowing in the following rainy season.</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Water </a:t>
            </a:r>
            <a:r>
              <a:rPr lang="en-US" b="1" dirty="0"/>
              <a:t>Treatment:</a:t>
            </a:r>
            <a:r>
              <a:rPr lang="en-US" dirty="0"/>
              <a:t> In water treatment, water either cold or hot, is used to hasten </a:t>
            </a:r>
            <a:r>
              <a:rPr lang="en-US" dirty="0" smtClean="0"/>
              <a:t>germination.</a:t>
            </a:r>
          </a:p>
          <a:p>
            <a:r>
              <a:rPr lang="en-US" b="1" dirty="0" smtClean="0"/>
              <a:t>Soaking </a:t>
            </a:r>
            <a:r>
              <a:rPr lang="en-US" b="1" dirty="0"/>
              <a:t>in cold water for 24-48 hrs </a:t>
            </a:r>
            <a:r>
              <a:rPr lang="en-US" b="1" dirty="0" smtClean="0"/>
              <a:t>before sowing</a:t>
            </a:r>
            <a:r>
              <a:rPr lang="en-US" b="1" dirty="0"/>
              <a:t>:</a:t>
            </a:r>
            <a:r>
              <a:rPr lang="en-US" dirty="0"/>
              <a:t> </a:t>
            </a:r>
            <a:endParaRPr lang="en-US" dirty="0" smtClean="0"/>
          </a:p>
          <a:p>
            <a:r>
              <a:rPr lang="en-US" dirty="0" smtClean="0"/>
              <a:t>This </a:t>
            </a:r>
            <a:r>
              <a:rPr lang="en-US" dirty="0"/>
              <a:t>treatment is applied to most medium-sized dry seeds, </a:t>
            </a:r>
            <a:r>
              <a:rPr lang="en-US" dirty="0" smtClean="0"/>
              <a:t>e.g.., chirr </a:t>
            </a:r>
            <a:r>
              <a:rPr lang="en-US" dirty="0"/>
              <a:t>pine and many </a:t>
            </a:r>
            <a:r>
              <a:rPr lang="en-US" dirty="0" err="1"/>
              <a:t>leguminosae</a:t>
            </a:r>
            <a:r>
              <a:rPr lang="en-US" dirty="0"/>
              <a:t> </a:t>
            </a:r>
            <a:r>
              <a:rPr lang="en-US" dirty="0" smtClean="0"/>
              <a:t>species.</a:t>
            </a:r>
          </a:p>
          <a:p>
            <a:r>
              <a:rPr lang="en-US" b="1" dirty="0" smtClean="0"/>
              <a:t>Soaking </a:t>
            </a:r>
            <a:r>
              <a:rPr lang="en-US" b="1" dirty="0"/>
              <a:t>in boiling hot water: </a:t>
            </a:r>
            <a:r>
              <a:rPr lang="en-US" dirty="0"/>
              <a:t>Water is heated in a tray and then seeds are kept in hot trays just after removing from stove so as to crack the seed-coat, </a:t>
            </a:r>
            <a:r>
              <a:rPr lang="en-US" dirty="0" smtClean="0"/>
              <a:t>e.g</a:t>
            </a:r>
            <a:r>
              <a:rPr lang="en-US" dirty="0"/>
              <a:t>. </a:t>
            </a:r>
            <a:r>
              <a:rPr lang="en-US" dirty="0" err="1"/>
              <a:t>Albizia</a:t>
            </a:r>
            <a:r>
              <a:rPr lang="en-US" dirty="0"/>
              <a:t>, Oaks and chestnut. By this treatment, insects may be killed, if any.</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Alternate wetting and drying:</a:t>
            </a:r>
            <a:endParaRPr lang="en-US" dirty="0"/>
          </a:p>
        </p:txBody>
      </p:sp>
      <p:sp>
        <p:nvSpPr>
          <p:cNvPr id="3" name="Content Placeholder 2"/>
          <p:cNvSpPr>
            <a:spLocks noGrp="1"/>
          </p:cNvSpPr>
          <p:nvPr>
            <p:ph sz="quarter" idx="1"/>
          </p:nvPr>
        </p:nvSpPr>
        <p:spPr/>
        <p:txBody>
          <a:bodyPr>
            <a:normAutofit lnSpcReduction="10000"/>
          </a:bodyPr>
          <a:lstStyle/>
          <a:p>
            <a:r>
              <a:rPr lang="en-US" b="1" dirty="0"/>
              <a:t> Nursery bed </a:t>
            </a:r>
            <a:r>
              <a:rPr lang="en-US" b="1" dirty="0" smtClean="0"/>
              <a:t>process and </a:t>
            </a:r>
            <a:r>
              <a:rPr lang="en-US" b="1" dirty="0"/>
              <a:t>Pit </a:t>
            </a:r>
            <a:r>
              <a:rPr lang="en-US" b="1" dirty="0" smtClean="0"/>
              <a:t>process:</a:t>
            </a:r>
          </a:p>
          <a:p>
            <a:r>
              <a:rPr lang="en-US" dirty="0" smtClean="0"/>
              <a:t>It </a:t>
            </a:r>
            <a:r>
              <a:rPr lang="en-US" dirty="0"/>
              <a:t>can be done either in nursery beds or in the pit of specific size (0.8m deep and 1to 1.2m square</a:t>
            </a:r>
            <a:r>
              <a:rPr lang="en-US" dirty="0" smtClean="0"/>
              <a:t>).</a:t>
            </a:r>
          </a:p>
          <a:p>
            <a:r>
              <a:rPr lang="en-US" b="1" dirty="0" smtClean="0"/>
              <a:t>In</a:t>
            </a:r>
            <a:r>
              <a:rPr lang="en-US" b="1" dirty="0"/>
              <a:t> </a:t>
            </a:r>
            <a:r>
              <a:rPr lang="en-US" b="1" i="1" dirty="0"/>
              <a:t>nursery bed process</a:t>
            </a:r>
            <a:r>
              <a:rPr lang="en-US" b="1" dirty="0"/>
              <a:t>, </a:t>
            </a:r>
            <a:r>
              <a:rPr lang="en-US" dirty="0"/>
              <a:t>5mm thick layer of sand is laid and then covered with grasses and watered sufficiently. </a:t>
            </a:r>
            <a:endParaRPr lang="en-US" dirty="0" smtClean="0"/>
          </a:p>
          <a:p>
            <a:r>
              <a:rPr lang="en-US" dirty="0" smtClean="0"/>
              <a:t>After </a:t>
            </a:r>
            <a:r>
              <a:rPr lang="en-US" dirty="0"/>
              <a:t>12 hrs, the grass is removed so that the seeds are exposed to sun and dries. Again, the grass is put back on seeds and watered. This continues for 2-3 weeks, when the seed starts germinating.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normAutofit/>
          </a:bodyPr>
          <a:lstStyle/>
          <a:p>
            <a:r>
              <a:rPr lang="en-US" b="1" dirty="0" smtClean="0"/>
              <a:t>In the</a:t>
            </a:r>
            <a:r>
              <a:rPr lang="en-US" b="1" i="1" dirty="0" smtClean="0"/>
              <a:t> pit process</a:t>
            </a:r>
            <a:r>
              <a:rPr lang="en-US" b="1" dirty="0" smtClean="0"/>
              <a:t>, </a:t>
            </a:r>
            <a:r>
              <a:rPr lang="en-US" dirty="0" smtClean="0"/>
              <a:t>bottom and sides of the pit are lined with teak leaves. Seed soaked in water warmed by sun during the day is placed in the pit separated by teak leaves of 6-10mm thick. </a:t>
            </a:r>
          </a:p>
          <a:p>
            <a:r>
              <a:rPr lang="en-US" dirty="0" smtClean="0"/>
              <a:t>After some layers, bamboo pipes are kept. The seeds are kept in the pit for about 10 days and watering is done every alternate day. </a:t>
            </a:r>
            <a:endParaRPr lang="en-US" dirty="0" smtClean="0"/>
          </a:p>
          <a:p>
            <a:r>
              <a:rPr lang="en-US" dirty="0" smtClean="0"/>
              <a:t>The </a:t>
            </a:r>
            <a:r>
              <a:rPr lang="en-US" dirty="0" smtClean="0"/>
              <a:t>pit is then opened when seeds are expected to have germinated. Heavy watering must not be done.</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44</TotalTime>
  <Words>69</Words>
  <Application>Microsoft Office PowerPoint</Application>
  <PresentationFormat>On-screen Show (4:3)</PresentationFormat>
  <Paragraphs>49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Pre-sowing treatments</vt:lpstr>
      <vt:lpstr>Why seed treatments are necessary?</vt:lpstr>
      <vt:lpstr>Conti…</vt:lpstr>
      <vt:lpstr>Conti…</vt:lpstr>
      <vt:lpstr>Conti..</vt:lpstr>
      <vt:lpstr>Conti…</vt:lpstr>
      <vt:lpstr>Conti…</vt:lpstr>
      <vt:lpstr>Alternate wetting and drying:</vt:lpstr>
      <vt:lpstr>Conti…</vt:lpstr>
      <vt:lpstr>Conti..</vt:lpstr>
      <vt:lpstr>treatments</vt:lpstr>
      <vt:lpstr>Cont…</vt:lpstr>
      <vt:lpstr>hot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mypc</dc:creator>
  <cp:lastModifiedBy>UCA</cp:lastModifiedBy>
  <cp:revision>7</cp:revision>
  <dcterms:created xsi:type="dcterms:W3CDTF">2016-01-15T15:38:27Z</dcterms:created>
  <dcterms:modified xsi:type="dcterms:W3CDTF">2016-11-11T04:58:28Z</dcterms:modified>
</cp:coreProperties>
</file>