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8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0" r:id="rId16"/>
    <p:sldId id="268" r:id="rId17"/>
    <p:sldId id="295" r:id="rId18"/>
    <p:sldId id="281" r:id="rId19"/>
    <p:sldId id="282" r:id="rId20"/>
    <p:sldId id="283" r:id="rId21"/>
    <p:sldId id="296" r:id="rId22"/>
    <p:sldId id="269" r:id="rId23"/>
    <p:sldId id="270" r:id="rId24"/>
    <p:sldId id="271" r:id="rId25"/>
    <p:sldId id="272" r:id="rId26"/>
    <p:sldId id="273" r:id="rId27"/>
    <p:sldId id="300" r:id="rId28"/>
    <p:sldId id="274" r:id="rId29"/>
    <p:sldId id="275" r:id="rId30"/>
    <p:sldId id="297" r:id="rId31"/>
    <p:sldId id="276" r:id="rId32"/>
    <p:sldId id="277" r:id="rId33"/>
    <p:sldId id="278" r:id="rId34"/>
    <p:sldId id="279" r:id="rId35"/>
    <p:sldId id="285" r:id="rId36"/>
    <p:sldId id="298" r:id="rId37"/>
    <p:sldId id="286" r:id="rId38"/>
    <p:sldId id="287" r:id="rId39"/>
    <p:sldId id="299" r:id="rId40"/>
    <p:sldId id="288" r:id="rId41"/>
    <p:sldId id="290" r:id="rId42"/>
    <p:sldId id="291" r:id="rId43"/>
    <p:sldId id="292" r:id="rId44"/>
    <p:sldId id="293" r:id="rId45"/>
    <p:sldId id="29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62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9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070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395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798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089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258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628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70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384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139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318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4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078A-9271-462E-BEC3-C01958854A51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13021-6018-418A-802B-1C631C3A4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54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sz="7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k9826s.jp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304800"/>
            <a:ext cx="7620000" cy="62483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89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6477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KETOSIS….untreated cases</a:t>
            </a:r>
          </a:p>
          <a:p>
            <a:r>
              <a:rPr lang="en-US" dirty="0" smtClean="0"/>
              <a:t>PLASMA INSULIN virtually absent, PLASMA GLUCAGON HIGH</a:t>
            </a:r>
          </a:p>
          <a:p>
            <a:r>
              <a:rPr lang="en-US" dirty="0" smtClean="0"/>
              <a:t>PANC. B-CELL FAIL TO RESPOND INSULINOGENIC THERAPY</a:t>
            </a:r>
          </a:p>
          <a:p>
            <a:r>
              <a:rPr lang="en-US" dirty="0" smtClean="0"/>
              <a:t>EXCESS. EXOGENOUS INSULIN.. TO:-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Reverse catabolic state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Prevent ketosis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Dec. </a:t>
            </a:r>
            <a:r>
              <a:rPr lang="en-US" dirty="0" err="1" smtClean="0"/>
              <a:t>hyperglucagonemia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Dec. blood glucose</a:t>
            </a:r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86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84238"/>
          </a:xfrm>
        </p:spPr>
        <p:txBody>
          <a:bodyPr/>
          <a:lstStyle/>
          <a:p>
            <a:r>
              <a:rPr lang="en-US" b="1" dirty="0" smtClean="0"/>
              <a:t>NIDDM—TYPE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dirty="0" smtClean="0"/>
              <a:t>MUCH MORE COMMON than IDDM</a:t>
            </a:r>
          </a:p>
          <a:p>
            <a:r>
              <a:rPr lang="en-US" dirty="0" smtClean="0"/>
              <a:t>DISCOVERED BY CHANCE</a:t>
            </a:r>
          </a:p>
          <a:p>
            <a:r>
              <a:rPr lang="en-US" dirty="0" smtClean="0"/>
              <a:t>GRADUAL IN ONSET</a:t>
            </a:r>
          </a:p>
          <a:p>
            <a:r>
              <a:rPr lang="en-US" dirty="0" smtClean="0"/>
              <a:t>OCCURS IN MIDDLE-AGED PERSON AND IN ELDERLY</a:t>
            </a:r>
          </a:p>
          <a:p>
            <a:r>
              <a:rPr lang="en-US" dirty="0" smtClean="0"/>
              <a:t>MILD, SLOW TO KETOSIS, COMPATIBLE WITH LONG LIFE (with Rx) </a:t>
            </a:r>
          </a:p>
          <a:p>
            <a:r>
              <a:rPr lang="en-US" dirty="0" smtClean="0"/>
              <a:t>CLINICAL PICTURE—COMPLICATED BY OTHER DISEASES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71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 smtClean="0"/>
              <a:t>IGT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DESCRIBES A STATE INTERMEDIATE-AT RISK GROUP</a:t>
            </a:r>
          </a:p>
          <a:p>
            <a:r>
              <a:rPr lang="en-US" dirty="0" smtClean="0"/>
              <a:t>B/W DIABETES AND NORMAL STATE</a:t>
            </a:r>
          </a:p>
          <a:p>
            <a:r>
              <a:rPr lang="en-US" dirty="0" smtClean="0"/>
              <a:t>ONLY DEFINED BY GLUCOSE TOLERANCE TEST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8229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ushbah waqar\Desktop\image0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0"/>
            <a:ext cx="7696200" cy="2667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4757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INSULIN RESISTANCE SYNDROME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????????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53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INSULIN RESISTANCE SYND..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</a:t>
            </a:r>
            <a:r>
              <a:rPr lang="en-US" sz="3600" dirty="0" smtClean="0"/>
              <a:t>n obese patients with NIDDM, assoc. of HYPERGLYCEMIA, HTN ,HYPERINSULINEMIA &amp; DYSLIPEDEMIA which leads to coronary artery disease and stroke, may result from a genetic defect producing insulin resistance, with later being exaggerated with </a:t>
            </a:r>
            <a:r>
              <a:rPr lang="en-US" sz="3600" dirty="0" smtClean="0">
                <a:solidFill>
                  <a:srgbClr val="FF0000"/>
                </a:solidFill>
              </a:rPr>
              <a:t>OBESITY. </a:t>
            </a:r>
            <a:r>
              <a:rPr lang="en-US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34571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3048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ICEBERG PHENOMENON?????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850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DIABETES IS AN ICEBERG DISEASE.</a:t>
            </a:r>
          </a:p>
          <a:p>
            <a:r>
              <a:rPr lang="en-US" dirty="0" smtClean="0"/>
              <a:t>MORE IN INDUSTRILALIZED COUNTRIES</a:t>
            </a:r>
          </a:p>
          <a:p>
            <a:r>
              <a:rPr lang="en-US" dirty="0" smtClean="0"/>
              <a:t>WORLDWIDE CASES OF DM 150 MILLION</a:t>
            </a:r>
          </a:p>
          <a:p>
            <a:r>
              <a:rPr lang="en-US" dirty="0" smtClean="0"/>
              <a:t>ESTIMATED TO BE DOUBLE IN 2025, WITH GREATEST NUMBERS OF CASES IN CHINA &amp;INDIA.</a:t>
            </a:r>
          </a:p>
          <a:p>
            <a:r>
              <a:rPr lang="en-US" dirty="0" smtClean="0"/>
              <a:t>PREVIOUSLY IT WAS DISEASE OF MIDLLE AGE AND ELDERLY, NOW SEEN IN YOUNGS AND ADOLESCENTS OF HIGH RISK POPULATION.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9894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762999" cy="6477000"/>
          </a:xfrm>
        </p:spPr>
      </p:pic>
    </p:spTree>
    <p:extLst>
      <p:ext uri="{BB962C8B-B14F-4D97-AF65-F5344CB8AC3E}">
        <p14:creationId xmlns="" xmlns:p14="http://schemas.microsoft.com/office/powerpoint/2010/main" val="41677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r>
              <a:rPr lang="en-US" dirty="0" smtClean="0"/>
              <a:t>DM PREVELANCE IS INC. IN </a:t>
            </a:r>
            <a:r>
              <a:rPr lang="en-US" dirty="0" smtClean="0">
                <a:solidFill>
                  <a:srgbClr val="FF0000"/>
                </a:solidFill>
              </a:rPr>
              <a:t>INDUSTRIALIZED</a:t>
            </a:r>
            <a:r>
              <a:rPr lang="en-US" dirty="0" smtClean="0"/>
              <a:t> COUNTRIES BECOZ URBAN/RURAL RATIO IS INC. </a:t>
            </a:r>
            <a:r>
              <a:rPr lang="en-US" dirty="0" smtClean="0">
                <a:sym typeface="Wingdings" panose="05000000000000000000" pitchFamily="2" charset="2"/>
              </a:rPr>
              <a:t> OBESITY IN URBAN DEWELLERS CONC. OF DM IN URBAN AREAS.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DETERMINANTS ARE: POPULATION GROWTH, AGE STRUCTURE &amp; URBANIZATION.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DM CONC. IS IN SOUTH EAST ASIA, BY THE TIME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2025</a:t>
            </a:r>
            <a:r>
              <a:rPr lang="en-US" dirty="0" smtClean="0">
                <a:sym typeface="Wingdings" panose="05000000000000000000" pitchFamily="2" charset="2"/>
              </a:rPr>
              <a:t> IT WILL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TRIPLE</a:t>
            </a:r>
            <a:r>
              <a:rPr lang="en-US" dirty="0" smtClean="0">
                <a:sym typeface="Wingdings" panose="05000000000000000000" pitchFamily="2" charset="2"/>
              </a:rPr>
              <a:t> IN NUMBER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INC ETHNIC AND GENETIC VULNERABILITY OF ASIANS TO DEVELOP DM WHEN EXPOSED TO UNFAVOURABLE LIFESTYLES.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54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32" r="832"/>
          <a:stretch>
            <a:fillRect/>
          </a:stretch>
        </p:blipFill>
        <p:spPr>
          <a:xfrm>
            <a:off x="685800" y="304800"/>
            <a:ext cx="7620000" cy="50292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85800" y="5410200"/>
            <a:ext cx="76200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UNTREATED DM DEVELOPS LONG TERM COMPLICATIONS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98095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636" r="5636"/>
          <a:stretch>
            <a:fillRect/>
          </a:stretch>
        </p:blipFill>
        <p:spPr>
          <a:xfrm>
            <a:off x="533400" y="152400"/>
            <a:ext cx="7543800" cy="63246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POOR HEALTH OPPORTUNITIES IN BHU, RESULTS IN POOR DETECTION AND FOLLOW UP, LEADING TO UNNECESSORY COMPLICATIONS DEVELOPMENT.</a:t>
            </a:r>
          </a:p>
          <a:p>
            <a:r>
              <a:rPr lang="en-US" dirty="0" smtClean="0"/>
              <a:t>CORONARY HEART DISEASE AND INFECTIONS ARE MOSTLY ATTRIBUTABLE TO MORTALITY.</a:t>
            </a:r>
          </a:p>
          <a:p>
            <a:r>
              <a:rPr lang="en-US" dirty="0" smtClean="0"/>
              <a:t>IN IDDM, USUALLY INSULIN IS NOT AVAILABLE CHILDEREN DEVELOP KETOACIDOSIS AND DIE.</a:t>
            </a:r>
          </a:p>
          <a:p>
            <a:r>
              <a:rPr lang="en-US" dirty="0" smtClean="0"/>
              <a:t>SO IN ASIA PREVELANCE OF TYPE 1 DM IS LOW ABOUT </a:t>
            </a:r>
            <a:r>
              <a:rPr lang="en-US" dirty="0" smtClean="0">
                <a:solidFill>
                  <a:srgbClr val="FF0000"/>
                </a:solidFill>
              </a:rPr>
              <a:t>9.7 % </a:t>
            </a:r>
            <a:r>
              <a:rPr lang="en-US" dirty="0" smtClean="0"/>
              <a:t>OF ALL CASES IN REGION.</a:t>
            </a:r>
          </a:p>
          <a:p>
            <a:r>
              <a:rPr lang="en-US" dirty="0" smtClean="0"/>
              <a:t>INCIDANCE OF </a:t>
            </a:r>
            <a:r>
              <a:rPr lang="en-US" dirty="0" smtClean="0">
                <a:solidFill>
                  <a:srgbClr val="FF0000"/>
                </a:solidFill>
              </a:rPr>
              <a:t>10.5 PER 100,000 </a:t>
            </a:r>
            <a:r>
              <a:rPr lang="en-US" dirty="0" smtClean="0"/>
              <a:t>CHILDERN IN 10-12 YRS OF AGE.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38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8534400" cy="6400799"/>
          </a:xfrm>
        </p:spPr>
      </p:pic>
    </p:spTree>
    <p:extLst>
      <p:ext uri="{BB962C8B-B14F-4D97-AF65-F5344CB8AC3E}">
        <p14:creationId xmlns="" xmlns:p14="http://schemas.microsoft.com/office/powerpoint/2010/main" val="95381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HISTORY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b="1" i="1" dirty="0" smtClean="0"/>
              <a:t>EPIDEMIOLOGICAL DETERMINANTS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HOST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ENVIRONMENTAL RISK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OTHER FACTORS</a:t>
            </a:r>
          </a:p>
        </p:txBody>
      </p:sp>
    </p:spTree>
    <p:extLst>
      <p:ext uri="{BB962C8B-B14F-4D97-AF65-F5344CB8AC3E}">
        <p14:creationId xmlns="" xmlns:p14="http://schemas.microsoft.com/office/powerpoint/2010/main" val="37898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PANCREATIC DISORDERS– (inflammatory, neoplastic, other like CF)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DEFECTS IN INSULIN SYNTHESIS– (synth. Of an abnormal, biologically, less active insulin)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DESTRUCTION OF B-CELL– ( viral infections, chemicals)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DECREASED INSULIN SENSITIVITY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GENETIC DEFECTS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AUTO-IMMUNITY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35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 FACTORS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AGE:- </a:t>
            </a:r>
            <a:r>
              <a:rPr lang="en-US" dirty="0" smtClean="0"/>
              <a:t>MAY OCCUR AT ANY AGE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PREVELANCE RISES STEEPLY WITH AGE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NIDDM: </a:t>
            </a:r>
            <a:r>
              <a:rPr lang="en-US" dirty="0" smtClean="0"/>
              <a:t>COMES IN MIDDLE AGES AND TEND TO INCREASE IN FREQUENCY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MALNUTRITION:</a:t>
            </a:r>
            <a:r>
              <a:rPr lang="en-US" dirty="0" smtClean="0"/>
              <a:t>AFFECTS YOUNG AGE PEOPLE</a:t>
            </a:r>
          </a:p>
          <a:p>
            <a:r>
              <a:rPr lang="en-US" b="1" dirty="0" smtClean="0"/>
              <a:t>SEX:- </a:t>
            </a:r>
            <a:r>
              <a:rPr lang="en-US" dirty="0" smtClean="0"/>
              <a:t>EQUAL IN BOTH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SOUTH EAST ASIA– </a:t>
            </a:r>
            <a:r>
              <a:rPr lang="en-US" dirty="0" smtClean="0"/>
              <a:t>MALES PREDOMINANTLY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7089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6324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GENETIC FACTORS:- </a:t>
            </a:r>
          </a:p>
          <a:p>
            <a:pPr marL="0" indent="0">
              <a:buNone/>
            </a:pPr>
            <a:r>
              <a:rPr lang="en-US" b="1" dirty="0" smtClean="0"/>
              <a:t>TWIN STUDIES:-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NIDDM– </a:t>
            </a:r>
            <a:r>
              <a:rPr lang="en-US" dirty="0" smtClean="0"/>
              <a:t>CONCORDANCE WAS 90%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(strong genetic component)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IDDM– </a:t>
            </a:r>
            <a:r>
              <a:rPr lang="en-US" dirty="0" smtClean="0"/>
              <a:t>CONCORDANCE WAS &lt;50%</a:t>
            </a:r>
          </a:p>
          <a:p>
            <a:pPr marL="0" indent="0">
              <a:buNone/>
            </a:pPr>
            <a:r>
              <a:rPr lang="en-US" b="1" dirty="0" smtClean="0"/>
              <a:t> (</a:t>
            </a:r>
            <a:r>
              <a:rPr lang="en-US" dirty="0" smtClean="0"/>
              <a:t>not totally a genetic entity)</a:t>
            </a:r>
          </a:p>
          <a:p>
            <a:r>
              <a:rPr lang="en-US" b="1" dirty="0" smtClean="0"/>
              <a:t>GENETIC MARKERS:-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IDDM– </a:t>
            </a:r>
            <a:r>
              <a:rPr lang="en-US" dirty="0" smtClean="0"/>
              <a:t>ASSOC. WITH HLA-B8 &amp; B15</a:t>
            </a:r>
          </a:p>
          <a:p>
            <a:pPr marL="0" indent="0">
              <a:buNone/>
            </a:pPr>
            <a:r>
              <a:rPr lang="en-US" dirty="0" smtClean="0"/>
              <a:t>MORE STRONGLY WITH HLA DR3 &amp; DR4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NIDDM– </a:t>
            </a:r>
            <a:r>
              <a:rPr lang="en-US" dirty="0" smtClean="0"/>
              <a:t>NO ASSOCIATION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1578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r>
              <a:rPr lang="en-US" b="1" dirty="0" smtClean="0"/>
              <a:t>IMMUNE MECHANISMS:-</a:t>
            </a:r>
          </a:p>
          <a:p>
            <a:pPr marL="0" indent="0">
              <a:buNone/>
            </a:pPr>
            <a:r>
              <a:rPr lang="en-US" dirty="0" smtClean="0"/>
              <a:t>-HUMMORAL OR CELL-MEDIATED</a:t>
            </a:r>
          </a:p>
          <a:p>
            <a:pPr marL="0" indent="0">
              <a:buNone/>
            </a:pPr>
            <a:r>
              <a:rPr lang="en-US" dirty="0" smtClean="0"/>
              <a:t>-ENVIRONMENTAL TRIGGERS</a:t>
            </a:r>
          </a:p>
          <a:p>
            <a:pPr marL="0" indent="0">
              <a:buNone/>
            </a:pPr>
            <a:r>
              <a:rPr lang="en-US" dirty="0" smtClean="0"/>
              <a:t>THAT DESTROYS B-CELL OF PANCREAS</a:t>
            </a:r>
          </a:p>
          <a:p>
            <a:r>
              <a:rPr lang="en-US" b="1" dirty="0" smtClean="0"/>
              <a:t>OBESITY:-</a:t>
            </a:r>
          </a:p>
          <a:p>
            <a:pPr marL="0" indent="0">
              <a:buNone/>
            </a:pPr>
            <a:r>
              <a:rPr lang="en-US" dirty="0" smtClean="0"/>
              <a:t>CENTRAL OBESITY</a:t>
            </a:r>
            <a:r>
              <a:rPr lang="en-US" dirty="0" smtClean="0">
                <a:sym typeface="Wingdings" panose="05000000000000000000" pitchFamily="2" charset="2"/>
              </a:rPr>
              <a:t>NIDDM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-DURATION &amp; DEGREE OF OBESITY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-INC. BMI, ADULT WEIGHT GAIN, WAIST CIRCUMFERENCE/ WAIST-HIP RATIO.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-WAIST TO HIP RATIO IS BETTER DETERMINENT THAN BMI.</a:t>
            </a:r>
          </a:p>
        </p:txBody>
      </p:sp>
    </p:spTree>
    <p:extLst>
      <p:ext uri="{BB962C8B-B14F-4D97-AF65-F5344CB8AC3E}">
        <p14:creationId xmlns="" xmlns:p14="http://schemas.microsoft.com/office/powerpoint/2010/main" val="26471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9600"/>
            <a:ext cx="7620000" cy="5714999"/>
          </a:xfrm>
        </p:spPr>
      </p:pic>
    </p:spTree>
    <p:extLst>
      <p:ext uri="{BB962C8B-B14F-4D97-AF65-F5344CB8AC3E}">
        <p14:creationId xmlns="" xmlns:p14="http://schemas.microsoft.com/office/powerpoint/2010/main" val="35679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-CENTRAL OBESITY</a:t>
            </a:r>
            <a:r>
              <a:rPr lang="en-US" dirty="0" smtClean="0">
                <a:sym typeface="Wingdings" panose="05000000000000000000" pitchFamily="2" charset="2"/>
              </a:rPr>
              <a:t> INSULIN RESISTANCE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Due to </a:t>
            </a:r>
            <a:r>
              <a:rPr lang="en-US" dirty="0" err="1" smtClean="0">
                <a:sym typeface="Wingdings" panose="05000000000000000000" pitchFamily="2" charset="2"/>
              </a:rPr>
              <a:t>dec.</a:t>
            </a:r>
            <a:r>
              <a:rPr lang="en-US" dirty="0" smtClean="0">
                <a:sym typeface="Wingdings" panose="05000000000000000000" pitchFamily="2" charset="2"/>
              </a:rPr>
              <a:t> insulin receptors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-voluntary WEIGHT LOSS HELPS TO SLOW THE PROGRESSION FROM IGT TO NIDDM.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-BUT ALL OBESE ARE NOT DIABETICS.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OBESITY PLAYS NO ROLE IN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IDDM.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MATERNAL DIABETES:-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GESTATIONAL DIABETES: </a:t>
            </a:r>
            <a:r>
              <a:rPr lang="en-US" dirty="0" smtClean="0"/>
              <a:t>DIABETES THAT IS FRIST DIAGNOSED DURING PREGNANCY.</a:t>
            </a:r>
          </a:p>
          <a:p>
            <a:pPr marL="0" indent="0">
              <a:buNone/>
            </a:pPr>
            <a:r>
              <a:rPr lang="en-US" dirty="0" smtClean="0"/>
              <a:t>-BABIES BORN TO DAIBETIC MOTHER ARE USUALLY LARGE AND HEAVY AT BIRTH.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408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DEVELOP OBESITY DURING CHILDHOOD</a:t>
            </a:r>
          </a:p>
          <a:p>
            <a:pPr>
              <a:buFontTx/>
              <a:buChar char="-"/>
            </a:pPr>
            <a:r>
              <a:rPr lang="en-US" dirty="0" smtClean="0"/>
              <a:t>MORE PRONE TO DEVELOP NIDDM.</a:t>
            </a:r>
          </a:p>
          <a:p>
            <a:pPr>
              <a:buFontTx/>
              <a:buChar char="-"/>
            </a:pPr>
            <a:r>
              <a:rPr lang="en-US" dirty="0" smtClean="0"/>
              <a:t>THOSE BORN TO MOTHERS AFTER THEY HAVE DEVEOLPED DIABETES HAVE A </a:t>
            </a:r>
            <a:r>
              <a:rPr lang="en-US" dirty="0" smtClean="0">
                <a:solidFill>
                  <a:srgbClr val="FF0000"/>
                </a:solidFill>
              </a:rPr>
              <a:t>3-FOLD </a:t>
            </a:r>
            <a:r>
              <a:rPr lang="en-US" dirty="0" smtClean="0"/>
              <a:t>GREATER RISK OF DEVELOPING DM THAN THOSE BORN BEFORE.</a:t>
            </a:r>
          </a:p>
          <a:p>
            <a:pPr>
              <a:buFontTx/>
              <a:buChar char="-"/>
            </a:pPr>
            <a:r>
              <a:rPr lang="en-US" dirty="0" smtClean="0"/>
              <a:t>THIS IS ASSOCIATED WITH </a:t>
            </a:r>
            <a:r>
              <a:rPr lang="en-US" dirty="0" smtClean="0">
                <a:solidFill>
                  <a:srgbClr val="FF0000"/>
                </a:solidFill>
              </a:rPr>
              <a:t>IUGR, AND LOW BIRTH WEIGTH,</a:t>
            </a:r>
            <a:r>
              <a:rPr lang="en-US" dirty="0" smtClean="0"/>
              <a:t>WHEN ASSOCI. WITH RAPID GRAOWTH CATH-UP LATER ON AND INC. RISK OF SUBSEQUENT DM IN CHILD.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52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DIABETES MELLITUS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34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RISK FACTORS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8153400" cy="5029200"/>
          </a:xfrm>
        </p:spPr>
      </p:pic>
    </p:spTree>
    <p:extLst>
      <p:ext uri="{BB962C8B-B14F-4D97-AF65-F5344CB8AC3E}">
        <p14:creationId xmlns="" xmlns:p14="http://schemas.microsoft.com/office/powerpoint/2010/main" val="30939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RISK FACTORS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SEDRNTARY LIFE STYLE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DIET:- SATURATED UNSATURATED F.A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DIETARY FIBRE:- MINI. 20 GRAM OF DIETRY FIBRE… WHOLE GRAIN CEREALS, VEGES &amp; FRUITS--  all rich in NSP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MALNUTRITION:-DAMAGE TO B-CELL, IMPAIRED CARB TOLERANCE IN </a:t>
            </a:r>
            <a:r>
              <a:rPr lang="en-US" dirty="0" smtClean="0">
                <a:solidFill>
                  <a:srgbClr val="FF0000"/>
                </a:solidFill>
              </a:rPr>
              <a:t>KWASHIORKER .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04203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e)   ALCOHOL:-EXCESSIVE INTAKE—PANCREAS   AND LIVER DYSFUNCTION..OBESITY..DM</a:t>
            </a:r>
          </a:p>
          <a:p>
            <a:pPr marL="514350" indent="-514350">
              <a:buAutoNum type="alphaLcParenR" startAt="6"/>
            </a:pPr>
            <a:r>
              <a:rPr lang="en-US" dirty="0" smtClean="0"/>
              <a:t>VIRAL INFECTIONS:- RUBELLA , MUMPS AND HUMAN COXSACKIE VIRUS B4</a:t>
            </a:r>
          </a:p>
          <a:p>
            <a:pPr marL="514350" indent="-514350">
              <a:buAutoNum type="alphaLcParenR" startAt="6"/>
            </a:pPr>
            <a:r>
              <a:rPr lang="en-US" dirty="0" smtClean="0"/>
              <a:t>CHEMICAL AGENTS:-ALLOXAN, STREPTOZOTOCIN, VALCORCYANIDE PRODUCIG FOOD..CASSAVA &amp; CERTAIN BEANS…..AFFECTS B-CELL</a:t>
            </a:r>
          </a:p>
          <a:p>
            <a:pPr marL="0" indent="0">
              <a:buNone/>
            </a:pPr>
            <a:r>
              <a:rPr lang="en-US" dirty="0" smtClean="0"/>
              <a:t>h) STRESS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21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SOCIAL CLASS:-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OCCUPATION</a:t>
            </a:r>
          </a:p>
          <a:p>
            <a:pPr marL="0" indent="0">
              <a:buNone/>
            </a:pPr>
            <a:r>
              <a:rPr lang="en-US" dirty="0" smtClean="0"/>
              <a:t> RELIGION</a:t>
            </a:r>
          </a:p>
          <a:p>
            <a:pPr marL="0" indent="0">
              <a:buNone/>
            </a:pPr>
            <a:r>
              <a:rPr lang="en-US" dirty="0" smtClean="0"/>
              <a:t> MARITAL STATUS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EDUCATION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ECONOMIC STATUS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URBANIZATION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CHANGES IN LIFESTYLES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774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SCREENING FOR DIABETES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URINE EXAMINATION:-</a:t>
            </a:r>
          </a:p>
          <a:p>
            <a:r>
              <a:rPr lang="en-US" dirty="0" smtClean="0"/>
              <a:t>URINE GLUCOSE EX. AFTER 2 HRS OF MEAL</a:t>
            </a:r>
          </a:p>
          <a:p>
            <a:r>
              <a:rPr lang="en-US" dirty="0" smtClean="0"/>
              <a:t>FALSE NEGETIVE </a:t>
            </a:r>
            <a:r>
              <a:rPr lang="en-US" dirty="0" smtClean="0">
                <a:sym typeface="Wingdings" panose="05000000000000000000" pitchFamily="2" charset="2"/>
              </a:rPr>
              <a:t> LOW SENSITIVITY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FALSE POSITIVE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SO NOT A RELIABLE SOURCE FOR DIAGNOSING DM.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891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BLOOD SUGAR TESTING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MAINSTAY FOR THE DIAGNOSIS</a:t>
            </a:r>
          </a:p>
          <a:p>
            <a:r>
              <a:rPr lang="en-US" dirty="0" smtClean="0"/>
              <a:t>FASTING, POSTPRANDIAL &amp; RANDOM</a:t>
            </a:r>
          </a:p>
          <a:p>
            <a:r>
              <a:rPr lang="en-US" dirty="0" smtClean="0"/>
              <a:t>FOR EPIDEMIOLOGICAL PURPOSES, 2 HR VALUE AFTER 75 g ORAL GLUCOSE USED EITHER ALONE OR WITH FASTING LEVEL.</a:t>
            </a:r>
          </a:p>
          <a:p>
            <a:r>
              <a:rPr lang="en-US" b="1" u="sng" dirty="0" smtClean="0"/>
              <a:t>TARGET POPULATON:-</a:t>
            </a:r>
          </a:p>
          <a:p>
            <a:r>
              <a:rPr lang="en-US" dirty="0" smtClean="0"/>
              <a:t>SCREENING OF HIGH RISK POPULATION NOT THE WHOLE POPULATION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847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"/>
            <a:ext cx="8000999" cy="5638800"/>
          </a:xfrm>
        </p:spPr>
      </p:pic>
    </p:spTree>
    <p:extLst>
      <p:ext uri="{BB962C8B-B14F-4D97-AF65-F5344CB8AC3E}">
        <p14:creationId xmlns="" xmlns:p14="http://schemas.microsoft.com/office/powerpoint/2010/main" val="15778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THESE ARE:-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AGE GROUP 40 AND ABOVE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FAMILY HISTORY OF DM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OBESE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WOMAN WHO HAVE HAD A BABY WEIGHING MORE THAN 3.5 kg (4.5Kg)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WOMEN WHO GAINED EXCESS. WIEGHT DURING PREGNANCY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WITH PREMATURE ATHEROSCLEROSIS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40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 AND CARE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295400"/>
            <a:ext cx="6400800" cy="4953000"/>
          </a:xfrm>
        </p:spPr>
      </p:pic>
    </p:spTree>
    <p:extLst>
      <p:ext uri="{BB962C8B-B14F-4D97-AF65-F5344CB8AC3E}">
        <p14:creationId xmlns="" xmlns:p14="http://schemas.microsoft.com/office/powerpoint/2010/main" val="217333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OF ALL…….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81200"/>
            <a:ext cx="7696200" cy="3352800"/>
          </a:xfrm>
        </p:spPr>
      </p:pic>
    </p:spTree>
    <p:extLst>
      <p:ext uri="{BB962C8B-B14F-4D97-AF65-F5344CB8AC3E}">
        <p14:creationId xmlns="" xmlns:p14="http://schemas.microsoft.com/office/powerpoint/2010/main" val="41341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DIABETES??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SINGLE DISEASE </a:t>
            </a:r>
          </a:p>
          <a:p>
            <a:pPr marL="0" indent="0">
              <a:buNone/>
            </a:pPr>
            <a:r>
              <a:rPr lang="en-US" sz="5400" dirty="0"/>
              <a:t> </a:t>
            </a:r>
            <a:r>
              <a:rPr lang="en-US" sz="5400" dirty="0" smtClean="0"/>
              <a:t>               OR</a:t>
            </a:r>
            <a:endParaRPr lang="en-US" sz="5400" dirty="0"/>
          </a:p>
          <a:p>
            <a:r>
              <a:rPr lang="en-US" sz="5400" dirty="0" smtClean="0">
                <a:solidFill>
                  <a:srgbClr val="FF0000"/>
                </a:solidFill>
              </a:rPr>
              <a:t>GROUP OF DISEASES</a:t>
            </a:r>
          </a:p>
        </p:txBody>
      </p:sp>
    </p:spTree>
    <p:extLst>
      <p:ext uri="{BB962C8B-B14F-4D97-AF65-F5344CB8AC3E}">
        <p14:creationId xmlns="" xmlns:p14="http://schemas.microsoft.com/office/powerpoint/2010/main" val="4210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 PREVENTION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POPULATION STRATEGY</a:t>
            </a:r>
          </a:p>
          <a:p>
            <a:r>
              <a:rPr lang="en-US" u="sng" dirty="0" smtClean="0"/>
              <a:t>IDDM</a:t>
            </a:r>
            <a:r>
              <a:rPr lang="en-US" dirty="0" smtClean="0"/>
              <a:t> NO SUCH THING</a:t>
            </a:r>
          </a:p>
          <a:p>
            <a:r>
              <a:rPr lang="en-US" u="sng" dirty="0" smtClean="0"/>
              <a:t>NIDDM</a:t>
            </a:r>
            <a:r>
              <a:rPr lang="en-US" dirty="0" smtClean="0"/>
              <a:t> TRY TO REDUCE THE ENVIRONMENTAL FACTORS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PRIMORDIAL PREVENTION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-INC. PROTIEN, DIETRY FIBRE INTAKE,DEC. SWEATS</a:t>
            </a:r>
          </a:p>
          <a:p>
            <a:pPr marL="0" indent="0">
              <a:buNone/>
            </a:pPr>
            <a:r>
              <a:rPr lang="en-US" dirty="0" smtClean="0"/>
              <a:t>-INC. EXERCISE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HIGH-RISK STRATEGY</a:t>
            </a:r>
          </a:p>
          <a:p>
            <a:r>
              <a:rPr lang="en-US" u="sng" dirty="0" smtClean="0"/>
              <a:t>IDDM</a:t>
            </a:r>
            <a:r>
              <a:rPr lang="en-US" dirty="0" smtClean="0"/>
              <a:t>..X</a:t>
            </a:r>
          </a:p>
          <a:p>
            <a:r>
              <a:rPr lang="en-US" u="sng" dirty="0" smtClean="0"/>
              <a:t>NIDDM </a:t>
            </a:r>
            <a:r>
              <a:rPr lang="en-US" dirty="0" smtClean="0"/>
              <a:t>REDUCE</a:t>
            </a:r>
          </a:p>
          <a:p>
            <a:pPr marL="0" indent="0">
              <a:buNone/>
            </a:pPr>
            <a:r>
              <a:rPr lang="en-US" dirty="0" smtClean="0"/>
              <a:t>-SEDENTRY LIFESTYLE, OVER-EATING,EBESITY</a:t>
            </a:r>
          </a:p>
          <a:p>
            <a:pPr marL="0" indent="0">
              <a:buNone/>
            </a:pPr>
            <a:r>
              <a:rPr lang="en-US" dirty="0" smtClean="0"/>
              <a:t>-ALCOHOL</a:t>
            </a:r>
          </a:p>
          <a:p>
            <a:pPr marL="0" indent="0">
              <a:buNone/>
            </a:pPr>
            <a:r>
              <a:rPr lang="en-US" dirty="0" smtClean="0"/>
              <a:t>-DIABETOGENIC DRUGS</a:t>
            </a:r>
          </a:p>
          <a:p>
            <a:pPr marL="0" indent="0">
              <a:buNone/>
            </a:pPr>
            <a:r>
              <a:rPr lang="en-US" dirty="0" smtClean="0"/>
              <a:t>(oral contraceptives)</a:t>
            </a:r>
          </a:p>
          <a:p>
            <a:pPr marL="0" indent="0">
              <a:buNone/>
            </a:pPr>
            <a:r>
              <a:rPr lang="en-US" dirty="0" smtClean="0"/>
              <a:t>-SMOKING, DERANGED LIPID PROFILE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89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SECONDARY PREVENTION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MAIN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MAINTAIN NORMAL BLOOD GLUCOSE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MAINTAIN NORMAL BODY WEIGHT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DIET AND INSULIN</a:t>
            </a:r>
          </a:p>
          <a:p>
            <a:pPr marL="0" indent="0">
              <a:buNone/>
            </a:pPr>
            <a:r>
              <a:rPr lang="en-US" dirty="0" smtClean="0"/>
              <a:t>-PROPER CHECKING OF ALL ABOVE PERIODICALLY</a:t>
            </a:r>
          </a:p>
          <a:p>
            <a:pPr marL="0" indent="0">
              <a:buNone/>
            </a:pPr>
            <a:r>
              <a:rPr lang="en-US" dirty="0" smtClean="0"/>
              <a:t>-GLYCOSYLATED HEMOGLOBIN</a:t>
            </a:r>
          </a:p>
          <a:p>
            <a:pPr marL="0" indent="0">
              <a:buNone/>
            </a:pPr>
            <a:r>
              <a:rPr lang="en-US" dirty="0" smtClean="0"/>
              <a:t>-SELF-CARE (avoid alcohol, monitor glucose,)</a:t>
            </a:r>
          </a:p>
          <a:p>
            <a:pPr marL="0" indent="0">
              <a:buNone/>
            </a:pPr>
            <a:r>
              <a:rPr lang="en-US" dirty="0" smtClean="0"/>
              <a:t>-PATIENT EDUCATION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75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sz="3200" dirty="0" smtClean="0"/>
              <a:t>HOME BLOOD GLUCOSE MONITERING AND INSULIN INJECTION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81200"/>
            <a:ext cx="6705600" cy="4315619"/>
          </a:xfrm>
        </p:spPr>
      </p:pic>
    </p:spTree>
    <p:extLst>
      <p:ext uri="{BB962C8B-B14F-4D97-AF65-F5344CB8AC3E}">
        <p14:creationId xmlns="" xmlns:p14="http://schemas.microsoft.com/office/powerpoint/2010/main" val="376197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TERTIARY PREVENTION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PREVENT DISABILITY BY CONTROLLING LONG-TERM COMPLICATIONS</a:t>
            </a:r>
          </a:p>
          <a:p>
            <a:r>
              <a:rPr lang="en-US" dirty="0" smtClean="0"/>
              <a:t>SPECIAL DIABETIC UNITS AND CLINICS SHOULD BE ESTABLISHED</a:t>
            </a:r>
          </a:p>
          <a:p>
            <a:r>
              <a:rPr lang="en-US" dirty="0" smtClean="0"/>
              <a:t>INVOLVED IN BASIC, CLINICAL AND EPIDEMIOLOGICAL REASEARCH</a:t>
            </a:r>
          </a:p>
          <a:p>
            <a:r>
              <a:rPr lang="en-US" dirty="0" smtClean="0"/>
              <a:t>LOCAL &amp; NATIONAL REGISTER FOR DIABETICS SHOULD BE ORGANISED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876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763000" cy="6858000"/>
          </a:xfrm>
        </p:spPr>
      </p:pic>
    </p:spTree>
    <p:extLst>
      <p:ext uri="{BB962C8B-B14F-4D97-AF65-F5344CB8AC3E}">
        <p14:creationId xmlns="" xmlns:p14="http://schemas.microsoft.com/office/powerpoint/2010/main" val="137454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8458200" cy="6248400"/>
          </a:xfrm>
        </p:spPr>
      </p:pic>
    </p:spTree>
    <p:extLst>
      <p:ext uri="{BB962C8B-B14F-4D97-AF65-F5344CB8AC3E}">
        <p14:creationId xmlns="" xmlns:p14="http://schemas.microsoft.com/office/powerpoint/2010/main" val="33438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GROUP OF HETEROGENOUS DISEASES, CHARACTERISED BY CHRONIC STATE OF </a:t>
            </a:r>
            <a:r>
              <a:rPr lang="en-US" sz="4000" dirty="0" smtClean="0">
                <a:solidFill>
                  <a:srgbClr val="FF0000"/>
                </a:solidFill>
              </a:rPr>
              <a:t>HYPERGLYCEMIA </a:t>
            </a:r>
            <a:r>
              <a:rPr lang="en-US" sz="4000" dirty="0" smtClean="0"/>
              <a:t>RESULTING FROM DIVERSITY OF AETIOLOGIES; </a:t>
            </a:r>
            <a:r>
              <a:rPr lang="en-US" sz="4000" dirty="0" smtClean="0">
                <a:solidFill>
                  <a:srgbClr val="0070C0"/>
                </a:solidFill>
              </a:rPr>
              <a:t>ENVIRONMENTAL AND GENETIC </a:t>
            </a:r>
            <a:r>
              <a:rPr lang="en-US" sz="4000" dirty="0" smtClean="0"/>
              <a:t>ACTING JOINTLY.</a:t>
            </a:r>
          </a:p>
          <a:p>
            <a:pPr marL="857250" indent="-857250">
              <a:buFont typeface="+mj-lt"/>
              <a:buAutoNum type="romanUcPeriod"/>
            </a:pP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150811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LACK OF INSULIN PRODUCTION/FUNCTION</a:t>
            </a:r>
          </a:p>
          <a:p>
            <a:r>
              <a:rPr lang="en-US" dirty="0" smtClean="0"/>
              <a:t>CHRONIC DISEASE</a:t>
            </a:r>
          </a:p>
          <a:p>
            <a:r>
              <a:rPr lang="en-US" dirty="0" smtClean="0"/>
              <a:t>VARIABLE CLINICAL MANIFESTATION AND PROGRESSION</a:t>
            </a:r>
          </a:p>
          <a:p>
            <a:r>
              <a:rPr lang="en-US" dirty="0" smtClean="0"/>
              <a:t>LEADS TO NUMBER OF COMPLICATIONS– RENAL, CVS, OCULAR, NEURAL &amp; 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314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CLASSIFICATION by </a:t>
            </a:r>
            <a:r>
              <a:rPr lang="en-US" dirty="0" smtClean="0">
                <a:solidFill>
                  <a:srgbClr val="FF0000"/>
                </a:solidFill>
              </a:rPr>
              <a:t>WHO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DIABETES MELLITUS (DM)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Insulin-dependent diabetes mellitus                                          (IDDM. Type 1)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Non-insulin dependent diabetes mellitus (NIDDM. Type 2)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Malnutrition-related diabetes mellitus        (MRDM)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Other types (sec. to pancreatic , hormonal. Drug-induced, genetic and others) </a:t>
            </a:r>
          </a:p>
        </p:txBody>
      </p:sp>
    </p:spTree>
    <p:extLst>
      <p:ext uri="{BB962C8B-B14F-4D97-AF65-F5344CB8AC3E}">
        <p14:creationId xmlns="" xmlns:p14="http://schemas.microsoft.com/office/powerpoint/2010/main" val="1313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2) IMPAIRED GLUCOSE TOLERANCE (IGT)</a:t>
            </a:r>
          </a:p>
          <a:p>
            <a:pPr marL="0" indent="0">
              <a:buNone/>
            </a:pPr>
            <a:r>
              <a:rPr lang="en-US" dirty="0" smtClean="0"/>
              <a:t>3) GESTATIONAL DIABETES MELLITUS (GDM)</a:t>
            </a:r>
          </a:p>
        </p:txBody>
      </p:sp>
    </p:spTree>
    <p:extLst>
      <p:ext uri="{BB962C8B-B14F-4D97-AF65-F5344CB8AC3E}">
        <p14:creationId xmlns="" xmlns:p14="http://schemas.microsoft.com/office/powerpoint/2010/main" val="28064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IDDM—TYPE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SEVERE FORM</a:t>
            </a:r>
          </a:p>
          <a:p>
            <a:r>
              <a:rPr lang="en-US" dirty="0" smtClean="0"/>
              <a:t>ABRUPT ONSET , &lt;30 AGED PEOPLE</a:t>
            </a:r>
          </a:p>
          <a:p>
            <a:r>
              <a:rPr lang="en-US" dirty="0" smtClean="0"/>
              <a:t>IMMUNE MEDIATED-90%</a:t>
            </a:r>
          </a:p>
          <a:p>
            <a:r>
              <a:rPr lang="en-US" dirty="0" smtClean="0"/>
              <a:t>IDIOPATHIC &lt;10%</a:t>
            </a:r>
          </a:p>
          <a:p>
            <a:r>
              <a:rPr lang="en-US" dirty="0" smtClean="0"/>
              <a:t>PANCREATIC B-CELL DESTRUCTION—VARIABLE high in some and less in others</a:t>
            </a:r>
          </a:p>
          <a:p>
            <a:r>
              <a:rPr lang="en-US" dirty="0" smtClean="0"/>
              <a:t>INCIDENCE—HIGHEST IN 10-14 </a:t>
            </a:r>
            <a:r>
              <a:rPr lang="en-US" dirty="0" err="1" smtClean="0"/>
              <a:t>yr</a:t>
            </a:r>
            <a:r>
              <a:rPr lang="en-US" dirty="0" smtClean="0"/>
              <a:t> old GROUP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52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1249</Words>
  <Application>Microsoft Office PowerPoint</Application>
  <PresentationFormat>On-screen Show (4:3)</PresentationFormat>
  <Paragraphs>190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Slide 1</vt:lpstr>
      <vt:lpstr>Slide 2</vt:lpstr>
      <vt:lpstr>Slide 3</vt:lpstr>
      <vt:lpstr>WHAT IS DIABETES??</vt:lpstr>
      <vt:lpstr>DEFINITION</vt:lpstr>
      <vt:lpstr>Slide 6</vt:lpstr>
      <vt:lpstr>CLINICAL CLASSIFICATION by WHO</vt:lpstr>
      <vt:lpstr>Slide 8</vt:lpstr>
      <vt:lpstr>IDDM—TYPE 1</vt:lpstr>
      <vt:lpstr>CONTINUED..</vt:lpstr>
      <vt:lpstr>NIDDM—TYPE 2</vt:lpstr>
      <vt:lpstr>IGT</vt:lpstr>
      <vt:lpstr>INSULIN RESISTANCE SYNDROME</vt:lpstr>
      <vt:lpstr>INSULIN RESISTANCE SYND..</vt:lpstr>
      <vt:lpstr>WHAT IS ICEBERG PHENOMENON?????</vt:lpstr>
      <vt:lpstr>PROBLEM STATEMENT</vt:lpstr>
      <vt:lpstr>Slide 17</vt:lpstr>
      <vt:lpstr>Slide 18</vt:lpstr>
      <vt:lpstr>Slide 19</vt:lpstr>
      <vt:lpstr>Slide 20</vt:lpstr>
      <vt:lpstr>Slide 21</vt:lpstr>
      <vt:lpstr>NATURAL HISTORY</vt:lpstr>
      <vt:lpstr>AGENT</vt:lpstr>
      <vt:lpstr>HOST FACTORS</vt:lpstr>
      <vt:lpstr>Slide 25</vt:lpstr>
      <vt:lpstr>Slide 26</vt:lpstr>
      <vt:lpstr>Slide 27</vt:lpstr>
      <vt:lpstr>Slide 28</vt:lpstr>
      <vt:lpstr>Slide 29</vt:lpstr>
      <vt:lpstr>ENVIRONMENTAL RISK FACTORS</vt:lpstr>
      <vt:lpstr>ENVIRONMENTAL RISK FACTORS</vt:lpstr>
      <vt:lpstr>Slide 32</vt:lpstr>
      <vt:lpstr>OTHERS</vt:lpstr>
      <vt:lpstr>SCREENING FOR DIABETES</vt:lpstr>
      <vt:lpstr>BLOOD SUGAR TESTING</vt:lpstr>
      <vt:lpstr>Slide 36</vt:lpstr>
      <vt:lpstr>Slide 37</vt:lpstr>
      <vt:lpstr>PREVENTION AND CARE</vt:lpstr>
      <vt:lpstr>FIRST OF ALL…….</vt:lpstr>
      <vt:lpstr>PRIMARY PREVENTION</vt:lpstr>
      <vt:lpstr>SECONDARY PREVENTION</vt:lpstr>
      <vt:lpstr>-HOME BLOOD GLUCOSE MONITERING AND INSULIN INJECTION</vt:lpstr>
      <vt:lpstr>TERTIARY PREVENTION</vt:lpstr>
      <vt:lpstr>Slide 44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UShbah HAshmi</dc:creator>
  <cp:lastModifiedBy>dell</cp:lastModifiedBy>
  <cp:revision>24</cp:revision>
  <dcterms:created xsi:type="dcterms:W3CDTF">2015-02-07T07:35:52Z</dcterms:created>
  <dcterms:modified xsi:type="dcterms:W3CDTF">2015-02-12T13:01:34Z</dcterms:modified>
</cp:coreProperties>
</file>