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995EA96-EEA3-4AB2-85BD-9A5A5A4CC6F3}" type="datetimeFigureOut">
              <a:rPr lang="en-US" smtClean="0"/>
              <a:t>4/7/2021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029B943-BFDA-443D-9BE8-5ADD7829C94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95EA96-EEA3-4AB2-85BD-9A5A5A4CC6F3}"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9B943-BFDA-443D-9BE8-5ADD7829C94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95EA96-EEA3-4AB2-85BD-9A5A5A4CC6F3}"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9B943-BFDA-443D-9BE8-5ADD7829C94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95EA96-EEA3-4AB2-85BD-9A5A5A4CC6F3}"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9B943-BFDA-443D-9BE8-5ADD7829C94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95EA96-EEA3-4AB2-85BD-9A5A5A4CC6F3}"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9B943-BFDA-443D-9BE8-5ADD7829C94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95EA96-EEA3-4AB2-85BD-9A5A5A4CC6F3}" type="datetimeFigureOut">
              <a:rPr lang="en-US" smtClean="0"/>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9B943-BFDA-443D-9BE8-5ADD7829C94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995EA96-EEA3-4AB2-85BD-9A5A5A4CC6F3}" type="datetimeFigureOut">
              <a:rPr lang="en-US" smtClean="0"/>
              <a:t>4/7/2021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29B943-BFDA-443D-9BE8-5ADD7829C94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95EA96-EEA3-4AB2-85BD-9A5A5A4CC6F3}" type="datetimeFigureOut">
              <a:rPr lang="en-US" smtClean="0"/>
              <a:t>4/7/2021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29B943-BFDA-443D-9BE8-5ADD7829C94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5EA96-EEA3-4AB2-85BD-9A5A5A4CC6F3}" type="datetimeFigureOut">
              <a:rPr lang="en-US" smtClean="0"/>
              <a:t>4/7/2021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29B943-BFDA-443D-9BE8-5ADD7829C94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95EA96-EEA3-4AB2-85BD-9A5A5A4CC6F3}" type="datetimeFigureOut">
              <a:rPr lang="en-US" smtClean="0"/>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9B943-BFDA-443D-9BE8-5ADD7829C94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95EA96-EEA3-4AB2-85BD-9A5A5A4CC6F3}" type="datetimeFigureOut">
              <a:rPr lang="en-US" smtClean="0"/>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029B943-BFDA-443D-9BE8-5ADD7829C94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95EA96-EEA3-4AB2-85BD-9A5A5A4CC6F3}" type="datetimeFigureOut">
              <a:rPr lang="en-US" smtClean="0"/>
              <a:t>4/7/2021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29B943-BFDA-443D-9BE8-5ADD7829C94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Areas of Media </a:t>
            </a:r>
            <a:r>
              <a:rPr lang="en-US" dirty="0" smtClean="0"/>
              <a:t>Ethics</a:t>
            </a:r>
            <a:endParaRPr lang="en-US" dirty="0"/>
          </a:p>
        </p:txBody>
      </p:sp>
      <p:sp>
        <p:nvSpPr>
          <p:cNvPr id="3" name="Subtitle 2"/>
          <p:cNvSpPr>
            <a:spLocks noGrp="1"/>
          </p:cNvSpPr>
          <p:nvPr>
            <p:ph type="subTitle" idx="1"/>
          </p:nvPr>
        </p:nvSpPr>
        <p:spPr/>
        <p:txBody>
          <a:bodyPr/>
          <a:lstStyle/>
          <a:p>
            <a:pPr algn="l"/>
            <a:r>
              <a:rPr lang="en-US" dirty="0" smtClean="0"/>
              <a:t>Topic 7</a:t>
            </a:r>
          </a:p>
          <a:p>
            <a:pPr algn="l"/>
            <a:r>
              <a:rPr lang="en-US" dirty="0" smtClean="0"/>
              <a:t>Course Instructor: Ms. </a:t>
            </a:r>
            <a:r>
              <a:rPr lang="en-US" dirty="0" err="1" smtClean="0"/>
              <a:t>Zowaina</a:t>
            </a:r>
            <a:r>
              <a:rPr lang="en-US" dirty="0" smtClean="0"/>
              <a:t> </a:t>
            </a:r>
            <a:r>
              <a:rPr lang="en-US" dirty="0" err="1" smtClean="0"/>
              <a:t>Azhar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0"/>
            <a:ext cx="8229600" cy="1143000"/>
          </a:xfrm>
        </p:spPr>
        <p:txBody>
          <a:bodyPr/>
          <a:lstStyle/>
          <a:p>
            <a:pPr algn="ctr"/>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Media ethics: Issues of moral principles and values as applied to the conduct, roles, and content of the mass media, in particular journalism ethics and standards and marketing ethics; also the field of study concerned with this topic</a:t>
            </a:r>
            <a:r>
              <a:rPr lang="en-US" dirty="0" smtClean="0"/>
              <a:t>.</a:t>
            </a:r>
          </a:p>
          <a:p>
            <a:pPr lvl="1" algn="just"/>
            <a:r>
              <a:rPr lang="en-US" dirty="0" smtClean="0"/>
              <a:t>General issues</a:t>
            </a:r>
          </a:p>
          <a:p>
            <a:pPr lvl="1" algn="just"/>
            <a:r>
              <a:rPr lang="en-US" dirty="0" smtClean="0"/>
              <a:t>Institutional issues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Online </a:t>
            </a:r>
            <a:r>
              <a:rPr lang="en-US" b="1" dirty="0" smtClean="0"/>
              <a:t>journalism</a:t>
            </a:r>
            <a:endParaRPr lang="en-US" dirty="0"/>
          </a:p>
        </p:txBody>
      </p:sp>
      <p:sp>
        <p:nvSpPr>
          <p:cNvPr id="3" name="Content Placeholder 2"/>
          <p:cNvSpPr>
            <a:spLocks noGrp="1"/>
          </p:cNvSpPr>
          <p:nvPr>
            <p:ph idx="1"/>
          </p:nvPr>
        </p:nvSpPr>
        <p:spPr/>
        <p:txBody>
          <a:bodyPr/>
          <a:lstStyle/>
          <a:p>
            <a:r>
              <a:rPr lang="en-US" dirty="0" smtClean="0"/>
              <a:t>commercial </a:t>
            </a:r>
            <a:r>
              <a:rPr lang="en-US" dirty="0" smtClean="0"/>
              <a:t>pressures </a:t>
            </a:r>
          </a:p>
          <a:p>
            <a:r>
              <a:rPr lang="en-US" dirty="0" smtClean="0"/>
              <a:t>accuracy </a:t>
            </a:r>
            <a:r>
              <a:rPr lang="en-US" dirty="0" smtClean="0"/>
              <a:t>and credibility (which include the issues dealing with hyperlinks</a:t>
            </a:r>
            <a:r>
              <a:rPr lang="en-US" dirty="0" smtClean="0"/>
              <a:t>) </a:t>
            </a:r>
          </a:p>
          <a:p>
            <a:r>
              <a:rPr lang="en-US" dirty="0" smtClean="0"/>
              <a:t>verification </a:t>
            </a:r>
            <a:r>
              <a:rPr lang="en-US" dirty="0" smtClean="0"/>
              <a:t>of </a:t>
            </a:r>
            <a:r>
              <a:rPr lang="en-US" dirty="0" smtClean="0"/>
              <a:t>facts </a:t>
            </a:r>
          </a:p>
          <a:p>
            <a:r>
              <a:rPr lang="en-US" dirty="0" smtClean="0"/>
              <a:t>regulation </a:t>
            </a:r>
          </a:p>
          <a:p>
            <a:r>
              <a:rPr lang="en-US" dirty="0" smtClean="0"/>
              <a:t>privacy </a:t>
            </a:r>
          </a:p>
          <a:p>
            <a:r>
              <a:rPr lang="en-US" dirty="0" smtClean="0"/>
              <a:t>news-gathering </a:t>
            </a:r>
            <a:r>
              <a:rPr lang="en-US" dirty="0" smtClean="0"/>
              <a:t>methods.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Ethics of entertainment </a:t>
            </a:r>
            <a:r>
              <a:rPr lang="en-US" b="1" dirty="0" smtClean="0"/>
              <a:t>media</a:t>
            </a:r>
            <a:endParaRPr lang="en-US" dirty="0"/>
          </a:p>
        </p:txBody>
      </p:sp>
      <p:sp>
        <p:nvSpPr>
          <p:cNvPr id="3" name="Content Placeholder 2"/>
          <p:cNvSpPr>
            <a:spLocks noGrp="1"/>
          </p:cNvSpPr>
          <p:nvPr>
            <p:ph idx="1"/>
          </p:nvPr>
        </p:nvSpPr>
        <p:spPr/>
        <p:txBody>
          <a:bodyPr/>
          <a:lstStyle/>
          <a:p>
            <a:pPr algn="just"/>
            <a:r>
              <a:rPr lang="en-US" dirty="0" smtClean="0"/>
              <a:t>The depiction of violence and the presence of strong </a:t>
            </a:r>
            <a:r>
              <a:rPr lang="en-US" dirty="0" smtClean="0"/>
              <a:t>language</a:t>
            </a:r>
          </a:p>
          <a:p>
            <a:pPr algn="just"/>
            <a:r>
              <a:rPr lang="en-US" dirty="0" smtClean="0"/>
              <a:t>“Fluff or “Celebrity News</a:t>
            </a:r>
            <a:r>
              <a:rPr lang="en-US" dirty="0" smtClean="0"/>
              <a:t>”</a:t>
            </a:r>
          </a:p>
          <a:p>
            <a:pPr algn="just"/>
            <a:r>
              <a:rPr lang="en-US" dirty="0" smtClean="0"/>
              <a:t>Product </a:t>
            </a:r>
            <a:r>
              <a:rPr lang="en-US" dirty="0" smtClean="0"/>
              <a:t>placement</a:t>
            </a:r>
          </a:p>
          <a:p>
            <a:pPr algn="just"/>
            <a:r>
              <a:rPr lang="en-US" dirty="0" smtClean="0"/>
              <a:t>Advertising</a:t>
            </a:r>
          </a:p>
          <a:p>
            <a:pPr algn="just"/>
            <a:r>
              <a:rPr lang="en-US" dirty="0" smtClean="0"/>
              <a:t>Stereotypes</a:t>
            </a:r>
          </a:p>
          <a:p>
            <a:pPr lvl="1" algn="just"/>
            <a:r>
              <a:rPr lang="en-US" dirty="0" smtClean="0"/>
              <a:t>Women</a:t>
            </a:r>
          </a:p>
          <a:p>
            <a:pPr lvl="1" algn="just"/>
            <a:r>
              <a:rPr lang="en-US" dirty="0" smtClean="0"/>
              <a:t>Imagery and image</a:t>
            </a:r>
          </a:p>
          <a:p>
            <a:pPr algn="just"/>
            <a:r>
              <a:rPr lang="en-US" dirty="0" smtClean="0"/>
              <a:t>Taste and </a:t>
            </a:r>
            <a:r>
              <a:rPr lang="en-US" dirty="0" smtClean="0"/>
              <a:t>taboos</a:t>
            </a:r>
          </a:p>
          <a:p>
            <a:pPr algn="just"/>
            <a:endParaRPr lang="en-US" dirty="0" smtClean="0"/>
          </a:p>
          <a:p>
            <a:pPr algn="just"/>
            <a:endParaRPr lang="en-US" dirty="0" smtClean="0"/>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Media and democracy </a:t>
            </a:r>
            <a:endParaRPr lang="en-US" dirty="0"/>
          </a:p>
        </p:txBody>
      </p:sp>
      <p:sp>
        <p:nvSpPr>
          <p:cNvPr id="3" name="Content Placeholder 2"/>
          <p:cNvSpPr>
            <a:spLocks noGrp="1"/>
          </p:cNvSpPr>
          <p:nvPr>
            <p:ph idx="1"/>
          </p:nvPr>
        </p:nvSpPr>
        <p:spPr/>
        <p:txBody>
          <a:bodyPr/>
          <a:lstStyle/>
          <a:p>
            <a:pPr lvl="0" algn="just"/>
            <a:r>
              <a:rPr lang="en-US" dirty="0" smtClean="0"/>
              <a:t>Subversion of media independence by financial interests.</a:t>
            </a:r>
          </a:p>
          <a:p>
            <a:pPr lvl="0" algn="just"/>
            <a:r>
              <a:rPr lang="en-US" dirty="0" smtClean="0"/>
              <a:t>Government monitoring of media for intelligence gathering against its own people.  </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Media integrity </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Media integrity refers to the ability of a media outlet to serve the public interest and democratic process, making it resilient to institutional corruption within the media system, economy of influence, conflicting dependence and political </a:t>
            </a:r>
            <a:r>
              <a:rPr lang="en-US" dirty="0" err="1" smtClean="0"/>
              <a:t>clientelism</a:t>
            </a:r>
            <a:r>
              <a:rPr lang="en-US" dirty="0" smtClean="0"/>
              <a:t>. </a:t>
            </a:r>
            <a:endParaRPr lang="en-US" dirty="0" smtClean="0"/>
          </a:p>
          <a:p>
            <a:pPr algn="just"/>
            <a:r>
              <a:rPr lang="en-US" dirty="0" smtClean="0"/>
              <a:t>Media integrity encompasses following qualities of a media outlet:</a:t>
            </a:r>
          </a:p>
          <a:p>
            <a:pPr lvl="1" algn="just"/>
            <a:r>
              <a:rPr lang="en-US" dirty="0" smtClean="0"/>
              <a:t>independence from private or political interests</a:t>
            </a:r>
          </a:p>
          <a:p>
            <a:pPr lvl="1" algn="just"/>
            <a:r>
              <a:rPr lang="en-US" dirty="0" smtClean="0"/>
              <a:t>Transparency about </a:t>
            </a:r>
            <a:r>
              <a:rPr lang="en-US" dirty="0" smtClean="0"/>
              <a:t>own financial interests</a:t>
            </a:r>
          </a:p>
          <a:p>
            <a:pPr lvl="1" algn="just"/>
            <a:r>
              <a:rPr lang="en-US" dirty="0" smtClean="0"/>
              <a:t>commitment to journalism ethics and standards</a:t>
            </a:r>
          </a:p>
          <a:p>
            <a:pPr lvl="1" algn="just"/>
            <a:r>
              <a:rPr lang="en-US" dirty="0" smtClean="0"/>
              <a:t>responsiveness to citizens</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Digital media ethics </a:t>
            </a:r>
            <a:endParaRPr lang="en-US" dirty="0"/>
          </a:p>
        </p:txBody>
      </p:sp>
      <p:sp>
        <p:nvSpPr>
          <p:cNvPr id="3" name="Content Placeholder 2"/>
          <p:cNvSpPr>
            <a:spLocks noGrp="1"/>
          </p:cNvSpPr>
          <p:nvPr>
            <p:ph idx="1"/>
          </p:nvPr>
        </p:nvSpPr>
        <p:spPr/>
        <p:txBody>
          <a:bodyPr/>
          <a:lstStyle/>
          <a:p>
            <a:pPr algn="just"/>
            <a:r>
              <a:rPr lang="en-US" dirty="0" smtClean="0"/>
              <a:t>Digital news media includes online journalism, blogging, digital photojournalism, citizen journalism and social media.</a:t>
            </a:r>
            <a:r>
              <a:rPr lang="en-US" baseline="30000" dirty="0" smtClean="0"/>
              <a:t> </a:t>
            </a:r>
            <a:r>
              <a:rPr lang="en-US" dirty="0" smtClean="0"/>
              <a:t>It talks about how journalism should interact and use the 'new media' to publish stories including how to use texts and images provided by other people.</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Ethics of images </a:t>
            </a:r>
            <a:endParaRPr lang="en-US" dirty="0"/>
          </a:p>
        </p:txBody>
      </p:sp>
      <p:sp>
        <p:nvSpPr>
          <p:cNvPr id="3" name="Content Placeholder 2"/>
          <p:cNvSpPr>
            <a:spLocks noGrp="1"/>
          </p:cNvSpPr>
          <p:nvPr>
            <p:ph idx="1"/>
          </p:nvPr>
        </p:nvSpPr>
        <p:spPr/>
        <p:txBody>
          <a:bodyPr>
            <a:normAutofit/>
          </a:bodyPr>
          <a:lstStyle/>
          <a:p>
            <a:pPr algn="just"/>
            <a:r>
              <a:rPr lang="en-US" sz="2000" dirty="0" smtClean="0"/>
              <a:t>There are new ethical issues due to the new image technology. Citizens now have the availability to take pictures and videos from easier and faster ways like </a:t>
            </a:r>
            <a:r>
              <a:rPr lang="en-US" sz="2000" dirty="0" err="1" smtClean="0"/>
              <a:t>smartphones</a:t>
            </a:r>
            <a:r>
              <a:rPr lang="en-US" sz="2000" dirty="0" smtClean="0"/>
              <a:t> which allow them to not only collect information but also edit and manipulate it.</a:t>
            </a:r>
          </a:p>
          <a:p>
            <a:pPr algn="just"/>
            <a:endParaRPr lang="en-US" sz="2000" dirty="0" smtClean="0"/>
          </a:p>
          <a:p>
            <a:pPr algn="just"/>
            <a:r>
              <a:rPr lang="en-US" sz="2000" dirty="0" smtClean="0"/>
              <a:t>This </a:t>
            </a:r>
            <a:r>
              <a:rPr lang="en-US" sz="2000" dirty="0" smtClean="0"/>
              <a:t>convergence of ease of capture, ease of transmission, and ease of manipulation questions the traditional principles of photojournalism which were developed for non-digital capture and transmission of pictures and video.</a:t>
            </a:r>
          </a:p>
          <a:p>
            <a:pPr algn="just"/>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a:bodyPr>
          <a:lstStyle/>
          <a:p>
            <a:pPr algn="just"/>
            <a:r>
              <a:rPr lang="en-US" sz="2400" dirty="0" smtClean="0"/>
              <a:t>The main issues regarding the new image technology is that the newsroom cannot trust the easily obtained images and also the limit of the image edit. It is vague and very difficult to decide the borderline of image manipulation.</a:t>
            </a:r>
          </a:p>
          <a:p>
            <a:pPr algn="just"/>
            <a:endParaRPr lang="en-US" sz="2400" dirty="0" smtClean="0"/>
          </a:p>
          <a:p>
            <a:pPr algn="just"/>
            <a:r>
              <a:rPr lang="en-US" sz="2400" dirty="0" smtClean="0"/>
              <a:t>It </a:t>
            </a:r>
            <a:r>
              <a:rPr lang="en-US" sz="2400" dirty="0" smtClean="0"/>
              <a:t>is very complicated and still a dilemma to clarify the principles of responsible image making and ethics on it.</a:t>
            </a:r>
          </a:p>
          <a:p>
            <a:pPr algn="just"/>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TotalTime>
  <Words>293</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Areas of Media Ethics</vt:lpstr>
      <vt:lpstr>Introduction</vt:lpstr>
      <vt:lpstr>Online journalism</vt:lpstr>
      <vt:lpstr>Ethics of entertainment media</vt:lpstr>
      <vt:lpstr>Media and democracy </vt:lpstr>
      <vt:lpstr>Media integrity </vt:lpstr>
      <vt:lpstr>Digital media ethics </vt:lpstr>
      <vt:lpstr>Ethics of images </vt:lpstr>
      <vt:lpstr>Continued…</vt:lpstr>
      <vt:lpstr>Thank you!</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Areas of Media Ethics</dc:title>
  <dc:creator>Olive</dc:creator>
  <cp:lastModifiedBy>Olive</cp:lastModifiedBy>
  <cp:revision>9</cp:revision>
  <dcterms:created xsi:type="dcterms:W3CDTF">2021-04-07T16:25:10Z</dcterms:created>
  <dcterms:modified xsi:type="dcterms:W3CDTF">2021-04-07T16:42:35Z</dcterms:modified>
</cp:coreProperties>
</file>