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handoutMasterIdLst>
    <p:handoutMasterId r:id="rId20"/>
  </p:handoutMasterIdLst>
  <p:sldIdLst>
    <p:sldId id="269" r:id="rId2"/>
    <p:sldId id="298" r:id="rId3"/>
    <p:sldId id="303" r:id="rId4"/>
    <p:sldId id="270" r:id="rId5"/>
    <p:sldId id="299" r:id="rId6"/>
    <p:sldId id="288" r:id="rId7"/>
    <p:sldId id="278" r:id="rId8"/>
    <p:sldId id="279" r:id="rId9"/>
    <p:sldId id="307" r:id="rId10"/>
    <p:sldId id="302" r:id="rId11"/>
    <p:sldId id="306" r:id="rId12"/>
    <p:sldId id="308" r:id="rId13"/>
    <p:sldId id="301" r:id="rId14"/>
    <p:sldId id="304" r:id="rId15"/>
    <p:sldId id="309" r:id="rId16"/>
    <p:sldId id="281" r:id="rId17"/>
    <p:sldId id="284" r:id="rId18"/>
  </p:sldIdLst>
  <p:sldSz cx="12192000" cy="6858000"/>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060" autoAdjust="0"/>
  </p:normalViewPr>
  <p:slideViewPr>
    <p:cSldViewPr snapToGrid="0">
      <p:cViewPr varScale="1">
        <p:scale>
          <a:sx n="103" d="100"/>
          <a:sy n="103" d="100"/>
        </p:scale>
        <p:origin x="79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7EC0152A-A276-4B9C-95FB-B696E3B40DCB}" type="datetimeFigureOut">
              <a:rPr lang="en-US" smtClean="0"/>
              <a:t>10/27/2020</a:t>
            </a:fld>
            <a:endParaRPr lang="en-US"/>
          </a:p>
        </p:txBody>
      </p:sp>
      <p:sp>
        <p:nvSpPr>
          <p:cNvPr id="4" name="Footer Placeholder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FC98D891-08B9-401D-A8B3-FC0B2EAA0429}" type="slidenum">
              <a:rPr lang="en-US" smtClean="0"/>
              <a:t>‹#›</a:t>
            </a:fld>
            <a:endParaRPr lang="en-US"/>
          </a:p>
        </p:txBody>
      </p:sp>
    </p:spTree>
    <p:extLst>
      <p:ext uri="{BB962C8B-B14F-4D97-AF65-F5344CB8AC3E}">
        <p14:creationId xmlns:p14="http://schemas.microsoft.com/office/powerpoint/2010/main" val="129969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04D53E3C-578A-4C69-9B89-810D4E3BDC4D}" type="datetimeFigureOut">
              <a:rPr lang="en-US" smtClean="0"/>
              <a:t>10/27/2020</a:t>
            </a:fld>
            <a:endParaRPr lang="en-US"/>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C1D3358C-B6FE-4638-AD0A-AC6E7D4347FD}" type="slidenum">
              <a:rPr lang="en-US" smtClean="0"/>
              <a:t>‹#›</a:t>
            </a:fld>
            <a:endParaRPr lang="en-US"/>
          </a:p>
        </p:txBody>
      </p:sp>
    </p:spTree>
    <p:extLst>
      <p:ext uri="{BB962C8B-B14F-4D97-AF65-F5344CB8AC3E}">
        <p14:creationId xmlns:p14="http://schemas.microsoft.com/office/powerpoint/2010/main" val="308997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Sinoatrial_node"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Cardiac_pacemak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Ectopic heartbeats are extra heartbeats that occur just before a regular beat</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2</a:t>
            </a:fld>
            <a:endParaRPr lang="en-US"/>
          </a:p>
        </p:txBody>
      </p:sp>
    </p:spTree>
    <p:extLst>
      <p:ext uri="{BB962C8B-B14F-4D97-AF65-F5344CB8AC3E}">
        <p14:creationId xmlns:p14="http://schemas.microsoft.com/office/powerpoint/2010/main" val="157249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22222"/>
                </a:solidFill>
                <a:effectLst/>
                <a:latin typeface="arial" panose="020B0604020202020204" pitchFamily="34" charset="0"/>
              </a:rPr>
              <a:t>Ectopic..</a:t>
            </a:r>
            <a:r>
              <a:rPr lang="en-US" sz="1200" b="0" i="0" kern="1200" dirty="0" smtClean="0">
                <a:solidFill>
                  <a:schemeClr val="tx1"/>
                </a:solidFill>
                <a:effectLst/>
                <a:latin typeface="+mn-lt"/>
                <a:ea typeface="+mn-ea"/>
                <a:cs typeface="+mn-cs"/>
              </a:rPr>
              <a:t> In an abnormal place or position. Normally, the top chambers (atria) contract and push blood into the bottom chambers (ventricles). In atrial fibrillation, the atria beat irregularly. In atrial flutter, the atria beat regularly, but faster than usual and more often than the ventricles, so you may have four atrial beats to every one ventricular beat.</a:t>
            </a:r>
            <a:endParaRPr lang="en-US" dirty="0"/>
          </a:p>
        </p:txBody>
      </p:sp>
      <p:sp>
        <p:nvSpPr>
          <p:cNvPr id="4" name="Slide Number Placeholder 3"/>
          <p:cNvSpPr>
            <a:spLocks noGrp="1"/>
          </p:cNvSpPr>
          <p:nvPr>
            <p:ph type="sldNum" sz="quarter" idx="10"/>
          </p:nvPr>
        </p:nvSpPr>
        <p:spPr/>
        <p:txBody>
          <a:bodyPr/>
          <a:lstStyle/>
          <a:p>
            <a:fld id="{C1D3358C-B6FE-4638-AD0A-AC6E7D4347FD}" type="slidenum">
              <a:rPr lang="en-US" smtClean="0"/>
              <a:t>7</a:t>
            </a:fld>
            <a:endParaRPr lang="en-US"/>
          </a:p>
        </p:txBody>
      </p:sp>
    </p:spTree>
    <p:extLst>
      <p:ext uri="{BB962C8B-B14F-4D97-AF65-F5344CB8AC3E}">
        <p14:creationId xmlns:p14="http://schemas.microsoft.com/office/powerpoint/2010/main" val="2235928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52525"/>
                </a:solidFill>
                <a:effectLst/>
                <a:latin typeface="Arial" panose="020B0604020202020204" pitchFamily="34" charset="0"/>
              </a:rPr>
              <a:t>Vagal tone decreases heart rate by inhibiting the firing rate of the </a:t>
            </a:r>
            <a:r>
              <a:rPr lang="en-US" b="0" i="0" u="none" strike="noStrike" dirty="0" smtClean="0">
                <a:solidFill>
                  <a:srgbClr val="0B0080"/>
                </a:solidFill>
                <a:effectLst/>
                <a:latin typeface="Arial" panose="020B0604020202020204" pitchFamily="34" charset="0"/>
                <a:hlinkClick r:id="rId3" tooltip="Sinoatrial node"/>
              </a:rPr>
              <a:t>sinoatrial node</a:t>
            </a:r>
            <a:r>
              <a:rPr lang="en-US" b="0" i="0" dirty="0" smtClean="0">
                <a:solidFill>
                  <a:srgbClr val="252525"/>
                </a:solidFill>
                <a:effectLst/>
                <a:latin typeface="Arial" panose="020B0604020202020204" pitchFamily="34" charset="0"/>
              </a:rPr>
              <a:t> (S-A node, the usual </a:t>
            </a:r>
            <a:r>
              <a:rPr lang="en-US" b="0" i="0" u="none" strike="noStrike" dirty="0" smtClean="0">
                <a:solidFill>
                  <a:srgbClr val="0B0080"/>
                </a:solidFill>
                <a:effectLst/>
                <a:latin typeface="Arial" panose="020B0604020202020204" pitchFamily="34" charset="0"/>
                <a:hlinkClick r:id="rId4" tooltip="Cardiac pacemaker"/>
              </a:rPr>
              <a:t>natural pacemaker tissue</a:t>
            </a:r>
            <a:r>
              <a:rPr lang="en-US" b="0" i="0" dirty="0" smtClean="0">
                <a:solidFill>
                  <a:srgbClr val="252525"/>
                </a:solidFill>
                <a:effectLst/>
                <a:latin typeface="Arial" panose="020B0604020202020204" pitchFamily="34" charset="0"/>
              </a:rPr>
              <a:t> of the heart).</a:t>
            </a:r>
          </a:p>
          <a:p>
            <a:r>
              <a:rPr lang="en-US" b="1" dirty="0" smtClean="0"/>
              <a:t>By mechanisms that are not fully understood, digitalis compounds also increase vagal efferent activity to the heart. This </a:t>
            </a:r>
            <a:r>
              <a:rPr lang="en-US" b="1" dirty="0" err="1" smtClean="0"/>
              <a:t>parasympathomimetic</a:t>
            </a:r>
            <a:r>
              <a:rPr lang="en-US" b="1" dirty="0" smtClean="0"/>
              <a:t> action of digitalis reduces sinoatrial firing rate (decreases heart rate; negative </a:t>
            </a:r>
            <a:r>
              <a:rPr lang="en-US" b="1" dirty="0" err="1" smtClean="0"/>
              <a:t>chronotropy</a:t>
            </a:r>
            <a:r>
              <a:rPr lang="en-US" b="1" dirty="0" smtClean="0"/>
              <a:t>) and reduces conduction velocity of electrical impulses through the atrioventricular node (negative </a:t>
            </a:r>
            <a:r>
              <a:rPr lang="en-US" b="1" dirty="0" err="1" smtClean="0"/>
              <a:t>dromotropy</a:t>
            </a:r>
            <a:r>
              <a:rPr lang="en-US" b="1" dirty="0" smtClean="0"/>
              <a:t>).</a:t>
            </a:r>
            <a:endParaRPr lang="en-US" b="1" dirty="0"/>
          </a:p>
        </p:txBody>
      </p:sp>
      <p:sp>
        <p:nvSpPr>
          <p:cNvPr id="4" name="Slide Number Placeholder 3"/>
          <p:cNvSpPr>
            <a:spLocks noGrp="1"/>
          </p:cNvSpPr>
          <p:nvPr>
            <p:ph type="sldNum" sz="quarter" idx="10"/>
          </p:nvPr>
        </p:nvSpPr>
        <p:spPr/>
        <p:txBody>
          <a:bodyPr/>
          <a:lstStyle/>
          <a:p>
            <a:fld id="{C1D3358C-B6FE-4638-AD0A-AC6E7D4347FD}" type="slidenum">
              <a:rPr lang="en-US" smtClean="0"/>
              <a:t>14</a:t>
            </a:fld>
            <a:endParaRPr lang="en-US"/>
          </a:p>
        </p:txBody>
      </p:sp>
    </p:spTree>
    <p:extLst>
      <p:ext uri="{BB962C8B-B14F-4D97-AF65-F5344CB8AC3E}">
        <p14:creationId xmlns:p14="http://schemas.microsoft.com/office/powerpoint/2010/main" val="15722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97969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87915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57701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71262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2810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76074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634969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879013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26F1A-0A8E-4800-B7B3-E3EBDB3C1FD4}"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76746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126F1A-0A8E-4800-B7B3-E3EBDB3C1FD4}" type="datetimeFigureOut">
              <a:rPr lang="en-US" smtClean="0"/>
              <a:t>10/27/2020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38676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126F1A-0A8E-4800-B7B3-E3EBDB3C1FD4}"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134409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126F1A-0A8E-4800-B7B3-E3EBDB3C1FD4}" type="datetimeFigureOut">
              <a:rPr lang="en-US" smtClean="0"/>
              <a:t>10/27/2020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63155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126F1A-0A8E-4800-B7B3-E3EBDB3C1FD4}" type="datetimeFigureOut">
              <a:rPr lang="en-US" smtClean="0"/>
              <a:t>10/27/2020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69387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126F1A-0A8E-4800-B7B3-E3EBDB3C1FD4}" type="datetimeFigureOut">
              <a:rPr lang="en-US" smtClean="0"/>
              <a:t>10/27/2020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264134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425682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126F1A-0A8E-4800-B7B3-E3EBDB3C1FD4}" type="datetimeFigureOut">
              <a:rPr lang="en-US" smtClean="0"/>
              <a:t>10/27/2020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268982B-71D3-47F6-8F7F-CB50BF75B6F1}" type="slidenum">
              <a:rPr lang="en-US" smtClean="0"/>
              <a:t>‹#›</a:t>
            </a:fld>
            <a:endParaRPr lang="en-US"/>
          </a:p>
        </p:txBody>
      </p:sp>
    </p:spTree>
    <p:extLst>
      <p:ext uri="{BB962C8B-B14F-4D97-AF65-F5344CB8AC3E}">
        <p14:creationId xmlns:p14="http://schemas.microsoft.com/office/powerpoint/2010/main" val="364640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4126F1A-0A8E-4800-B7B3-E3EBDB3C1FD4}" type="datetimeFigureOut">
              <a:rPr lang="en-US" smtClean="0"/>
              <a:t>10/27/2020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268982B-71D3-47F6-8F7F-CB50BF75B6F1}" type="slidenum">
              <a:rPr lang="en-US" smtClean="0"/>
              <a:t>‹#›</a:t>
            </a:fld>
            <a:endParaRPr lang="en-US"/>
          </a:p>
        </p:txBody>
      </p:sp>
    </p:spTree>
    <p:extLst>
      <p:ext uri="{BB962C8B-B14F-4D97-AF65-F5344CB8AC3E}">
        <p14:creationId xmlns:p14="http://schemas.microsoft.com/office/powerpoint/2010/main" val="20671310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emf"/><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166388" y="292306"/>
            <a:ext cx="4688501" cy="6186249"/>
          </a:xfrm>
          <a:prstGeom prst="rect">
            <a:avLst/>
          </a:prstGeom>
        </p:spPr>
      </p:pic>
      <p:pic>
        <p:nvPicPr>
          <p:cNvPr id="3" name="Picture 2"/>
          <p:cNvPicPr>
            <a:picLocks noChangeAspect="1"/>
          </p:cNvPicPr>
          <p:nvPr/>
        </p:nvPicPr>
        <p:blipFill>
          <a:blip r:embed="rId7"/>
          <a:stretch>
            <a:fillRect/>
          </a:stretch>
        </p:blipFill>
        <p:spPr>
          <a:xfrm>
            <a:off x="5854889" y="292306"/>
            <a:ext cx="5172501" cy="618841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43390" y="3814863"/>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186153" y="624191"/>
            <a:ext cx="609600" cy="609600"/>
          </a:xfrm>
          <a:prstGeom prst="rect">
            <a:avLst/>
          </a:prstGeom>
        </p:spPr>
      </p:pic>
    </p:spTree>
    <p:extLst>
      <p:ext uri="{BB962C8B-B14F-4D97-AF65-F5344CB8AC3E}">
        <p14:creationId xmlns:p14="http://schemas.microsoft.com/office/powerpoint/2010/main" val="4067590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7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13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6737" y="836148"/>
            <a:ext cx="9906001" cy="6955750"/>
          </a:xfrm>
          <a:prstGeom prst="rect">
            <a:avLst/>
          </a:prstGeom>
        </p:spPr>
        <p:txBody>
          <a:bodyPr wrap="square">
            <a:spAutoFit/>
          </a:bodyPr>
          <a:lstStyle/>
          <a:p>
            <a:r>
              <a:rPr lang="en-US" sz="2800" b="1" dirty="0">
                <a:solidFill>
                  <a:srgbClr val="231F20"/>
                </a:solidFill>
                <a:latin typeface="BookAntiqua"/>
              </a:rPr>
              <a:t>Adenosine</a:t>
            </a:r>
            <a:r>
              <a:rPr lang="en-US" sz="2800" dirty="0">
                <a:solidFill>
                  <a:srgbClr val="231F20"/>
                </a:solidFill>
                <a:latin typeface="BookAntiqua"/>
              </a:rPr>
              <a:t> is </a:t>
            </a:r>
            <a:r>
              <a:rPr lang="en-US" sz="2800" dirty="0" smtClean="0">
                <a:solidFill>
                  <a:srgbClr val="231F20"/>
                </a:solidFill>
                <a:latin typeface="BookAntiqua"/>
              </a:rPr>
              <a:t>a naturally/ endogenously </a:t>
            </a:r>
            <a:r>
              <a:rPr lang="en-US" sz="2800" dirty="0">
                <a:solidFill>
                  <a:srgbClr val="231F20"/>
                </a:solidFill>
                <a:latin typeface="Helvetica" panose="020B0604020202020204" pitchFamily="34" charset="0"/>
              </a:rPr>
              <a:t>occurring nucleoside </a:t>
            </a:r>
            <a:r>
              <a:rPr lang="en-US" sz="2800" dirty="0" smtClean="0">
                <a:solidFill>
                  <a:srgbClr val="231F20"/>
                </a:solidFill>
                <a:latin typeface="BookAntiqua"/>
              </a:rPr>
              <a:t>and </a:t>
            </a:r>
            <a:r>
              <a:rPr lang="en-US" sz="2800" dirty="0">
                <a:solidFill>
                  <a:srgbClr val="231F20"/>
                </a:solidFill>
                <a:latin typeface="BookAntiqua"/>
              </a:rPr>
              <a:t>is an </a:t>
            </a:r>
            <a:r>
              <a:rPr lang="en-US" sz="2800" dirty="0" smtClean="0">
                <a:solidFill>
                  <a:srgbClr val="231F20"/>
                </a:solidFill>
                <a:latin typeface="BookAntiqua"/>
              </a:rPr>
              <a:t>important chemical </a:t>
            </a:r>
            <a:r>
              <a:rPr lang="en-US" sz="2800" dirty="0">
                <a:solidFill>
                  <a:srgbClr val="231F20"/>
                </a:solidFill>
                <a:latin typeface="BookAntiqua"/>
              </a:rPr>
              <a:t>mediator </a:t>
            </a:r>
            <a:r>
              <a:rPr lang="en-US" sz="2800" dirty="0" smtClean="0">
                <a:solidFill>
                  <a:srgbClr val="231F20"/>
                </a:solidFill>
                <a:latin typeface="BookAntiqua"/>
              </a:rPr>
              <a:t> </a:t>
            </a:r>
            <a:r>
              <a:rPr lang="en-US" sz="2800" dirty="0">
                <a:solidFill>
                  <a:srgbClr val="231F20"/>
                </a:solidFill>
                <a:latin typeface="BookAntiqua"/>
              </a:rPr>
              <a:t>with effects on </a:t>
            </a:r>
            <a:r>
              <a:rPr lang="en-US" sz="2800" dirty="0" smtClean="0">
                <a:solidFill>
                  <a:srgbClr val="231F20"/>
                </a:solidFill>
                <a:latin typeface="BookAntiqua"/>
              </a:rPr>
              <a:t>breathing, cardiac </a:t>
            </a:r>
            <a:r>
              <a:rPr lang="en-US" sz="2800" dirty="0">
                <a:solidFill>
                  <a:srgbClr val="231F20"/>
                </a:solidFill>
                <a:latin typeface="BookAntiqua"/>
              </a:rPr>
              <a:t>and smooth muscle, vagal afferent nerves and </a:t>
            </a:r>
            <a:r>
              <a:rPr lang="en-US" sz="2800" dirty="0" smtClean="0">
                <a:solidFill>
                  <a:srgbClr val="231F20"/>
                </a:solidFill>
                <a:latin typeface="BookAntiqua"/>
              </a:rPr>
              <a:t>on platelets</a:t>
            </a:r>
            <a:r>
              <a:rPr lang="en-US" sz="2800" dirty="0">
                <a:solidFill>
                  <a:srgbClr val="231F20"/>
                </a:solidFill>
                <a:latin typeface="BookAntiqua"/>
              </a:rPr>
              <a:t>, in addition to the effects on cardiac </a:t>
            </a:r>
            <a:r>
              <a:rPr lang="en-US" sz="2800" dirty="0" smtClean="0">
                <a:solidFill>
                  <a:srgbClr val="231F20"/>
                </a:solidFill>
                <a:latin typeface="BookAntiqua"/>
              </a:rPr>
              <a:t>conducting tissue </a:t>
            </a:r>
            <a:r>
              <a:rPr lang="en-US" sz="2800" dirty="0">
                <a:solidFill>
                  <a:srgbClr val="231F20"/>
                </a:solidFill>
                <a:latin typeface="BookAntiqua"/>
              </a:rPr>
              <a:t>that underlie its therapeutic use. </a:t>
            </a:r>
            <a:endParaRPr lang="en-US" sz="2800" dirty="0" smtClean="0">
              <a:solidFill>
                <a:srgbClr val="231F20"/>
              </a:solidFill>
              <a:latin typeface="BookAntiqua"/>
            </a:endParaRPr>
          </a:p>
          <a:p>
            <a:endParaRPr lang="en-US" sz="2800" dirty="0" smtClean="0">
              <a:solidFill>
                <a:srgbClr val="231F20"/>
              </a:solidFill>
              <a:latin typeface="BookAntiqua"/>
            </a:endParaRPr>
          </a:p>
          <a:p>
            <a:r>
              <a:rPr lang="en-US" sz="2800" b="1" dirty="0">
                <a:solidFill>
                  <a:srgbClr val="231F20"/>
                </a:solidFill>
                <a:latin typeface="BookAntiqua"/>
              </a:rPr>
              <a:t>MOA: </a:t>
            </a:r>
            <a:r>
              <a:rPr lang="en-US" sz="2800" dirty="0">
                <a:solidFill>
                  <a:srgbClr val="231F20"/>
                </a:solidFill>
                <a:latin typeface="BookAntiqua"/>
              </a:rPr>
              <a:t>The </a:t>
            </a:r>
            <a:r>
              <a:rPr lang="en-US" sz="2800" b="1" dirty="0">
                <a:solidFill>
                  <a:srgbClr val="231F20"/>
                </a:solidFill>
                <a:latin typeface="BookAntiqua"/>
              </a:rPr>
              <a:t>A</a:t>
            </a:r>
            <a:r>
              <a:rPr lang="en-US" sz="1600" b="1" dirty="0">
                <a:solidFill>
                  <a:srgbClr val="231F20"/>
                </a:solidFill>
                <a:latin typeface="BookAntiqua"/>
              </a:rPr>
              <a:t>1</a:t>
            </a:r>
            <a:r>
              <a:rPr lang="en-US" sz="1600" dirty="0">
                <a:solidFill>
                  <a:srgbClr val="231F20"/>
                </a:solidFill>
                <a:latin typeface="BookAntiqua"/>
              </a:rPr>
              <a:t> </a:t>
            </a:r>
            <a:r>
              <a:rPr lang="en-US" sz="2800" dirty="0">
                <a:solidFill>
                  <a:srgbClr val="231F20"/>
                </a:solidFill>
                <a:latin typeface="BookAntiqua"/>
              </a:rPr>
              <a:t>receptor is responsible for its effect on the AV node. These receptors are linked to the same cardiac potassium channel (</a:t>
            </a:r>
            <a:r>
              <a:rPr lang="en-US" sz="2800" dirty="0" err="1">
                <a:solidFill>
                  <a:srgbClr val="231F20"/>
                </a:solidFill>
                <a:latin typeface="BookAntiqua"/>
              </a:rPr>
              <a:t>K</a:t>
            </a:r>
            <a:r>
              <a:rPr lang="en-US" sz="1600" dirty="0" err="1">
                <a:solidFill>
                  <a:srgbClr val="231F20"/>
                </a:solidFill>
                <a:latin typeface="BookAntiqua"/>
              </a:rPr>
              <a:t>ACh</a:t>
            </a:r>
            <a:r>
              <a:rPr lang="en-US" sz="2800" dirty="0">
                <a:solidFill>
                  <a:srgbClr val="231F20"/>
                </a:solidFill>
                <a:latin typeface="BookAntiqua"/>
              </a:rPr>
              <a:t>) that is activated by acetylcholine, and adenosine </a:t>
            </a:r>
            <a:r>
              <a:rPr lang="en-US" sz="2800" dirty="0" err="1">
                <a:solidFill>
                  <a:srgbClr val="231F20"/>
                </a:solidFill>
                <a:latin typeface="BookAntiqua"/>
              </a:rPr>
              <a:t>hyperpolarises</a:t>
            </a:r>
            <a:r>
              <a:rPr lang="en-US" sz="2800" dirty="0">
                <a:solidFill>
                  <a:srgbClr val="231F20"/>
                </a:solidFill>
                <a:latin typeface="BookAntiqua"/>
              </a:rPr>
              <a:t> cardiac conducting tissue and slows the rate of rise of the pacemaker potential accordingly. </a:t>
            </a:r>
            <a:r>
              <a:rPr lang="en-US" sz="2800" dirty="0">
                <a:solidFill>
                  <a:srgbClr val="231F20"/>
                </a:solidFill>
                <a:latin typeface="Helvetica" panose="020B0604020202020204" pitchFamily="34" charset="0"/>
              </a:rPr>
              <a:t>at high doses, the drug decreases conduction velocity, prolongs the refractory period, and decreases automaticity in the AV node</a:t>
            </a:r>
            <a:endParaRPr lang="en-US" sz="2800" dirty="0">
              <a:solidFill>
                <a:srgbClr val="231F20"/>
              </a:solidFill>
              <a:latin typeface="BookAntiqua"/>
            </a:endParaRPr>
          </a:p>
          <a:p>
            <a:endParaRPr lang="en-US" b="1" dirty="0">
              <a:solidFill>
                <a:srgbClr val="231F20"/>
              </a:solidFill>
              <a:latin typeface="Helvetica" panose="020B0604020202020204" pitchFamily="34" charset="0"/>
            </a:endParaRPr>
          </a:p>
          <a:p>
            <a:endParaRPr lang="en-US" dirty="0">
              <a:solidFill>
                <a:srgbClr val="231F20"/>
              </a:solidFill>
              <a:latin typeface="BookAntiqua"/>
            </a:endParaRPr>
          </a:p>
          <a:p>
            <a:r>
              <a:rPr lang="en-US" dirty="0" smtClean="0">
                <a:solidFill>
                  <a:srgbClr val="231F20"/>
                </a:solidFill>
                <a:latin typeface="BookAntiqua"/>
              </a:rPr>
              <a:t> </a:t>
            </a:r>
            <a:endParaRPr lang="en-US" sz="4000" dirty="0"/>
          </a:p>
        </p:txBody>
      </p:sp>
      <p:sp>
        <p:nvSpPr>
          <p:cNvPr id="3" name="Rectangle 2"/>
          <p:cNvSpPr/>
          <p:nvPr/>
        </p:nvSpPr>
        <p:spPr>
          <a:xfrm>
            <a:off x="1880853" y="251373"/>
            <a:ext cx="2278188" cy="584775"/>
          </a:xfrm>
          <a:prstGeom prst="rect">
            <a:avLst/>
          </a:prstGeom>
        </p:spPr>
        <p:txBody>
          <a:bodyPr wrap="none">
            <a:spAutoFit/>
          </a:bodyPr>
          <a:lstStyle/>
          <a:p>
            <a:r>
              <a:rPr lang="en-US" sz="3200" b="1" dirty="0">
                <a:solidFill>
                  <a:srgbClr val="231F20"/>
                </a:solidFill>
                <a:latin typeface="BookAntiqua"/>
              </a:rPr>
              <a:t>Adenosine</a:t>
            </a:r>
            <a:endParaRPr lang="en-US" sz="3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70931" y="2420815"/>
            <a:ext cx="609600" cy="609600"/>
          </a:xfrm>
          <a:prstGeom prst="rect">
            <a:avLst/>
          </a:prstGeom>
        </p:spPr>
      </p:pic>
    </p:spTree>
    <p:extLst>
      <p:ext uri="{BB962C8B-B14F-4D97-AF65-F5344CB8AC3E}">
        <p14:creationId xmlns:p14="http://schemas.microsoft.com/office/powerpoint/2010/main" val="1771045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912668" y="504391"/>
            <a:ext cx="5695950" cy="5821131"/>
          </a:xfrm>
          <a:prstGeom prst="rect">
            <a:avLst/>
          </a:prstGeom>
        </p:spPr>
      </p:pic>
      <p:pic>
        <p:nvPicPr>
          <p:cNvPr id="3" name="Picture 2"/>
          <p:cNvPicPr>
            <a:picLocks noChangeAspect="1"/>
          </p:cNvPicPr>
          <p:nvPr/>
        </p:nvPicPr>
        <p:blipFill>
          <a:blip r:embed="rId5"/>
          <a:stretch>
            <a:fillRect/>
          </a:stretch>
        </p:blipFill>
        <p:spPr>
          <a:xfrm>
            <a:off x="7107383" y="1964895"/>
            <a:ext cx="4445678" cy="385401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2407" y="2561492"/>
            <a:ext cx="609600" cy="609600"/>
          </a:xfrm>
          <a:prstGeom prst="rect">
            <a:avLst/>
          </a:prstGeom>
        </p:spPr>
      </p:pic>
    </p:spTree>
    <p:extLst>
      <p:ext uri="{BB962C8B-B14F-4D97-AF65-F5344CB8AC3E}">
        <p14:creationId xmlns:p14="http://schemas.microsoft.com/office/powerpoint/2010/main" val="3298075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6238" y="789760"/>
            <a:ext cx="10400714" cy="5509200"/>
          </a:xfrm>
          <a:prstGeom prst="rect">
            <a:avLst/>
          </a:prstGeom>
        </p:spPr>
        <p:txBody>
          <a:bodyPr wrap="square">
            <a:spAutoFit/>
          </a:bodyPr>
          <a:lstStyle/>
          <a:p>
            <a:pPr lvl="0"/>
            <a:r>
              <a:rPr lang="en-US" sz="3200" b="1" dirty="0">
                <a:solidFill>
                  <a:srgbClr val="231F20"/>
                </a:solidFill>
                <a:latin typeface="Helvetica" panose="020B0604020202020204" pitchFamily="34" charset="0"/>
              </a:rPr>
              <a:t>Indication:</a:t>
            </a:r>
          </a:p>
          <a:p>
            <a:pPr lvl="0"/>
            <a:r>
              <a:rPr lang="en-US" sz="3200" dirty="0">
                <a:solidFill>
                  <a:srgbClr val="231F20"/>
                </a:solidFill>
                <a:latin typeface="Helvetica" panose="020B0604020202020204" pitchFamily="34" charset="0"/>
              </a:rPr>
              <a:t>Intravenous </a:t>
            </a:r>
            <a:r>
              <a:rPr lang="en-US" sz="3200" i="1" dirty="0">
                <a:solidFill>
                  <a:srgbClr val="231F20"/>
                </a:solidFill>
                <a:latin typeface="Helvetica-Oblique"/>
              </a:rPr>
              <a:t>adenosine </a:t>
            </a:r>
            <a:r>
              <a:rPr lang="en-US" sz="3200" dirty="0">
                <a:solidFill>
                  <a:srgbClr val="231F20"/>
                </a:solidFill>
                <a:latin typeface="Helvetica" panose="020B0604020202020204" pitchFamily="34" charset="0"/>
              </a:rPr>
              <a:t>is the </a:t>
            </a:r>
            <a:r>
              <a:rPr lang="en-US" sz="3200" b="1" dirty="0">
                <a:solidFill>
                  <a:srgbClr val="231F20"/>
                </a:solidFill>
                <a:latin typeface="Helvetica" panose="020B0604020202020204" pitchFamily="34" charset="0"/>
              </a:rPr>
              <a:t>drug of choice </a:t>
            </a:r>
            <a:r>
              <a:rPr lang="en-US" sz="3200" dirty="0">
                <a:solidFill>
                  <a:srgbClr val="231F20"/>
                </a:solidFill>
                <a:latin typeface="Helvetica" panose="020B0604020202020204" pitchFamily="34" charset="0"/>
              </a:rPr>
              <a:t>for abolishing </a:t>
            </a:r>
            <a:r>
              <a:rPr lang="en-US" sz="3200" dirty="0" smtClean="0">
                <a:solidFill>
                  <a:srgbClr val="231F20"/>
                </a:solidFill>
                <a:latin typeface="Helvetica" panose="020B0604020202020204" pitchFamily="34" charset="0"/>
              </a:rPr>
              <a:t>acute supraventricular </a:t>
            </a:r>
            <a:r>
              <a:rPr lang="en-US" sz="3200" dirty="0">
                <a:solidFill>
                  <a:srgbClr val="231F20"/>
                </a:solidFill>
                <a:latin typeface="Helvetica" panose="020B0604020202020204" pitchFamily="34" charset="0"/>
              </a:rPr>
              <a:t>tachycardia. </a:t>
            </a:r>
            <a:endParaRPr lang="en-US" sz="3200" dirty="0" smtClean="0">
              <a:solidFill>
                <a:srgbClr val="231F20"/>
              </a:solidFill>
              <a:latin typeface="Helvetica" panose="020B0604020202020204" pitchFamily="34" charset="0"/>
            </a:endParaRPr>
          </a:p>
          <a:p>
            <a:pPr lvl="0"/>
            <a:r>
              <a:rPr lang="en-US" sz="3200" dirty="0" smtClean="0">
                <a:solidFill>
                  <a:srgbClr val="231F20"/>
                </a:solidFill>
                <a:latin typeface="BookAntiqua"/>
              </a:rPr>
              <a:t>It </a:t>
            </a:r>
            <a:r>
              <a:rPr lang="en-US" sz="3200" dirty="0">
                <a:solidFill>
                  <a:srgbClr val="231F20"/>
                </a:solidFill>
                <a:latin typeface="BookAntiqua"/>
              </a:rPr>
              <a:t>has largely replaced verapamil for this purpose, because it is safer owing to its effect being short lived</a:t>
            </a:r>
            <a:endParaRPr lang="en-US" sz="3200" dirty="0">
              <a:solidFill>
                <a:srgbClr val="231F20"/>
              </a:solidFill>
              <a:latin typeface="Helvetica" panose="020B0604020202020204" pitchFamily="34" charset="0"/>
            </a:endParaRPr>
          </a:p>
          <a:p>
            <a:pPr lvl="0"/>
            <a:r>
              <a:rPr lang="en-US" sz="3200" b="1" dirty="0">
                <a:solidFill>
                  <a:srgbClr val="231F20"/>
                </a:solidFill>
                <a:latin typeface="Helvetica" panose="020B0604020202020204" pitchFamily="34" charset="0"/>
              </a:rPr>
              <a:t>Adverse Effects</a:t>
            </a:r>
            <a:r>
              <a:rPr lang="en-US" sz="3200" dirty="0">
                <a:solidFill>
                  <a:srgbClr val="231F20"/>
                </a:solidFill>
                <a:latin typeface="Helvetica" panose="020B0604020202020204" pitchFamily="34" charset="0"/>
              </a:rPr>
              <a:t>: It has low toxicity but causes flushing,</a:t>
            </a:r>
            <a:br>
              <a:rPr lang="en-US" sz="3200" dirty="0">
                <a:solidFill>
                  <a:srgbClr val="231F20"/>
                </a:solidFill>
                <a:latin typeface="Helvetica" panose="020B0604020202020204" pitchFamily="34" charset="0"/>
              </a:rPr>
            </a:br>
            <a:r>
              <a:rPr lang="en-US" sz="3200" dirty="0">
                <a:solidFill>
                  <a:srgbClr val="231F20"/>
                </a:solidFill>
                <a:latin typeface="Helvetica" panose="020B0604020202020204" pitchFamily="34" charset="0"/>
              </a:rPr>
              <a:t>chest pain, and hypotension. </a:t>
            </a:r>
          </a:p>
          <a:p>
            <a:pPr lvl="0"/>
            <a:r>
              <a:rPr lang="en-US" sz="3200" b="1" dirty="0">
                <a:solidFill>
                  <a:srgbClr val="231F20"/>
                </a:solidFill>
                <a:latin typeface="BookAntiqua"/>
              </a:rPr>
              <a:t>PK: </a:t>
            </a:r>
            <a:r>
              <a:rPr lang="en-US" sz="3200" dirty="0">
                <a:solidFill>
                  <a:srgbClr val="231F20"/>
                </a:solidFill>
                <a:latin typeface="BookAntiqua"/>
              </a:rPr>
              <a:t>It is administered intravenously to terminate SVT.</a:t>
            </a:r>
            <a:r>
              <a:rPr lang="en-US" sz="3200" i="1" dirty="0">
                <a:solidFill>
                  <a:srgbClr val="231F20"/>
                </a:solidFill>
                <a:latin typeface="Helvetica-Oblique"/>
              </a:rPr>
              <a:t> Adenosine </a:t>
            </a:r>
            <a:r>
              <a:rPr lang="en-US" sz="3200" dirty="0">
                <a:solidFill>
                  <a:srgbClr val="231F20"/>
                </a:solidFill>
                <a:latin typeface="Helvetica" panose="020B0604020202020204" pitchFamily="34" charset="0"/>
              </a:rPr>
              <a:t>has an extremely short duration of action (approximately 10 to 15 seconds) due to rapid uptake by erythrocytes and endothelial cells.</a:t>
            </a:r>
            <a:endParaRPr lang="en-US" sz="3200" dirty="0">
              <a:solidFill>
                <a:srgbClr val="231F20"/>
              </a:solidFill>
              <a:latin typeface="BookAntiqu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85031" y="363416"/>
            <a:ext cx="609600" cy="609600"/>
          </a:xfrm>
          <a:prstGeom prst="rect">
            <a:avLst/>
          </a:prstGeom>
        </p:spPr>
      </p:pic>
    </p:spTree>
    <p:extLst>
      <p:ext uri="{BB962C8B-B14F-4D97-AF65-F5344CB8AC3E}">
        <p14:creationId xmlns:p14="http://schemas.microsoft.com/office/powerpoint/2010/main" val="266706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843666" y="557834"/>
            <a:ext cx="4198351" cy="2607397"/>
          </a:xfrm>
          <a:prstGeom prst="rect">
            <a:avLst/>
          </a:prstGeom>
        </p:spPr>
      </p:pic>
      <p:sp>
        <p:nvSpPr>
          <p:cNvPr id="4" name="Rectangle 3"/>
          <p:cNvSpPr/>
          <p:nvPr/>
        </p:nvSpPr>
        <p:spPr>
          <a:xfrm>
            <a:off x="1097922" y="1157943"/>
            <a:ext cx="6745744" cy="5324535"/>
          </a:xfrm>
          <a:prstGeom prst="rect">
            <a:avLst/>
          </a:prstGeom>
        </p:spPr>
        <p:txBody>
          <a:bodyPr wrap="square">
            <a:spAutoFit/>
          </a:bodyPr>
          <a:lstStyle/>
          <a:p>
            <a:pPr marL="342900" indent="-342900">
              <a:buFont typeface="Arial" panose="020B0604020202020204" pitchFamily="34" charset="0"/>
              <a:buChar char="•"/>
            </a:pPr>
            <a:r>
              <a:rPr lang="en-US" sz="2400" b="1" dirty="0" smtClean="0">
                <a:solidFill>
                  <a:srgbClr val="231F20"/>
                </a:solidFill>
                <a:latin typeface="Helvetica-Bold"/>
              </a:rPr>
              <a:t>Digoxin</a:t>
            </a:r>
            <a:endParaRPr lang="en-US" dirty="0">
              <a:solidFill>
                <a:srgbClr val="231F20"/>
              </a:solidFill>
              <a:latin typeface="Helvetica-Bold"/>
            </a:endParaRPr>
          </a:p>
          <a:p>
            <a:pPr marL="285750" indent="-285750">
              <a:buFont typeface="Wingdings" panose="05000000000000000000" pitchFamily="2" charset="2"/>
              <a:buChar char="v"/>
            </a:pPr>
            <a:r>
              <a:rPr lang="en-US" sz="2400" dirty="0" smtClean="0">
                <a:solidFill>
                  <a:srgbClr val="231F20"/>
                </a:solidFill>
                <a:latin typeface="BookAntiqua"/>
              </a:rPr>
              <a:t>The </a:t>
            </a:r>
            <a:r>
              <a:rPr lang="en-US" sz="2400" dirty="0">
                <a:solidFill>
                  <a:srgbClr val="231F20"/>
                </a:solidFill>
                <a:latin typeface="BookAntiqua"/>
              </a:rPr>
              <a:t>mechanism whereby cardiac glycosides increase </a:t>
            </a:r>
            <a:r>
              <a:rPr lang="en-US" sz="2400" dirty="0" smtClean="0">
                <a:solidFill>
                  <a:srgbClr val="231F20"/>
                </a:solidFill>
                <a:latin typeface="BookAntiqua"/>
              </a:rPr>
              <a:t>the force </a:t>
            </a:r>
            <a:r>
              <a:rPr lang="en-US" sz="2400" dirty="0">
                <a:solidFill>
                  <a:srgbClr val="231F20"/>
                </a:solidFill>
                <a:latin typeface="BookAntiqua"/>
              </a:rPr>
              <a:t>of cardiac contraction (positive inotropic effect) </a:t>
            </a:r>
            <a:r>
              <a:rPr lang="en-US" sz="2400" dirty="0" smtClean="0">
                <a:solidFill>
                  <a:srgbClr val="231F20"/>
                </a:solidFill>
                <a:latin typeface="BookAntiqua"/>
              </a:rPr>
              <a:t>is inhibition </a:t>
            </a:r>
            <a:r>
              <a:rPr lang="en-US" sz="2400" dirty="0">
                <a:solidFill>
                  <a:srgbClr val="231F20"/>
                </a:solidFill>
                <a:latin typeface="BookAntiqua"/>
              </a:rPr>
              <a:t>of the Na</a:t>
            </a:r>
            <a:r>
              <a:rPr lang="en-US" sz="1400" baseline="25000" dirty="0">
                <a:solidFill>
                  <a:srgbClr val="231F20"/>
                </a:solidFill>
                <a:latin typeface="Symbol" panose="05050102010706020507" pitchFamily="18" charset="2"/>
              </a:rPr>
              <a:t>+</a:t>
            </a:r>
            <a:r>
              <a:rPr lang="en-US" sz="2400" dirty="0">
                <a:solidFill>
                  <a:srgbClr val="231F20"/>
                </a:solidFill>
                <a:latin typeface="BookAntiqua"/>
              </a:rPr>
              <a:t>/K</a:t>
            </a:r>
            <a:r>
              <a:rPr lang="en-US" sz="1400" baseline="42000" dirty="0">
                <a:solidFill>
                  <a:srgbClr val="231F20"/>
                </a:solidFill>
                <a:latin typeface="Symbol" panose="05050102010706020507" pitchFamily="18" charset="2"/>
              </a:rPr>
              <a:t>+</a:t>
            </a:r>
            <a:r>
              <a:rPr lang="en-US" sz="1400" dirty="0">
                <a:solidFill>
                  <a:srgbClr val="231F20"/>
                </a:solidFill>
                <a:latin typeface="Symbol" panose="05050102010706020507" pitchFamily="18" charset="2"/>
              </a:rPr>
              <a:t> </a:t>
            </a:r>
            <a:r>
              <a:rPr lang="en-US" sz="2400" dirty="0">
                <a:solidFill>
                  <a:srgbClr val="231F20"/>
                </a:solidFill>
                <a:latin typeface="BookAntiqua"/>
              </a:rPr>
              <a:t>pump in the cardiac </a:t>
            </a:r>
            <a:r>
              <a:rPr lang="en-US" sz="2400" dirty="0" smtClean="0">
                <a:solidFill>
                  <a:srgbClr val="231F20"/>
                </a:solidFill>
                <a:latin typeface="BookAntiqua"/>
              </a:rPr>
              <a:t>myocytes.</a:t>
            </a:r>
          </a:p>
          <a:p>
            <a:pPr marL="285750" indent="-285750">
              <a:buFont typeface="Wingdings" panose="05000000000000000000" pitchFamily="2" charset="2"/>
              <a:buChar char="v"/>
            </a:pPr>
            <a:r>
              <a:rPr lang="en-US" sz="2400" dirty="0" smtClean="0">
                <a:solidFill>
                  <a:srgbClr val="231F20"/>
                </a:solidFill>
                <a:latin typeface="BookAntiqua"/>
              </a:rPr>
              <a:t>Cardiac </a:t>
            </a:r>
            <a:r>
              <a:rPr lang="en-US" sz="2400" dirty="0">
                <a:solidFill>
                  <a:srgbClr val="231F20"/>
                </a:solidFill>
                <a:latin typeface="BookAntiqua"/>
              </a:rPr>
              <a:t>glycosides bind to a site on the extracellular </a:t>
            </a:r>
            <a:r>
              <a:rPr lang="en-US" sz="2400" dirty="0" smtClean="0">
                <a:solidFill>
                  <a:srgbClr val="231F20"/>
                </a:solidFill>
                <a:latin typeface="BookAntiqua"/>
              </a:rPr>
              <a:t>aspect of </a:t>
            </a:r>
            <a:r>
              <a:rPr lang="en-US" sz="2400" dirty="0">
                <a:solidFill>
                  <a:srgbClr val="231F20"/>
                </a:solidFill>
                <a:latin typeface="BookAntiqua"/>
              </a:rPr>
              <a:t>the </a:t>
            </a:r>
            <a:r>
              <a:rPr lang="en-US" sz="2800" b="1" dirty="0" smtClean="0">
                <a:solidFill>
                  <a:srgbClr val="231F20"/>
                </a:solidFill>
                <a:latin typeface="Symbol" panose="05050102010706020507" pitchFamily="18" charset="2"/>
                <a:sym typeface="Symbol" panose="05050102010706020507" pitchFamily="18" charset="2"/>
              </a:rPr>
              <a:t></a:t>
            </a:r>
            <a:r>
              <a:rPr lang="en-US" sz="2800" b="1" dirty="0" smtClean="0">
                <a:solidFill>
                  <a:srgbClr val="231F20"/>
                </a:solidFill>
                <a:latin typeface="Symbol" panose="05050102010706020507" pitchFamily="18" charset="2"/>
              </a:rPr>
              <a:t> </a:t>
            </a:r>
            <a:r>
              <a:rPr lang="en-US" sz="2400" dirty="0">
                <a:solidFill>
                  <a:srgbClr val="231F20"/>
                </a:solidFill>
                <a:latin typeface="BookAntiqua"/>
              </a:rPr>
              <a:t>subunit of the </a:t>
            </a:r>
            <a:r>
              <a:rPr lang="en-US" sz="2400" b="1" dirty="0">
                <a:solidFill>
                  <a:srgbClr val="231F20"/>
                </a:solidFill>
                <a:latin typeface="BookAntiqua"/>
              </a:rPr>
              <a:t>Na</a:t>
            </a:r>
            <a:r>
              <a:rPr lang="en-US" sz="1400" b="1" baseline="50000" dirty="0">
                <a:solidFill>
                  <a:srgbClr val="231F20"/>
                </a:solidFill>
                <a:latin typeface="Symbol" panose="05050102010706020507" pitchFamily="18" charset="2"/>
              </a:rPr>
              <a:t>+</a:t>
            </a:r>
            <a:r>
              <a:rPr lang="en-US" sz="2400" b="1" dirty="0">
                <a:solidFill>
                  <a:srgbClr val="231F20"/>
                </a:solidFill>
                <a:latin typeface="BookAntiqua"/>
              </a:rPr>
              <a:t>-K</a:t>
            </a:r>
            <a:r>
              <a:rPr lang="en-US" sz="1400" b="1" baseline="50000" dirty="0">
                <a:solidFill>
                  <a:srgbClr val="231F20"/>
                </a:solidFill>
                <a:latin typeface="Symbol" panose="05050102010706020507" pitchFamily="18" charset="2"/>
              </a:rPr>
              <a:t>+</a:t>
            </a:r>
            <a:r>
              <a:rPr lang="en-US" sz="2400" b="1" dirty="0">
                <a:solidFill>
                  <a:srgbClr val="231F20"/>
                </a:solidFill>
                <a:latin typeface="BookAntiqua"/>
              </a:rPr>
              <a:t>-ATPase </a:t>
            </a:r>
            <a:r>
              <a:rPr lang="en-US" sz="2400" dirty="0">
                <a:solidFill>
                  <a:srgbClr val="231F20"/>
                </a:solidFill>
                <a:latin typeface="BookAntiqua"/>
              </a:rPr>
              <a:t>(which is an </a:t>
            </a:r>
            <a:r>
              <a:rPr lang="en-US" sz="2400" dirty="0" smtClean="0">
                <a:solidFill>
                  <a:srgbClr val="231F20"/>
                </a:solidFill>
                <a:latin typeface="Symbol" panose="05050102010706020507" pitchFamily="18" charset="2"/>
                <a:sym typeface="Symbol" panose="05050102010706020507" pitchFamily="18" charset="2"/>
              </a:rPr>
              <a:t></a:t>
            </a:r>
            <a:r>
              <a:rPr lang="el-GR" sz="2400" dirty="0" smtClean="0">
                <a:solidFill>
                  <a:srgbClr val="231F20"/>
                </a:solidFill>
                <a:latin typeface="Times New Roman" panose="02020603050405020304" pitchFamily="18" charset="0"/>
                <a:cs typeface="Times New Roman" panose="02020603050405020304" pitchFamily="18" charset="0"/>
                <a:sym typeface="Symbol" panose="05050102010706020507" pitchFamily="18" charset="2"/>
              </a:rPr>
              <a:t>β</a:t>
            </a:r>
            <a:r>
              <a:rPr lang="en-US" sz="2400" dirty="0" smtClean="0">
                <a:solidFill>
                  <a:srgbClr val="231F20"/>
                </a:solidFill>
                <a:latin typeface="Symbol" panose="05050102010706020507" pitchFamily="18" charset="2"/>
                <a:sym typeface="Symbol" panose="05050102010706020507" pitchFamily="18" charset="2"/>
              </a:rPr>
              <a:t> </a:t>
            </a:r>
            <a:r>
              <a:rPr lang="en-US" sz="2400" dirty="0" smtClean="0">
                <a:solidFill>
                  <a:srgbClr val="231F20"/>
                </a:solidFill>
                <a:latin typeface="BookAntiqua"/>
              </a:rPr>
              <a:t>heterodimer</a:t>
            </a:r>
            <a:r>
              <a:rPr lang="en-US" sz="2400" dirty="0">
                <a:solidFill>
                  <a:srgbClr val="231F20"/>
                </a:solidFill>
                <a:latin typeface="BookAntiqua"/>
              </a:rPr>
              <a:t>), and are useful experimental tools </a:t>
            </a:r>
            <a:r>
              <a:rPr lang="en-US" sz="2400" dirty="0" smtClean="0">
                <a:solidFill>
                  <a:srgbClr val="231F20"/>
                </a:solidFill>
                <a:latin typeface="BookAntiqua"/>
              </a:rPr>
              <a:t>for studying </a:t>
            </a:r>
            <a:r>
              <a:rPr lang="en-US" sz="2400" dirty="0">
                <a:solidFill>
                  <a:srgbClr val="231F20"/>
                </a:solidFill>
                <a:latin typeface="BookAntiqua"/>
              </a:rPr>
              <a:t>this important transport system. </a:t>
            </a:r>
          </a:p>
          <a:p>
            <a:pPr marL="285750" indent="-285750">
              <a:buFont typeface="Wingdings" panose="05000000000000000000" pitchFamily="2" charset="2"/>
              <a:buChar char="v"/>
            </a:pPr>
            <a:r>
              <a:rPr lang="en-US" sz="2400" dirty="0" smtClean="0">
                <a:solidFill>
                  <a:srgbClr val="231F20"/>
                </a:solidFill>
                <a:latin typeface="BookAntiqua"/>
              </a:rPr>
              <a:t>The molecular mechanism </a:t>
            </a:r>
            <a:r>
              <a:rPr lang="en-US" sz="2400" dirty="0">
                <a:solidFill>
                  <a:srgbClr val="231F20"/>
                </a:solidFill>
                <a:latin typeface="BookAntiqua"/>
              </a:rPr>
              <a:t>underlying increased vagal tone (</a:t>
            </a:r>
            <a:r>
              <a:rPr lang="en-US" sz="2400" dirty="0" smtClean="0">
                <a:solidFill>
                  <a:srgbClr val="231F20"/>
                </a:solidFill>
                <a:latin typeface="BookAntiqua"/>
              </a:rPr>
              <a:t>negative chronotropic </a:t>
            </a:r>
            <a:r>
              <a:rPr lang="en-US" sz="2400" dirty="0">
                <a:solidFill>
                  <a:srgbClr val="231F20"/>
                </a:solidFill>
                <a:latin typeface="BookAntiqua"/>
              </a:rPr>
              <a:t>effect) is unknown, but could also be due </a:t>
            </a:r>
            <a:r>
              <a:rPr lang="en-US" sz="2400" dirty="0" smtClean="0">
                <a:solidFill>
                  <a:srgbClr val="231F20"/>
                </a:solidFill>
                <a:latin typeface="BookAntiqua"/>
              </a:rPr>
              <a:t>to inhibition </a:t>
            </a:r>
            <a:r>
              <a:rPr lang="en-US" sz="2400" dirty="0">
                <a:solidFill>
                  <a:srgbClr val="231F20"/>
                </a:solidFill>
                <a:latin typeface="BookAntiqua"/>
              </a:rPr>
              <a:t>of the Na</a:t>
            </a:r>
            <a:r>
              <a:rPr lang="en-US" sz="1400" baseline="50000" dirty="0">
                <a:solidFill>
                  <a:srgbClr val="231F20"/>
                </a:solidFill>
                <a:latin typeface="Symbol" panose="05050102010706020507" pitchFamily="18" charset="2"/>
              </a:rPr>
              <a:t>+</a:t>
            </a:r>
            <a:r>
              <a:rPr lang="en-US" sz="2400" dirty="0">
                <a:solidFill>
                  <a:srgbClr val="231F20"/>
                </a:solidFill>
                <a:latin typeface="BookAntiqua"/>
              </a:rPr>
              <a:t>/K</a:t>
            </a:r>
            <a:r>
              <a:rPr lang="en-US" sz="1400" baseline="50000" dirty="0">
                <a:solidFill>
                  <a:srgbClr val="231F20"/>
                </a:solidFill>
                <a:latin typeface="Symbol" panose="05050102010706020507" pitchFamily="18" charset="2"/>
              </a:rPr>
              <a:t>+</a:t>
            </a:r>
            <a:r>
              <a:rPr lang="en-US" sz="1400" dirty="0">
                <a:solidFill>
                  <a:srgbClr val="231F20"/>
                </a:solidFill>
                <a:latin typeface="Symbol" panose="05050102010706020507" pitchFamily="18" charset="2"/>
              </a:rPr>
              <a:t> </a:t>
            </a:r>
            <a:r>
              <a:rPr lang="en-US" sz="2400" dirty="0">
                <a:solidFill>
                  <a:srgbClr val="231F20"/>
                </a:solidFill>
                <a:latin typeface="BookAntiqua"/>
              </a:rPr>
              <a:t>pump</a:t>
            </a:r>
            <a:r>
              <a:rPr lang="en-US" sz="2000" dirty="0">
                <a:solidFill>
                  <a:srgbClr val="231F20"/>
                </a:solidFill>
                <a:latin typeface="BookAntiqua"/>
              </a:rPr>
              <a:t>.</a:t>
            </a:r>
            <a:endParaRPr lang="en-US" sz="2000" dirty="0"/>
          </a:p>
        </p:txBody>
      </p:sp>
      <p:sp>
        <p:nvSpPr>
          <p:cNvPr id="5" name="Rectangle 4"/>
          <p:cNvSpPr/>
          <p:nvPr/>
        </p:nvSpPr>
        <p:spPr>
          <a:xfrm>
            <a:off x="3048000" y="2474893"/>
            <a:ext cx="6096000" cy="523220"/>
          </a:xfrm>
          <a:prstGeom prst="rect">
            <a:avLst/>
          </a:prstGeom>
        </p:spPr>
        <p:txBody>
          <a:bodyPr>
            <a:spAutoFit/>
          </a:bodyPr>
          <a:lstStyle/>
          <a:p>
            <a:r>
              <a:rPr lang="en-US" sz="1000" dirty="0">
                <a:solidFill>
                  <a:srgbClr val="231F20"/>
                </a:solidFill>
                <a:latin typeface="Symbol" panose="05050102010706020507" pitchFamily="18" charset="2"/>
              </a:rPr>
              <a:t/>
            </a:r>
            <a:br>
              <a:rPr lang="en-US" sz="1000" dirty="0">
                <a:solidFill>
                  <a:srgbClr val="231F20"/>
                </a:solidFill>
                <a:latin typeface="Symbol" panose="05050102010706020507" pitchFamily="18" charset="2"/>
              </a:rPr>
            </a:b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38846" y="4230071"/>
            <a:ext cx="609600" cy="609600"/>
          </a:xfrm>
          <a:prstGeom prst="rect">
            <a:avLst/>
          </a:prstGeom>
        </p:spPr>
      </p:pic>
    </p:spTree>
    <p:extLst>
      <p:ext uri="{BB962C8B-B14F-4D97-AF65-F5344CB8AC3E}">
        <p14:creationId xmlns:p14="http://schemas.microsoft.com/office/powerpoint/2010/main" val="1857970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46" y="347476"/>
            <a:ext cx="9254836" cy="5601533"/>
          </a:xfrm>
          <a:prstGeom prst="rect">
            <a:avLst/>
          </a:prstGeom>
        </p:spPr>
        <p:txBody>
          <a:bodyPr wrap="square">
            <a:spAutoFit/>
          </a:bodyPr>
          <a:lstStyle/>
          <a:p>
            <a:r>
              <a:rPr lang="en-US" sz="2800" b="1" i="1" dirty="0" smtClean="0">
                <a:solidFill>
                  <a:srgbClr val="231F20"/>
                </a:solidFill>
                <a:latin typeface="Futura-Oblique"/>
              </a:rPr>
              <a:t>     Rate </a:t>
            </a:r>
            <a:r>
              <a:rPr lang="en-US" sz="2800" b="1" i="1" dirty="0">
                <a:solidFill>
                  <a:srgbClr val="231F20"/>
                </a:solidFill>
                <a:latin typeface="Futura-Oblique"/>
              </a:rPr>
              <a:t>and </a:t>
            </a:r>
            <a:r>
              <a:rPr lang="en-US" sz="2800" b="1" i="1" dirty="0" smtClean="0">
                <a:solidFill>
                  <a:srgbClr val="231F20"/>
                </a:solidFill>
                <a:latin typeface="Futura-Oblique"/>
              </a:rPr>
              <a:t>rhythm</a:t>
            </a:r>
            <a:endParaRPr lang="en-US" sz="2000" dirty="0">
              <a:solidFill>
                <a:srgbClr val="231F20"/>
              </a:solidFill>
              <a:latin typeface="Futura-Oblique"/>
            </a:endParaRPr>
          </a:p>
          <a:p>
            <a:pPr marL="457200" indent="-457200">
              <a:buFont typeface="Wingdings" panose="05000000000000000000" pitchFamily="2" charset="2"/>
              <a:buChar char="v"/>
            </a:pPr>
            <a:r>
              <a:rPr lang="en-US" sz="2400" dirty="0" smtClean="0">
                <a:solidFill>
                  <a:srgbClr val="231F20"/>
                </a:solidFill>
                <a:latin typeface="BookAntiqua"/>
              </a:rPr>
              <a:t>Cardiac </a:t>
            </a:r>
            <a:r>
              <a:rPr lang="en-US" sz="2400" dirty="0">
                <a:solidFill>
                  <a:srgbClr val="231F20"/>
                </a:solidFill>
                <a:latin typeface="BookAntiqua"/>
              </a:rPr>
              <a:t>glycosides slow AV conduction by </a:t>
            </a:r>
            <a:r>
              <a:rPr lang="en-US" sz="2400" dirty="0" smtClean="0">
                <a:solidFill>
                  <a:srgbClr val="231F20"/>
                </a:solidFill>
                <a:latin typeface="BookAntiqua"/>
              </a:rPr>
              <a:t>increasing vagal </a:t>
            </a:r>
            <a:r>
              <a:rPr lang="en-US" sz="2400" dirty="0">
                <a:solidFill>
                  <a:srgbClr val="231F20"/>
                </a:solidFill>
                <a:latin typeface="BookAntiqua"/>
              </a:rPr>
              <a:t>outflow. </a:t>
            </a:r>
            <a:endParaRPr lang="en-US" sz="2400" dirty="0" smtClean="0">
              <a:solidFill>
                <a:srgbClr val="231F20"/>
              </a:solidFill>
              <a:latin typeface="BookAntiqua"/>
            </a:endParaRPr>
          </a:p>
          <a:p>
            <a:pPr marL="342900" indent="-342900">
              <a:buFont typeface="Wingdings" panose="05000000000000000000" pitchFamily="2" charset="2"/>
              <a:buChar char="v"/>
            </a:pPr>
            <a:r>
              <a:rPr lang="en-US" sz="2400" dirty="0" smtClean="0">
                <a:solidFill>
                  <a:srgbClr val="231F20"/>
                </a:solidFill>
                <a:latin typeface="BookAntiqua"/>
              </a:rPr>
              <a:t>Their </a:t>
            </a:r>
            <a:r>
              <a:rPr lang="en-US" sz="2400" dirty="0">
                <a:solidFill>
                  <a:srgbClr val="231F20"/>
                </a:solidFill>
                <a:latin typeface="BookAntiqua"/>
              </a:rPr>
              <a:t>beneficial effect in established </a:t>
            </a:r>
            <a:r>
              <a:rPr lang="en-US" sz="2400" dirty="0" smtClean="0">
                <a:solidFill>
                  <a:srgbClr val="231F20"/>
                </a:solidFill>
                <a:latin typeface="BookAntiqua"/>
              </a:rPr>
              <a:t>rapid atrial </a:t>
            </a:r>
            <a:r>
              <a:rPr lang="en-US" sz="2400" dirty="0">
                <a:solidFill>
                  <a:srgbClr val="231F20"/>
                </a:solidFill>
                <a:latin typeface="BookAntiqua"/>
              </a:rPr>
              <a:t>fibrillation results partly from this. </a:t>
            </a:r>
            <a:endParaRPr lang="en-US" sz="2400" dirty="0" smtClean="0">
              <a:solidFill>
                <a:srgbClr val="231F20"/>
              </a:solidFill>
              <a:latin typeface="BookAntiqua"/>
            </a:endParaRPr>
          </a:p>
          <a:p>
            <a:pPr marL="342900" indent="-342900">
              <a:buFont typeface="Wingdings" panose="05000000000000000000" pitchFamily="2" charset="2"/>
              <a:buChar char="v"/>
            </a:pPr>
            <a:r>
              <a:rPr lang="en-US" sz="2400" dirty="0" smtClean="0">
                <a:solidFill>
                  <a:srgbClr val="231F20"/>
                </a:solidFill>
                <a:latin typeface="BookAntiqua"/>
              </a:rPr>
              <a:t>If </a:t>
            </a:r>
            <a:r>
              <a:rPr lang="en-US" sz="2400" dirty="0">
                <a:solidFill>
                  <a:srgbClr val="231F20"/>
                </a:solidFill>
                <a:latin typeface="BookAntiqua"/>
              </a:rPr>
              <a:t>ventricular </a:t>
            </a:r>
            <a:r>
              <a:rPr lang="en-US" sz="2400" dirty="0" smtClean="0">
                <a:solidFill>
                  <a:srgbClr val="231F20"/>
                </a:solidFill>
                <a:latin typeface="BookAntiqua"/>
              </a:rPr>
              <a:t>rate is </a:t>
            </a:r>
            <a:r>
              <a:rPr lang="en-US" sz="2400" dirty="0">
                <a:solidFill>
                  <a:srgbClr val="231F20"/>
                </a:solidFill>
                <a:latin typeface="BookAntiqua"/>
              </a:rPr>
              <a:t>excessively rapid, the time available for diastolic </a:t>
            </a:r>
            <a:r>
              <a:rPr lang="en-US" sz="2400" dirty="0" smtClean="0">
                <a:solidFill>
                  <a:srgbClr val="231F20"/>
                </a:solidFill>
                <a:latin typeface="BookAntiqua"/>
              </a:rPr>
              <a:t>filling is </a:t>
            </a:r>
            <a:r>
              <a:rPr lang="en-US" sz="2400" dirty="0">
                <a:solidFill>
                  <a:srgbClr val="231F20"/>
                </a:solidFill>
                <a:latin typeface="BookAntiqua"/>
              </a:rPr>
              <a:t>inadequate. </a:t>
            </a:r>
            <a:endParaRPr lang="en-US" sz="2400" dirty="0" smtClean="0">
              <a:solidFill>
                <a:srgbClr val="231F20"/>
              </a:solidFill>
              <a:latin typeface="BookAntiqua"/>
            </a:endParaRPr>
          </a:p>
          <a:p>
            <a:pPr marL="342900" indent="-342900">
              <a:buFont typeface="Wingdings" panose="05000000000000000000" pitchFamily="2" charset="2"/>
              <a:buChar char="v"/>
            </a:pPr>
            <a:r>
              <a:rPr lang="en-US" sz="2400" dirty="0" smtClean="0">
                <a:solidFill>
                  <a:srgbClr val="231F20"/>
                </a:solidFill>
                <a:latin typeface="BookAntiqua"/>
              </a:rPr>
              <a:t>Increasing </a:t>
            </a:r>
            <a:r>
              <a:rPr lang="en-US" sz="2400" dirty="0">
                <a:solidFill>
                  <a:srgbClr val="231F20"/>
                </a:solidFill>
                <a:latin typeface="BookAntiqua"/>
              </a:rPr>
              <a:t>the refractory period of the </a:t>
            </a:r>
            <a:r>
              <a:rPr lang="en-US" sz="2400" dirty="0" smtClean="0">
                <a:solidFill>
                  <a:srgbClr val="231F20"/>
                </a:solidFill>
                <a:latin typeface="BookAntiqua"/>
              </a:rPr>
              <a:t>AV node </a:t>
            </a:r>
            <a:r>
              <a:rPr lang="en-US" sz="2400" dirty="0">
                <a:solidFill>
                  <a:srgbClr val="231F20"/>
                </a:solidFill>
                <a:latin typeface="BookAntiqua"/>
              </a:rPr>
              <a:t>reduces ventricular rate. </a:t>
            </a:r>
            <a:endParaRPr lang="en-US" sz="2400" dirty="0" smtClean="0">
              <a:solidFill>
                <a:srgbClr val="231F20"/>
              </a:solidFill>
              <a:latin typeface="BookAntiqua"/>
            </a:endParaRPr>
          </a:p>
          <a:p>
            <a:pPr marL="342900" indent="-342900">
              <a:buFont typeface="Wingdings" panose="05000000000000000000" pitchFamily="2" charset="2"/>
              <a:buChar char="v"/>
            </a:pPr>
            <a:r>
              <a:rPr lang="en-US" sz="2400" dirty="0" smtClean="0">
                <a:solidFill>
                  <a:srgbClr val="231F20"/>
                </a:solidFill>
                <a:latin typeface="BookAntiqua"/>
              </a:rPr>
              <a:t>The </a:t>
            </a:r>
            <a:r>
              <a:rPr lang="en-US" sz="2400" dirty="0">
                <a:solidFill>
                  <a:srgbClr val="231F20"/>
                </a:solidFill>
                <a:latin typeface="BookAntiqua"/>
              </a:rPr>
              <a:t>atrial dysrhythmia persists, but the pumping efficiency of the heart </a:t>
            </a:r>
            <a:r>
              <a:rPr lang="en-US" sz="2400" dirty="0" smtClean="0">
                <a:solidFill>
                  <a:srgbClr val="231F20"/>
                </a:solidFill>
                <a:latin typeface="BookAntiqua"/>
              </a:rPr>
              <a:t>improves owing </a:t>
            </a:r>
            <a:r>
              <a:rPr lang="en-US" sz="2400" dirty="0">
                <a:solidFill>
                  <a:srgbClr val="231F20"/>
                </a:solidFill>
                <a:latin typeface="BookAntiqua"/>
              </a:rPr>
              <a:t>to improved ventricular filling. </a:t>
            </a:r>
            <a:endParaRPr lang="en-US" sz="2400" dirty="0" smtClean="0">
              <a:solidFill>
                <a:srgbClr val="231F20"/>
              </a:solidFill>
              <a:latin typeface="BookAntiqua"/>
            </a:endParaRPr>
          </a:p>
          <a:p>
            <a:pPr marL="342900" indent="-342900">
              <a:buFont typeface="Wingdings" panose="05000000000000000000" pitchFamily="2" charset="2"/>
              <a:buChar char="v"/>
            </a:pPr>
            <a:r>
              <a:rPr lang="en-US" sz="2400" dirty="0" smtClean="0">
                <a:solidFill>
                  <a:srgbClr val="231F20"/>
                </a:solidFill>
                <a:latin typeface="BookAntiqua"/>
              </a:rPr>
              <a:t>SVT </a:t>
            </a:r>
            <a:r>
              <a:rPr lang="en-US" sz="2400" dirty="0">
                <a:solidFill>
                  <a:srgbClr val="231F20"/>
                </a:solidFill>
                <a:latin typeface="BookAntiqua"/>
              </a:rPr>
              <a:t>can be terminated by cardiac glycosides, which slow AV </a:t>
            </a:r>
            <a:r>
              <a:rPr lang="en-US" sz="2400" dirty="0" smtClean="0">
                <a:solidFill>
                  <a:srgbClr val="231F20"/>
                </a:solidFill>
                <a:latin typeface="BookAntiqua"/>
              </a:rPr>
              <a:t>conduction, although </a:t>
            </a:r>
            <a:r>
              <a:rPr lang="en-US" sz="2400" dirty="0">
                <a:solidFill>
                  <a:srgbClr val="231F20"/>
                </a:solidFill>
                <a:latin typeface="BookAntiqua"/>
              </a:rPr>
              <a:t>other drugs are usually employed for this indication</a:t>
            </a:r>
            <a:r>
              <a:rPr lang="en-US" sz="1000" dirty="0">
                <a:solidFill>
                  <a:srgbClr val="231F20"/>
                </a:solidFill>
                <a:latin typeface="Futura-Oblique"/>
              </a:rPr>
              <a:t/>
            </a:r>
            <a:br>
              <a:rPr lang="en-US" sz="1000" dirty="0">
                <a:solidFill>
                  <a:srgbClr val="231F20"/>
                </a:solidFill>
                <a:latin typeface="Futura-Oblique"/>
              </a:rPr>
            </a:br>
            <a:endParaRPr lang="en-US" dirty="0"/>
          </a:p>
        </p:txBody>
      </p:sp>
      <p:sp>
        <p:nvSpPr>
          <p:cNvPr id="3" name="Rectangle 2"/>
          <p:cNvSpPr/>
          <p:nvPr/>
        </p:nvSpPr>
        <p:spPr>
          <a:xfrm>
            <a:off x="1983560" y="5793078"/>
            <a:ext cx="9485352" cy="830997"/>
          </a:xfrm>
          <a:prstGeom prst="rect">
            <a:avLst/>
          </a:prstGeom>
        </p:spPr>
        <p:txBody>
          <a:bodyPr wrap="square">
            <a:spAutoFit/>
          </a:bodyPr>
          <a:lstStyle/>
          <a:p>
            <a:r>
              <a:rPr lang="en-US" sz="1600" dirty="0">
                <a:solidFill>
                  <a:srgbClr val="231F20"/>
                </a:solidFill>
                <a:latin typeface="Helvetica" panose="020B0604020202020204" pitchFamily="34" charset="0"/>
              </a:rPr>
              <a:t>Serum trough concentrations of </a:t>
            </a:r>
            <a:r>
              <a:rPr lang="en-US" sz="1600" dirty="0">
                <a:solidFill>
                  <a:srgbClr val="FF0000"/>
                </a:solidFill>
                <a:latin typeface="Helvetica" panose="020B0604020202020204" pitchFamily="34" charset="0"/>
              </a:rPr>
              <a:t>1.0 to 2.0 </a:t>
            </a:r>
            <a:r>
              <a:rPr lang="en-US" sz="1600" dirty="0" smtClean="0">
                <a:solidFill>
                  <a:srgbClr val="FF0000"/>
                </a:solidFill>
                <a:latin typeface="Helvetica" panose="020B0604020202020204" pitchFamily="34" charset="0"/>
              </a:rPr>
              <a:t>ng/mL </a:t>
            </a:r>
            <a:r>
              <a:rPr lang="en-US" sz="1600" dirty="0" smtClean="0">
                <a:solidFill>
                  <a:srgbClr val="231F20"/>
                </a:solidFill>
                <a:latin typeface="Helvetica" panose="020B0604020202020204" pitchFamily="34" charset="0"/>
              </a:rPr>
              <a:t>are </a:t>
            </a:r>
            <a:r>
              <a:rPr lang="en-US" sz="1600" dirty="0">
                <a:solidFill>
                  <a:srgbClr val="231F20"/>
                </a:solidFill>
                <a:latin typeface="Helvetica" panose="020B0604020202020204" pitchFamily="34" charset="0"/>
              </a:rPr>
              <a:t>desirable for </a:t>
            </a:r>
            <a:r>
              <a:rPr lang="en-US" sz="1600" dirty="0">
                <a:solidFill>
                  <a:srgbClr val="00B050"/>
                </a:solidFill>
                <a:latin typeface="Helvetica" panose="020B0604020202020204" pitchFamily="34" charset="0"/>
              </a:rPr>
              <a:t>atrial fibrillation </a:t>
            </a:r>
            <a:r>
              <a:rPr lang="en-US" sz="1600" dirty="0">
                <a:solidFill>
                  <a:srgbClr val="231F20"/>
                </a:solidFill>
                <a:latin typeface="Helvetica" panose="020B0604020202020204" pitchFamily="34" charset="0"/>
              </a:rPr>
              <a:t>or flutter, whereas lower concentrations of </a:t>
            </a:r>
            <a:r>
              <a:rPr lang="en-US" sz="1600" dirty="0">
                <a:solidFill>
                  <a:srgbClr val="FF0000"/>
                </a:solidFill>
                <a:latin typeface="Helvetica" panose="020B0604020202020204" pitchFamily="34" charset="0"/>
              </a:rPr>
              <a:t>0.5 to 0.8 ng/mL</a:t>
            </a:r>
            <a:r>
              <a:rPr lang="en-US" sz="1600" dirty="0">
                <a:solidFill>
                  <a:srgbClr val="00B050"/>
                </a:solidFill>
                <a:latin typeface="Helvetica" panose="020B0604020202020204" pitchFamily="34" charset="0"/>
              </a:rPr>
              <a:t> </a:t>
            </a:r>
            <a:r>
              <a:rPr lang="en-US" sz="1600" dirty="0">
                <a:solidFill>
                  <a:srgbClr val="231F20"/>
                </a:solidFill>
                <a:latin typeface="Helvetica" panose="020B0604020202020204" pitchFamily="34" charset="0"/>
              </a:rPr>
              <a:t>are targeted for </a:t>
            </a:r>
            <a:r>
              <a:rPr lang="en-US" sz="1600" dirty="0">
                <a:solidFill>
                  <a:srgbClr val="00B050"/>
                </a:solidFill>
                <a:latin typeface="Helvetica" panose="020B0604020202020204" pitchFamily="34" charset="0"/>
              </a:rPr>
              <a:t>systolic heart </a:t>
            </a:r>
            <a:r>
              <a:rPr lang="en-US" sz="1600" dirty="0" smtClean="0">
                <a:solidFill>
                  <a:srgbClr val="00B050"/>
                </a:solidFill>
                <a:latin typeface="Helvetica" panose="020B0604020202020204" pitchFamily="34" charset="0"/>
              </a:rPr>
              <a:t>failure….Tablet 0.125 mg or 125µg</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9312" y="2155877"/>
            <a:ext cx="609600" cy="609600"/>
          </a:xfrm>
          <a:prstGeom prst="rect">
            <a:avLst/>
          </a:prstGeom>
        </p:spPr>
      </p:pic>
    </p:spTree>
    <p:extLst>
      <p:ext uri="{BB962C8B-B14F-4D97-AF65-F5344CB8AC3E}">
        <p14:creationId xmlns:p14="http://schemas.microsoft.com/office/powerpoint/2010/main" val="636977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2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93684" y="0"/>
            <a:ext cx="10862440" cy="6858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3306" y="5363547"/>
            <a:ext cx="609600" cy="609600"/>
          </a:xfrm>
          <a:prstGeom prst="rect">
            <a:avLst/>
          </a:prstGeom>
        </p:spPr>
      </p:pic>
    </p:spTree>
    <p:extLst>
      <p:ext uri="{BB962C8B-B14F-4D97-AF65-F5344CB8AC3E}">
        <p14:creationId xmlns:p14="http://schemas.microsoft.com/office/powerpoint/2010/main" val="3569809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4788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581" y="173734"/>
            <a:ext cx="8911687" cy="1280890"/>
          </a:xfrm>
        </p:spPr>
        <p:txBody>
          <a:bodyPr/>
          <a:lstStyle/>
          <a:p>
            <a:r>
              <a:rPr lang="en-US" b="1" dirty="0" smtClean="0"/>
              <a:t>Non-Pharmacological Methods</a:t>
            </a:r>
            <a:endParaRPr lang="en-US" b="1" dirty="0"/>
          </a:p>
        </p:txBody>
      </p:sp>
      <p:pic>
        <p:nvPicPr>
          <p:cNvPr id="3" name="Picture 2"/>
          <p:cNvPicPr>
            <a:picLocks noChangeAspect="1"/>
          </p:cNvPicPr>
          <p:nvPr/>
        </p:nvPicPr>
        <p:blipFill>
          <a:blip r:embed="rId2"/>
          <a:stretch>
            <a:fillRect/>
          </a:stretch>
        </p:blipFill>
        <p:spPr>
          <a:xfrm>
            <a:off x="450166" y="814179"/>
            <a:ext cx="11366696" cy="5926847"/>
          </a:xfrm>
          <a:prstGeom prst="rect">
            <a:avLst/>
          </a:prstGeom>
        </p:spPr>
      </p:pic>
    </p:spTree>
    <p:extLst>
      <p:ext uri="{BB962C8B-B14F-4D97-AF65-F5344CB8AC3E}">
        <p14:creationId xmlns:p14="http://schemas.microsoft.com/office/powerpoint/2010/main" val="4607073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624013" y="646400"/>
            <a:ext cx="9958388" cy="580747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0400" y="3357664"/>
            <a:ext cx="609600" cy="609600"/>
          </a:xfrm>
          <a:prstGeom prst="rect">
            <a:avLst/>
          </a:prstGeom>
        </p:spPr>
      </p:pic>
    </p:spTree>
    <p:extLst>
      <p:ext uri="{BB962C8B-B14F-4D97-AF65-F5344CB8AC3E}">
        <p14:creationId xmlns:p14="http://schemas.microsoft.com/office/powerpoint/2010/main" val="2852971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4108" y="609223"/>
            <a:ext cx="9933710" cy="5755422"/>
          </a:xfrm>
          <a:prstGeom prst="rect">
            <a:avLst/>
          </a:prstGeom>
        </p:spPr>
        <p:txBody>
          <a:bodyPr wrap="square">
            <a:spAutoFit/>
          </a:bodyPr>
          <a:lstStyle/>
          <a:p>
            <a:r>
              <a:rPr lang="en-US" sz="2400" b="1" dirty="0" smtClean="0">
                <a:solidFill>
                  <a:srgbClr val="231F20"/>
                </a:solidFill>
                <a:latin typeface="Helvetica-Bold"/>
              </a:rPr>
              <a:t>    </a:t>
            </a:r>
            <a:r>
              <a:rPr lang="en-US" sz="2800" b="1" dirty="0" smtClean="0">
                <a:solidFill>
                  <a:srgbClr val="231F20"/>
                </a:solidFill>
                <a:latin typeface="Helvetica-Bold"/>
              </a:rPr>
              <a:t>Pharmacokinetics</a:t>
            </a:r>
            <a:r>
              <a:rPr lang="en-US" sz="2800" b="1" dirty="0">
                <a:solidFill>
                  <a:srgbClr val="231F20"/>
                </a:solidFill>
                <a:latin typeface="Helvetica-Bold"/>
              </a:rPr>
              <a:t>: </a:t>
            </a:r>
            <a:endParaRPr lang="en-US" sz="2800" i="1" dirty="0">
              <a:solidFill>
                <a:srgbClr val="231F20"/>
              </a:solidFill>
              <a:latin typeface="Helvetica-Oblique"/>
            </a:endParaRPr>
          </a:p>
          <a:p>
            <a:pPr marL="342900" indent="-342900">
              <a:buFont typeface="Arial" panose="020B0604020202020204" pitchFamily="34" charset="0"/>
              <a:buChar char="•"/>
            </a:pPr>
            <a:r>
              <a:rPr lang="en-US" sz="2400" dirty="0" smtClean="0">
                <a:solidFill>
                  <a:srgbClr val="231F20"/>
                </a:solidFill>
                <a:latin typeface="Helvetica" panose="020B0604020202020204" pitchFamily="34" charset="0"/>
              </a:rPr>
              <a:t>Incompletely </a:t>
            </a:r>
            <a:r>
              <a:rPr lang="en-US" sz="2400" dirty="0">
                <a:solidFill>
                  <a:srgbClr val="231F20"/>
                </a:solidFill>
                <a:latin typeface="Helvetica" panose="020B0604020202020204" pitchFamily="34" charset="0"/>
              </a:rPr>
              <a:t>absorbed </a:t>
            </a:r>
            <a:r>
              <a:rPr lang="en-US" sz="2400" dirty="0" smtClean="0">
                <a:solidFill>
                  <a:srgbClr val="231F20"/>
                </a:solidFill>
                <a:latin typeface="Helvetica" panose="020B0604020202020204" pitchFamily="34" charset="0"/>
              </a:rPr>
              <a:t>after oral </a:t>
            </a:r>
            <a:r>
              <a:rPr lang="en-US" sz="2400" dirty="0">
                <a:solidFill>
                  <a:srgbClr val="231F20"/>
                </a:solidFill>
                <a:latin typeface="Helvetica" panose="020B0604020202020204" pitchFamily="34" charset="0"/>
              </a:rPr>
              <a:t>administration. </a:t>
            </a:r>
            <a:endParaRPr lang="en-US" sz="2400" dirty="0" smtClean="0">
              <a:solidFill>
                <a:srgbClr val="231F20"/>
              </a:solidFill>
              <a:latin typeface="Helvetica" panose="020B0604020202020204" pitchFamily="34" charset="0"/>
            </a:endParaRPr>
          </a:p>
          <a:p>
            <a:pPr marL="342900" indent="-342900">
              <a:buFont typeface="Arial" panose="020B0604020202020204" pitchFamily="34" charset="0"/>
              <a:buChar char="•"/>
            </a:pPr>
            <a:r>
              <a:rPr lang="en-US" sz="2400" dirty="0" smtClean="0">
                <a:solidFill>
                  <a:srgbClr val="231F20"/>
                </a:solidFill>
                <a:latin typeface="Helvetica" panose="020B0604020202020204" pitchFamily="34" charset="0"/>
              </a:rPr>
              <a:t>Half-life </a:t>
            </a:r>
            <a:r>
              <a:rPr lang="en-US" sz="2400" dirty="0">
                <a:solidFill>
                  <a:srgbClr val="231F20"/>
                </a:solidFill>
                <a:latin typeface="Helvetica" panose="020B0604020202020204" pitchFamily="34" charset="0"/>
              </a:rPr>
              <a:t>of several weeks, and it distributes extensively in adipose</a:t>
            </a:r>
            <a:br>
              <a:rPr lang="en-US" sz="2400" dirty="0">
                <a:solidFill>
                  <a:srgbClr val="231F20"/>
                </a:solidFill>
                <a:latin typeface="Helvetica" panose="020B0604020202020204" pitchFamily="34" charset="0"/>
              </a:rPr>
            </a:br>
            <a:r>
              <a:rPr lang="en-US" sz="2400" dirty="0">
                <a:solidFill>
                  <a:srgbClr val="231F20"/>
                </a:solidFill>
                <a:latin typeface="Helvetica" panose="020B0604020202020204" pitchFamily="34" charset="0"/>
              </a:rPr>
              <a:t>tissue. </a:t>
            </a:r>
            <a:endParaRPr lang="en-US" sz="2400" dirty="0" smtClean="0">
              <a:solidFill>
                <a:srgbClr val="231F20"/>
              </a:solidFill>
              <a:latin typeface="Helvetica" panose="020B0604020202020204" pitchFamily="34" charset="0"/>
            </a:endParaRPr>
          </a:p>
          <a:p>
            <a:r>
              <a:rPr lang="en-US" sz="1600" dirty="0" smtClean="0">
                <a:solidFill>
                  <a:srgbClr val="231F20"/>
                </a:solidFill>
                <a:latin typeface="Helvetica" panose="020B0604020202020204" pitchFamily="34" charset="0"/>
              </a:rPr>
              <a:t>       Full </a:t>
            </a:r>
            <a:r>
              <a:rPr lang="en-US" sz="1600" dirty="0">
                <a:solidFill>
                  <a:srgbClr val="231F20"/>
                </a:solidFill>
                <a:latin typeface="Helvetica" panose="020B0604020202020204" pitchFamily="34" charset="0"/>
              </a:rPr>
              <a:t>clinical effects may not be achieved until months after</a:t>
            </a:r>
            <a:br>
              <a:rPr lang="en-US" sz="1600" dirty="0">
                <a:solidFill>
                  <a:srgbClr val="231F20"/>
                </a:solidFill>
                <a:latin typeface="Helvetica" panose="020B0604020202020204" pitchFamily="34" charset="0"/>
              </a:rPr>
            </a:br>
            <a:r>
              <a:rPr lang="en-US" sz="1600" dirty="0" smtClean="0">
                <a:solidFill>
                  <a:srgbClr val="231F20"/>
                </a:solidFill>
                <a:latin typeface="Helvetica" panose="020B0604020202020204" pitchFamily="34" charset="0"/>
              </a:rPr>
              <a:t>       initiation </a:t>
            </a:r>
            <a:r>
              <a:rPr lang="en-US" sz="1600" dirty="0">
                <a:solidFill>
                  <a:srgbClr val="231F20"/>
                </a:solidFill>
                <a:latin typeface="Helvetica" panose="020B0604020202020204" pitchFamily="34" charset="0"/>
              </a:rPr>
              <a:t>of treatment, unless loading doses are employed</a:t>
            </a:r>
            <a:r>
              <a:rPr lang="en-US" sz="2400" dirty="0" smtClean="0">
                <a:solidFill>
                  <a:srgbClr val="231F20"/>
                </a:solidFill>
                <a:latin typeface="Helvetica" panose="020B0604020202020204" pitchFamily="34" charset="0"/>
              </a:rPr>
              <a:t>.</a:t>
            </a:r>
          </a:p>
          <a:p>
            <a:r>
              <a:rPr lang="en-US" sz="2400" dirty="0">
                <a:solidFill>
                  <a:srgbClr val="231F20"/>
                </a:solidFill>
                <a:latin typeface="Helvetica" panose="020B0604020202020204" pitchFamily="34" charset="0"/>
              </a:rPr>
              <a:t/>
            </a:r>
            <a:br>
              <a:rPr lang="en-US" sz="2400" dirty="0">
                <a:solidFill>
                  <a:srgbClr val="231F20"/>
                </a:solidFill>
                <a:latin typeface="Helvetica" panose="020B0604020202020204" pitchFamily="34" charset="0"/>
              </a:rPr>
            </a:br>
            <a:r>
              <a:rPr lang="en-US" sz="2400" b="1" dirty="0" smtClean="0">
                <a:solidFill>
                  <a:srgbClr val="231F20"/>
                </a:solidFill>
                <a:latin typeface="Helvetica-Bold"/>
              </a:rPr>
              <a:t> </a:t>
            </a:r>
            <a:r>
              <a:rPr lang="en-US" sz="2400" b="1" dirty="0">
                <a:solidFill>
                  <a:srgbClr val="231F20"/>
                </a:solidFill>
                <a:latin typeface="Helvetica-Bold"/>
              </a:rPr>
              <a:t>Adverse effects: </a:t>
            </a:r>
            <a:r>
              <a:rPr lang="en-US" sz="2400" i="1" dirty="0">
                <a:solidFill>
                  <a:srgbClr val="231F20"/>
                </a:solidFill>
                <a:latin typeface="Helvetica-Oblique"/>
              </a:rPr>
              <a:t>Amiodarone </a:t>
            </a:r>
            <a:r>
              <a:rPr lang="en-US" sz="2400" dirty="0">
                <a:solidFill>
                  <a:srgbClr val="231F20"/>
                </a:solidFill>
                <a:latin typeface="Helvetica" panose="020B0604020202020204" pitchFamily="34" charset="0"/>
              </a:rPr>
              <a:t>shows a variety of toxic effects,</a:t>
            </a:r>
            <a:br>
              <a:rPr lang="en-US" sz="2400" dirty="0">
                <a:solidFill>
                  <a:srgbClr val="231F20"/>
                </a:solidFill>
                <a:latin typeface="Helvetica" panose="020B0604020202020204" pitchFamily="34" charset="0"/>
              </a:rPr>
            </a:br>
            <a:r>
              <a:rPr lang="en-US" sz="2400" dirty="0">
                <a:solidFill>
                  <a:srgbClr val="231F20"/>
                </a:solidFill>
                <a:latin typeface="Helvetica" panose="020B0604020202020204" pitchFamily="34" charset="0"/>
              </a:rPr>
              <a:t>including </a:t>
            </a:r>
            <a:r>
              <a:rPr lang="en-US" sz="2400" dirty="0">
                <a:solidFill>
                  <a:srgbClr val="FF0000"/>
                </a:solidFill>
                <a:latin typeface="Helvetica" panose="020B0604020202020204" pitchFamily="34" charset="0"/>
              </a:rPr>
              <a:t>pulmonary fibrosis, neuropathy, hepatotoxicity, corneal</a:t>
            </a:r>
            <a:br>
              <a:rPr lang="en-US" sz="2400" dirty="0">
                <a:solidFill>
                  <a:srgbClr val="FF0000"/>
                </a:solidFill>
                <a:latin typeface="Helvetica" panose="020B0604020202020204" pitchFamily="34" charset="0"/>
              </a:rPr>
            </a:br>
            <a:r>
              <a:rPr lang="en-US" sz="2400" dirty="0">
                <a:solidFill>
                  <a:srgbClr val="FF0000"/>
                </a:solidFill>
                <a:latin typeface="Helvetica" panose="020B0604020202020204" pitchFamily="34" charset="0"/>
              </a:rPr>
              <a:t>deposits, optic neuritis, blue-gray skin discoloration, and hypo- or</a:t>
            </a:r>
            <a:br>
              <a:rPr lang="en-US" sz="2400" dirty="0">
                <a:solidFill>
                  <a:srgbClr val="FF0000"/>
                </a:solidFill>
                <a:latin typeface="Helvetica" panose="020B0604020202020204" pitchFamily="34" charset="0"/>
              </a:rPr>
            </a:br>
            <a:r>
              <a:rPr lang="en-US" sz="2400" dirty="0">
                <a:solidFill>
                  <a:srgbClr val="FF0000"/>
                </a:solidFill>
                <a:latin typeface="Helvetica" panose="020B0604020202020204" pitchFamily="34" charset="0"/>
              </a:rPr>
              <a:t>hyperthyroidism. </a:t>
            </a:r>
            <a:endParaRPr lang="en-US" sz="2400" dirty="0" smtClean="0">
              <a:solidFill>
                <a:srgbClr val="FF0000"/>
              </a:solidFill>
              <a:latin typeface="Helvetica" panose="020B0604020202020204" pitchFamily="34" charset="0"/>
            </a:endParaRPr>
          </a:p>
          <a:p>
            <a:r>
              <a:rPr lang="en-US" dirty="0" smtClean="0">
                <a:solidFill>
                  <a:srgbClr val="231F20"/>
                </a:solidFill>
                <a:latin typeface="Helvetica" panose="020B0604020202020204" pitchFamily="34" charset="0"/>
              </a:rPr>
              <a:t>However</a:t>
            </a:r>
            <a:r>
              <a:rPr lang="en-US" dirty="0">
                <a:solidFill>
                  <a:srgbClr val="231F20"/>
                </a:solidFill>
                <a:latin typeface="Helvetica" panose="020B0604020202020204" pitchFamily="34" charset="0"/>
              </a:rPr>
              <a:t>, use of low doses and close monitoring reduce toxicity, while retaining clinical efficacy. </a:t>
            </a:r>
            <a:endParaRPr lang="en-US" dirty="0" smtClean="0">
              <a:solidFill>
                <a:srgbClr val="231F20"/>
              </a:solidFill>
              <a:latin typeface="Helvetica" panose="020B0604020202020204" pitchFamily="34" charset="0"/>
            </a:endParaRPr>
          </a:p>
          <a:p>
            <a:r>
              <a:rPr lang="en-US" sz="2400" b="1" dirty="0" smtClean="0">
                <a:solidFill>
                  <a:srgbClr val="231F20"/>
                </a:solidFill>
                <a:latin typeface="Helvetica" panose="020B0604020202020204" pitchFamily="34" charset="0"/>
              </a:rPr>
              <a:t>Drug interactions: </a:t>
            </a:r>
            <a:r>
              <a:rPr lang="en-US" sz="2400" i="1" dirty="0" smtClean="0">
                <a:solidFill>
                  <a:srgbClr val="231F20"/>
                </a:solidFill>
                <a:latin typeface="Helvetica-Oblique"/>
              </a:rPr>
              <a:t>Amiodarone</a:t>
            </a:r>
            <a:r>
              <a:rPr lang="en-US" sz="2400" dirty="0" smtClean="0">
                <a:solidFill>
                  <a:srgbClr val="231F20"/>
                </a:solidFill>
                <a:latin typeface="Helvetica-Oblique"/>
              </a:rPr>
              <a:t> </a:t>
            </a:r>
            <a:r>
              <a:rPr lang="en-US" sz="2400" dirty="0" smtClean="0">
                <a:solidFill>
                  <a:srgbClr val="231F20"/>
                </a:solidFill>
                <a:latin typeface="Helvetica" panose="020B0604020202020204" pitchFamily="34" charset="0"/>
              </a:rPr>
              <a:t>is </a:t>
            </a:r>
            <a:r>
              <a:rPr lang="en-US" sz="2400" dirty="0">
                <a:solidFill>
                  <a:srgbClr val="231F20"/>
                </a:solidFill>
                <a:latin typeface="Helvetica" panose="020B0604020202020204" pitchFamily="34" charset="0"/>
              </a:rPr>
              <a:t>subject to numerous drug interactions, since it is </a:t>
            </a:r>
            <a:r>
              <a:rPr lang="en-US" sz="2400" dirty="0" smtClean="0">
                <a:solidFill>
                  <a:srgbClr val="231F20"/>
                </a:solidFill>
                <a:latin typeface="Helvetica" panose="020B0604020202020204" pitchFamily="34" charset="0"/>
              </a:rPr>
              <a:t>metabolized by </a:t>
            </a:r>
            <a:r>
              <a:rPr lang="en-US" sz="2400" dirty="0">
                <a:solidFill>
                  <a:srgbClr val="231F20"/>
                </a:solidFill>
                <a:latin typeface="Helvetica" panose="020B0604020202020204" pitchFamily="34" charset="0"/>
              </a:rPr>
              <a:t>CYP3A4 and serves as an inhibitor of CYP1A2, </a:t>
            </a:r>
            <a:r>
              <a:rPr lang="en-US" sz="2400" dirty="0" smtClean="0">
                <a:solidFill>
                  <a:srgbClr val="231F20"/>
                </a:solidFill>
                <a:latin typeface="Helvetica" panose="020B0604020202020204" pitchFamily="34" charset="0"/>
              </a:rPr>
              <a:t>CYP2C9, CYP2D6</a:t>
            </a:r>
            <a:r>
              <a:rPr lang="en-US" sz="2400" dirty="0">
                <a:solidFill>
                  <a:srgbClr val="231F20"/>
                </a:solidFill>
                <a:latin typeface="Helvetica" panose="020B0604020202020204" pitchFamily="34" charset="0"/>
              </a:rPr>
              <a:t>, and P-glycoprotein.</a:t>
            </a:r>
            <a:r>
              <a:rPr lang="en-US" sz="1000" dirty="0">
                <a:solidFill>
                  <a:srgbClr val="231F20"/>
                </a:solidFill>
                <a:latin typeface="Helvetica" panose="020B0604020202020204" pitchFamily="34" charset="0"/>
              </a:rPr>
              <a:t/>
            </a:r>
            <a:br>
              <a:rPr lang="en-US" sz="1000" dirty="0">
                <a:solidFill>
                  <a:srgbClr val="231F20"/>
                </a:solidFill>
                <a:latin typeface="Helvetica" panose="020B0604020202020204" pitchFamily="34" charset="0"/>
              </a:rPr>
            </a:b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0639" y="2174631"/>
            <a:ext cx="609600" cy="609600"/>
          </a:xfrm>
          <a:prstGeom prst="rect">
            <a:avLst/>
          </a:prstGeom>
        </p:spPr>
      </p:pic>
    </p:spTree>
    <p:extLst>
      <p:ext uri="{BB962C8B-B14F-4D97-AF65-F5344CB8AC3E}">
        <p14:creationId xmlns:p14="http://schemas.microsoft.com/office/powerpoint/2010/main" val="4202644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95137" y="562844"/>
            <a:ext cx="4405162" cy="5814565"/>
          </a:xfrm>
          <a:prstGeom prst="rect">
            <a:avLst/>
          </a:prstGeom>
        </p:spPr>
      </p:pic>
      <p:pic>
        <p:nvPicPr>
          <p:cNvPr id="3" name="Picture 2"/>
          <p:cNvPicPr>
            <a:picLocks noChangeAspect="1"/>
          </p:cNvPicPr>
          <p:nvPr/>
        </p:nvPicPr>
        <p:blipFill>
          <a:blip r:embed="rId5"/>
          <a:stretch>
            <a:fillRect/>
          </a:stretch>
        </p:blipFill>
        <p:spPr>
          <a:xfrm>
            <a:off x="5923128" y="562844"/>
            <a:ext cx="4926841" cy="577510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59625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6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88730" y="216776"/>
            <a:ext cx="11240814" cy="645348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1607" y="3748454"/>
            <a:ext cx="609600" cy="609600"/>
          </a:xfrm>
          <a:prstGeom prst="rect">
            <a:avLst/>
          </a:prstGeom>
        </p:spPr>
      </p:pic>
    </p:spTree>
    <p:extLst>
      <p:ext uri="{BB962C8B-B14F-4D97-AF65-F5344CB8AC3E}">
        <p14:creationId xmlns:p14="http://schemas.microsoft.com/office/powerpoint/2010/main" val="1210471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27143" y="322977"/>
            <a:ext cx="6171950" cy="6168592"/>
          </a:xfrm>
          <a:prstGeom prst="rect">
            <a:avLst/>
          </a:prstGeom>
        </p:spPr>
      </p:pic>
    </p:spTree>
    <p:extLst>
      <p:ext uri="{BB962C8B-B14F-4D97-AF65-F5344CB8AC3E}">
        <p14:creationId xmlns:p14="http://schemas.microsoft.com/office/powerpoint/2010/main" val="1322959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0832"/>
            <a:ext cx="12192000" cy="6697168"/>
          </a:xfrm>
          <a:prstGeom prst="rect">
            <a:avLst/>
          </a:prstGeom>
        </p:spPr>
      </p:pic>
    </p:spTree>
    <p:extLst>
      <p:ext uri="{BB962C8B-B14F-4D97-AF65-F5344CB8AC3E}">
        <p14:creationId xmlns:p14="http://schemas.microsoft.com/office/powerpoint/2010/main" val="3178292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347" y="105033"/>
            <a:ext cx="11336445" cy="6357721"/>
          </a:xfrm>
          <a:prstGeom prst="rect">
            <a:avLst/>
          </a:prstGeom>
        </p:spPr>
      </p:pic>
    </p:spTree>
    <p:extLst>
      <p:ext uri="{BB962C8B-B14F-4D97-AF65-F5344CB8AC3E}">
        <p14:creationId xmlns:p14="http://schemas.microsoft.com/office/powerpoint/2010/main" val="4034522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6621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4408</TotalTime>
  <Words>521</Words>
  <Application>Microsoft Office PowerPoint</Application>
  <PresentationFormat>Widescreen</PresentationFormat>
  <Paragraphs>40</Paragraphs>
  <Slides>17</Slides>
  <Notes>3</Notes>
  <HiddenSlides>0</HiddenSlides>
  <MMClips>12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Arial</vt:lpstr>
      <vt:lpstr>Arial</vt:lpstr>
      <vt:lpstr>BookAntiqua</vt:lpstr>
      <vt:lpstr>Calibri</vt:lpstr>
      <vt:lpstr>Century Gothic</vt:lpstr>
      <vt:lpstr>Futura-Oblique</vt:lpstr>
      <vt:lpstr>Helvetica</vt:lpstr>
      <vt:lpstr>Helvetica-Bold</vt:lpstr>
      <vt:lpstr>Helvetica-Oblique</vt:lpstr>
      <vt:lpstr>Symbol</vt:lpstr>
      <vt:lpstr>Times New Roman</vt:lpstr>
      <vt:lpstr>Wingdings</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Non-Pharmacological Methods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TASEER</dc:creator>
  <cp:lastModifiedBy>Administrator</cp:lastModifiedBy>
  <cp:revision>95</cp:revision>
  <cp:lastPrinted>2016-11-18T05:39:38Z</cp:lastPrinted>
  <dcterms:created xsi:type="dcterms:W3CDTF">2015-08-31T06:10:18Z</dcterms:created>
  <dcterms:modified xsi:type="dcterms:W3CDTF">2020-10-27T04:26:26Z</dcterms:modified>
</cp:coreProperties>
</file>