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72" r:id="rId3"/>
    <p:sldId id="273" r:id="rId4"/>
    <p:sldId id="270" r:id="rId5"/>
    <p:sldId id="257" r:id="rId6"/>
    <p:sldId id="266" r:id="rId7"/>
    <p:sldId id="267" r:id="rId8"/>
    <p:sldId id="268" r:id="rId9"/>
    <p:sldId id="269" r:id="rId10"/>
    <p:sldId id="265" r:id="rId11"/>
    <p:sldId id="264" r:id="rId12"/>
    <p:sldId id="258" r:id="rId13"/>
    <p:sldId id="259" r:id="rId14"/>
    <p:sldId id="277" r:id="rId15"/>
    <p:sldId id="278" r:id="rId16"/>
    <p:sldId id="279" r:id="rId17"/>
    <p:sldId id="280" r:id="rId18"/>
    <p:sldId id="271" r:id="rId19"/>
    <p:sldId id="293" r:id="rId20"/>
    <p:sldId id="294" r:id="rId21"/>
    <p:sldId id="295" r:id="rId22"/>
    <p:sldId id="296" r:id="rId23"/>
    <p:sldId id="297" r:id="rId24"/>
    <p:sldId id="284" r:id="rId25"/>
    <p:sldId id="285" r:id="rId26"/>
    <p:sldId id="286" r:id="rId27"/>
    <p:sldId id="287" r:id="rId28"/>
    <p:sldId id="288" r:id="rId29"/>
    <p:sldId id="289" r:id="rId30"/>
    <p:sldId id="290" r:id="rId31"/>
    <p:sldId id="291" r:id="rId32"/>
    <p:sldId id="29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F525C4-606B-4A01-B006-C2D42DF8AADD}" type="datetimeFigureOut">
              <a:rPr lang="en-US" smtClean="0"/>
              <a:t>3/14/2012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D51F3C-FDA1-4C03-AA3A-924C2EC6D92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2D51F3C-FDA1-4C03-AA3A-924C2EC6D92F}" type="slidenum">
              <a:rPr lang="en-US" smtClean="0"/>
              <a:t>28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80EE392-1466-467C-B7B2-030E28F1A27B}" type="datetimeFigureOut">
              <a:rPr lang="en-US" smtClean="0"/>
              <a:pPr/>
              <a:t>3/14/2012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E3CCCD3-9E19-43C0-8218-967D1BD331E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0EE392-1466-467C-B7B2-030E28F1A27B}" type="datetimeFigureOut">
              <a:rPr lang="en-US" smtClean="0"/>
              <a:pPr/>
              <a:t>3/14/2012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3CCCD3-9E19-43C0-8218-967D1BD331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0EE392-1466-467C-B7B2-030E28F1A27B}" type="datetimeFigureOut">
              <a:rPr lang="en-US" smtClean="0"/>
              <a:pPr/>
              <a:t>3/14/2012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3CCCD3-9E19-43C0-8218-967D1BD331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0EE392-1466-467C-B7B2-030E28F1A27B}" type="datetimeFigureOut">
              <a:rPr lang="en-US" smtClean="0"/>
              <a:pPr/>
              <a:t>3/14/2012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3CCCD3-9E19-43C0-8218-967D1BD331E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80EE392-1466-467C-B7B2-030E28F1A27B}" type="datetimeFigureOut">
              <a:rPr lang="en-US" smtClean="0"/>
              <a:pPr/>
              <a:t>3/14/2012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3CCCD3-9E19-43C0-8218-967D1BD331E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80EE392-1466-467C-B7B2-030E28F1A27B}" type="datetimeFigureOut">
              <a:rPr lang="en-US" smtClean="0"/>
              <a:pPr/>
              <a:t>3/14/2012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E3CCCD3-9E19-43C0-8218-967D1BD331E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80EE392-1466-467C-B7B2-030E28F1A27B}" type="datetimeFigureOut">
              <a:rPr lang="en-US" smtClean="0"/>
              <a:pPr/>
              <a:t>3/14/2012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E3CCCD3-9E19-43C0-8218-967D1BD331E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80EE392-1466-467C-B7B2-030E28F1A27B}" type="datetimeFigureOut">
              <a:rPr lang="en-US" smtClean="0"/>
              <a:pPr/>
              <a:t>3/14/2012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E3CCCD3-9E19-43C0-8218-967D1BD331E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80EE392-1466-467C-B7B2-030E28F1A27B}" type="datetimeFigureOut">
              <a:rPr lang="en-US" smtClean="0"/>
              <a:pPr/>
              <a:t>3/14/2012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E3CCCD3-9E19-43C0-8218-967D1BD331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80EE392-1466-467C-B7B2-030E28F1A27B}" type="datetimeFigureOut">
              <a:rPr lang="en-US" smtClean="0"/>
              <a:pPr/>
              <a:t>3/14/2012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E3CCCD3-9E19-43C0-8218-967D1BD331E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80EE392-1466-467C-B7B2-030E28F1A27B}" type="datetimeFigureOut">
              <a:rPr lang="en-US" smtClean="0"/>
              <a:pPr/>
              <a:t>3/14/2012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E3CCCD3-9E19-43C0-8218-967D1BD331E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80EE392-1466-467C-B7B2-030E28F1A27B}" type="datetimeFigureOut">
              <a:rPr lang="en-US" smtClean="0"/>
              <a:pPr/>
              <a:t>3/14/2012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E3CCCD3-9E19-43C0-8218-967D1BD331E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1676400"/>
          </a:xfrm>
        </p:spPr>
        <p:txBody>
          <a:bodyPr/>
          <a:lstStyle/>
          <a:p>
            <a:pPr algn="ctr"/>
            <a:r>
              <a:rPr lang="en-US" dirty="0" smtClean="0"/>
              <a:t>Register n Genre</a:t>
            </a:r>
            <a:endParaRPr lang="en-US" dirty="0"/>
          </a:p>
        </p:txBody>
      </p:sp>
      <p:sp>
        <p:nvSpPr>
          <p:cNvPr id="3" name="Subtitle 2"/>
          <p:cNvSpPr>
            <a:spLocks noGrp="1"/>
          </p:cNvSpPr>
          <p:nvPr>
            <p:ph type="subTitle" idx="1"/>
          </p:nvPr>
        </p:nvSpPr>
        <p:spPr/>
        <p:txBody>
          <a:bodyPr>
            <a:normAutofit/>
          </a:bodyPr>
          <a:lstStyle/>
          <a:p>
            <a:pPr algn="ctr"/>
            <a:r>
              <a:rPr lang="en-US" b="1" dirty="0" smtClean="0">
                <a:latin typeface="Benguiat Bk BT" pitchFamily="18" charset="0"/>
              </a:rPr>
              <a:t>Hafiz Ahmad </a:t>
            </a:r>
            <a:r>
              <a:rPr lang="en-US" b="1" dirty="0" err="1" smtClean="0">
                <a:latin typeface="Benguiat Bk BT" pitchFamily="18" charset="0"/>
              </a:rPr>
              <a:t>Bilal</a:t>
            </a:r>
            <a:endParaRPr lang="en-US" b="1" dirty="0" smtClean="0">
              <a:latin typeface="Benguiat Bk BT" pitchFamily="18" charset="0"/>
            </a:endParaRPr>
          </a:p>
          <a:p>
            <a:pPr algn="ctr"/>
            <a:r>
              <a:rPr lang="en-US" sz="1600" dirty="0" smtClean="0">
                <a:latin typeface="Benguiat Bk BT" pitchFamily="18" charset="0"/>
              </a:rPr>
              <a:t>Department of English</a:t>
            </a:r>
          </a:p>
          <a:p>
            <a:pPr algn="ctr"/>
            <a:r>
              <a:rPr lang="en-US" sz="1300" dirty="0" smtClean="0">
                <a:latin typeface="Benguiat Bk BT" pitchFamily="18" charset="0"/>
              </a:rPr>
              <a:t>University of Sargodha</a:t>
            </a:r>
            <a:endParaRPr lang="en-US" sz="1300" dirty="0">
              <a:latin typeface="Benguiat Bk BT"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257800"/>
          </a:xfrm>
        </p:spPr>
        <p:txBody>
          <a:bodyPr/>
          <a:lstStyle/>
          <a:p>
            <a:pPr>
              <a:lnSpc>
                <a:spcPct val="90000"/>
              </a:lnSpc>
            </a:pPr>
            <a:r>
              <a:rPr lang="it-IT" dirty="0" smtClean="0"/>
              <a:t>Registers constrain the meanings that are likely to be made in situational contexts in society</a:t>
            </a:r>
          </a:p>
          <a:p>
            <a:pPr>
              <a:lnSpc>
                <a:spcPct val="90000"/>
              </a:lnSpc>
            </a:pPr>
            <a:r>
              <a:rPr lang="it-IT" dirty="0" smtClean="0"/>
              <a:t>Not everyone has access to all registers (people have registerial repertoires)</a:t>
            </a:r>
          </a:p>
          <a:p>
            <a:pPr>
              <a:lnSpc>
                <a:spcPct val="90000"/>
              </a:lnSpc>
            </a:pPr>
            <a:r>
              <a:rPr lang="it-IT" dirty="0" smtClean="0"/>
              <a:t>These repertoires determine the number of contexts that people can successfully operate in;</a:t>
            </a:r>
          </a:p>
          <a:p>
            <a:pPr>
              <a:lnSpc>
                <a:spcPct val="90000"/>
              </a:lnSpc>
            </a:pPr>
            <a:r>
              <a:rPr lang="it-IT" dirty="0" smtClean="0"/>
              <a:t>Defining registers defines the overall semiotic space of a culture  (this is the task of the discourse analyst)</a:t>
            </a:r>
          </a:p>
          <a:p>
            <a:endParaRPr lang="it-IT" dirty="0" smtClean="0"/>
          </a:p>
        </p:txBody>
      </p:sp>
      <p:sp>
        <p:nvSpPr>
          <p:cNvPr id="3" name="Title 2"/>
          <p:cNvSpPr>
            <a:spLocks noGrp="1"/>
          </p:cNvSpPr>
          <p:nvPr>
            <p:ph type="title"/>
          </p:nvPr>
        </p:nvSpPr>
        <p:spPr>
          <a:xfrm>
            <a:off x="457200" y="274638"/>
            <a:ext cx="8229600" cy="944562"/>
          </a:xfrm>
        </p:spPr>
        <p:txBody>
          <a:bodyPr/>
          <a:lstStyle/>
          <a:p>
            <a:pPr algn="ctr"/>
            <a:r>
              <a:rPr lang="en-US" dirty="0" smtClean="0"/>
              <a:t>Register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800600"/>
          </a:xfrm>
        </p:spPr>
        <p:txBody>
          <a:bodyPr/>
          <a:lstStyle/>
          <a:p>
            <a:r>
              <a:rPr lang="en-US" dirty="0" smtClean="0"/>
              <a:t>In general terms, a </a:t>
            </a:r>
            <a:r>
              <a:rPr lang="en-US" b="1" i="1" dirty="0" smtClean="0"/>
              <a:t>register is a variety associated with a particular </a:t>
            </a:r>
            <a:r>
              <a:rPr lang="en-US" dirty="0" smtClean="0"/>
              <a:t>situation of use (including particular communicative purposes). </a:t>
            </a:r>
          </a:p>
          <a:p>
            <a:r>
              <a:rPr lang="en-US" dirty="0" smtClean="0"/>
              <a:t>The description of a register covers three major components: </a:t>
            </a:r>
          </a:p>
          <a:p>
            <a:pPr lvl="1"/>
            <a:r>
              <a:rPr lang="en-US" sz="2700" dirty="0" smtClean="0"/>
              <a:t>the situational context</a:t>
            </a:r>
          </a:p>
          <a:p>
            <a:pPr lvl="1"/>
            <a:r>
              <a:rPr lang="en-US" sz="2700" dirty="0" smtClean="0"/>
              <a:t>the linguistic features </a:t>
            </a:r>
          </a:p>
          <a:p>
            <a:pPr lvl="1"/>
            <a:r>
              <a:rPr lang="en-US" sz="2700" dirty="0" smtClean="0"/>
              <a:t>the functional relationships between the first two components</a:t>
            </a:r>
            <a:endParaRPr lang="en-US" sz="2700" dirty="0"/>
          </a:p>
        </p:txBody>
      </p:sp>
      <p:sp>
        <p:nvSpPr>
          <p:cNvPr id="3" name="Title 2"/>
          <p:cNvSpPr>
            <a:spLocks noGrp="1"/>
          </p:cNvSpPr>
          <p:nvPr>
            <p:ph type="title"/>
          </p:nvPr>
        </p:nvSpPr>
        <p:spPr/>
        <p:txBody>
          <a:bodyPr/>
          <a:lstStyle/>
          <a:p>
            <a:pPr algn="ctr"/>
            <a:r>
              <a:rPr lang="en-US" dirty="0" smtClean="0"/>
              <a:t>Register</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715000"/>
          </a:xfrm>
        </p:spPr>
        <p:txBody>
          <a:bodyPr>
            <a:normAutofit/>
          </a:bodyPr>
          <a:lstStyle/>
          <a:p>
            <a:r>
              <a:rPr lang="en-US" dirty="0" smtClean="0"/>
              <a:t>Registers are described for their typical lexical and grammatical characteristics: their </a:t>
            </a:r>
            <a:r>
              <a:rPr lang="en-US" b="1" i="1" dirty="0" smtClean="0"/>
              <a:t>linguistic features.</a:t>
            </a:r>
          </a:p>
          <a:p>
            <a:r>
              <a:rPr lang="en-US" dirty="0" smtClean="0"/>
              <a:t>Registers are also described for their </a:t>
            </a:r>
            <a:r>
              <a:rPr lang="en-US" b="1" i="1" dirty="0" smtClean="0"/>
              <a:t>situational contexts, </a:t>
            </a:r>
            <a:r>
              <a:rPr lang="en-US" dirty="0" smtClean="0"/>
              <a:t>for example whether they are produced in speech or writing, whether they are interactive, and what their primary communicative purposes are.</a:t>
            </a:r>
          </a:p>
          <a:p>
            <a:r>
              <a:rPr lang="en-US" dirty="0" smtClean="0"/>
              <a:t>Linguistic features tend to occur in a register because they are particularly well suited to the purposes and situational context of the register i.e. </a:t>
            </a:r>
            <a:r>
              <a:rPr lang="en-US" b="1" i="1" dirty="0" smtClean="0"/>
              <a:t>the functional analysis</a:t>
            </a:r>
            <a:r>
              <a:rPr lang="en-US"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791200"/>
          </a:xfrm>
        </p:spPr>
        <p:txBody>
          <a:bodyPr/>
          <a:lstStyle/>
          <a:p>
            <a:r>
              <a:rPr lang="en-US" dirty="0" smtClean="0"/>
              <a:t>Registers can be identified and described based on analysis of either complete texts or a collection of text excerpts. This is because the linguistic component of a register analysis requires identification of the </a:t>
            </a:r>
            <a:r>
              <a:rPr lang="en-US" i="1" dirty="0" smtClean="0"/>
              <a:t>pervasive linguistic features in </a:t>
            </a:r>
            <a:r>
              <a:rPr lang="en-US" dirty="0" smtClean="0"/>
              <a:t>the variety: linguistic characteristics that might occur in any variety but are much more common in the target register.</a:t>
            </a:r>
          </a:p>
          <a:p>
            <a:r>
              <a:rPr lang="en-US" dirty="0" smtClean="0"/>
              <a:t>Situational varieties can also be described by analyzing language features that characterize complete texts, referred to as the genre perspective.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334000"/>
          </a:xfrm>
        </p:spPr>
        <p:txBody>
          <a:bodyPr>
            <a:normAutofit lnSpcReduction="10000"/>
          </a:bodyPr>
          <a:lstStyle/>
          <a:p>
            <a:r>
              <a:rPr lang="en-US" dirty="0" smtClean="0"/>
              <a:t>Registers differ in both their situational and linguistic characteristics.</a:t>
            </a:r>
          </a:p>
          <a:p>
            <a:r>
              <a:rPr lang="en-US" dirty="0" smtClean="0"/>
              <a:t>However, the situational characteristics are more basic. </a:t>
            </a:r>
            <a:endParaRPr lang="en-US" dirty="0" smtClean="0"/>
          </a:p>
          <a:p>
            <a:r>
              <a:rPr lang="en-US" dirty="0" smtClean="0"/>
              <a:t>All </a:t>
            </a:r>
            <a:r>
              <a:rPr lang="en-US" dirty="0" smtClean="0"/>
              <a:t>speakers use </a:t>
            </a:r>
            <a:r>
              <a:rPr lang="en-US" dirty="0" smtClean="0"/>
              <a:t>language in </a:t>
            </a:r>
            <a:r>
              <a:rPr lang="en-US" dirty="0" smtClean="0"/>
              <a:t>different contexts, under different circumstances, for different purposes. </a:t>
            </a:r>
            <a:endParaRPr lang="en-US" dirty="0" smtClean="0"/>
          </a:p>
          <a:p>
            <a:r>
              <a:rPr lang="en-US" dirty="0" smtClean="0"/>
              <a:t>Those patterns </a:t>
            </a:r>
            <a:r>
              <a:rPr lang="en-US" dirty="0" smtClean="0"/>
              <a:t>of behavior cannot be derived from any linguistic phenomena. </a:t>
            </a:r>
            <a:endParaRPr lang="en-US" dirty="0" smtClean="0"/>
          </a:p>
          <a:p>
            <a:r>
              <a:rPr lang="en-US" dirty="0" smtClean="0"/>
              <a:t>In </a:t>
            </a:r>
            <a:r>
              <a:rPr lang="en-US" dirty="0" smtClean="0"/>
              <a:t>contrast</a:t>
            </a:r>
            <a:r>
              <a:rPr lang="en-US" dirty="0" smtClean="0"/>
              <a:t>, the </a:t>
            </a:r>
            <a:r>
              <a:rPr lang="en-US" dirty="0" smtClean="0"/>
              <a:t>linguistic differences among registers can be derived from </a:t>
            </a:r>
            <a:r>
              <a:rPr lang="en-US" dirty="0" smtClean="0"/>
              <a:t>situational differences</a:t>
            </a:r>
            <a:r>
              <a:rPr lang="en-US" dirty="0" smtClean="0"/>
              <a:t>, because linguistic features are functional.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105400"/>
          </a:xfrm>
        </p:spPr>
        <p:txBody>
          <a:bodyPr>
            <a:normAutofit/>
          </a:bodyPr>
          <a:lstStyle/>
          <a:p>
            <a:r>
              <a:rPr lang="en-US" dirty="0" smtClean="0"/>
              <a:t>Two main kinds of dialects are commonly distinguished in linguistics: </a:t>
            </a:r>
            <a:endParaRPr lang="en-US" dirty="0" smtClean="0"/>
          </a:p>
          <a:p>
            <a:r>
              <a:rPr lang="en-US" b="1" dirty="0" smtClean="0"/>
              <a:t>Geographic dialects </a:t>
            </a:r>
            <a:r>
              <a:rPr lang="en-US" b="1" dirty="0" smtClean="0"/>
              <a:t>are varieties associated with speakers living in a </a:t>
            </a:r>
            <a:r>
              <a:rPr lang="en-US" b="1" dirty="0" smtClean="0"/>
              <a:t>particular </a:t>
            </a:r>
            <a:r>
              <a:rPr lang="en-US" dirty="0" smtClean="0"/>
              <a:t>location</a:t>
            </a:r>
            <a:r>
              <a:rPr lang="en-US" dirty="0" smtClean="0"/>
              <a:t>, </a:t>
            </a:r>
            <a:endParaRPr lang="en-US" dirty="0" smtClean="0"/>
          </a:p>
          <a:p>
            <a:r>
              <a:rPr lang="en-US" dirty="0" smtClean="0"/>
              <a:t>while </a:t>
            </a:r>
            <a:r>
              <a:rPr lang="en-US" b="1" dirty="0" smtClean="0"/>
              <a:t>social dialects are varieties associated with speakers belonging </a:t>
            </a:r>
            <a:r>
              <a:rPr lang="en-US" b="1" dirty="0" smtClean="0"/>
              <a:t>to </a:t>
            </a:r>
            <a:r>
              <a:rPr lang="en-US" dirty="0" smtClean="0"/>
              <a:t>a </a:t>
            </a:r>
            <a:r>
              <a:rPr lang="en-US" dirty="0" smtClean="0"/>
              <a:t>given demographic group (e.g., women versus men, or different social classes</a:t>
            </a:r>
            <a:r>
              <a:rPr lang="en-US" dirty="0" smtClean="0"/>
              <a:t>).</a:t>
            </a:r>
          </a:p>
          <a:p>
            <a:r>
              <a:rPr lang="en-US" dirty="0" smtClean="0"/>
              <a:t>When dialects are studied, analysts usually focus on linguistic features that are not associated with meaning differences. </a:t>
            </a:r>
          </a:p>
          <a:p>
            <a:endParaRPr lang="en-US" dirty="0"/>
          </a:p>
        </p:txBody>
      </p:sp>
      <p:sp>
        <p:nvSpPr>
          <p:cNvPr id="3" name="Title 2"/>
          <p:cNvSpPr>
            <a:spLocks noGrp="1"/>
          </p:cNvSpPr>
          <p:nvPr>
            <p:ph type="title"/>
          </p:nvPr>
        </p:nvSpPr>
        <p:spPr>
          <a:xfrm>
            <a:off x="457200" y="274638"/>
            <a:ext cx="8229600" cy="868362"/>
          </a:xfrm>
        </p:spPr>
        <p:txBody>
          <a:bodyPr/>
          <a:lstStyle/>
          <a:p>
            <a:pPr algn="ctr"/>
            <a:r>
              <a:rPr lang="en-US" dirty="0" smtClean="0"/>
              <a:t>Register n Dialect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33400"/>
            <a:ext cx="8534400" cy="5943600"/>
          </a:xfrm>
        </p:spPr>
        <p:txBody>
          <a:bodyPr>
            <a:normAutofit lnSpcReduction="10000"/>
          </a:bodyPr>
          <a:lstStyle/>
          <a:p>
            <a:r>
              <a:rPr lang="en-US" b="1" dirty="0" smtClean="0"/>
              <a:t>Phonological </a:t>
            </a:r>
            <a:r>
              <a:rPr lang="en-US" b="1" dirty="0" smtClean="0"/>
              <a:t>differences </a:t>
            </a:r>
            <a:r>
              <a:rPr lang="en-US" dirty="0" smtClean="0"/>
              <a:t>are </a:t>
            </a:r>
            <a:r>
              <a:rPr lang="en-US" dirty="0" smtClean="0"/>
              <a:t>often studied</a:t>
            </a:r>
            <a:r>
              <a:rPr lang="en-US" dirty="0" smtClean="0"/>
              <a:t>, such as pronouncing or omitting the “r” in </a:t>
            </a:r>
            <a:r>
              <a:rPr lang="en-US" i="1" dirty="0" smtClean="0"/>
              <a:t>park. </a:t>
            </a:r>
            <a:endParaRPr lang="en-US" i="1" dirty="0" smtClean="0"/>
          </a:p>
          <a:p>
            <a:r>
              <a:rPr lang="en-US" dirty="0" smtClean="0"/>
              <a:t>This variation </a:t>
            </a:r>
            <a:r>
              <a:rPr lang="en-US" dirty="0" smtClean="0"/>
              <a:t>results in no meaning difference, though it does say </a:t>
            </a:r>
            <a:r>
              <a:rPr lang="en-US" dirty="0" smtClean="0"/>
              <a:t>about the region </a:t>
            </a:r>
            <a:r>
              <a:rPr lang="en-US" dirty="0" smtClean="0"/>
              <a:t>or social group that the speaker identifies with. </a:t>
            </a:r>
            <a:endParaRPr lang="en-US" dirty="0" smtClean="0"/>
          </a:p>
          <a:p>
            <a:r>
              <a:rPr lang="en-US" dirty="0" smtClean="0"/>
              <a:t>Similarly</a:t>
            </a:r>
            <a:r>
              <a:rPr lang="en-US" dirty="0" smtClean="0"/>
              <a:t>, the </a:t>
            </a:r>
            <a:r>
              <a:rPr lang="en-US" b="1" dirty="0" smtClean="0"/>
              <a:t>grammatical</a:t>
            </a:r>
            <a:r>
              <a:rPr lang="en-US" dirty="0" smtClean="0"/>
              <a:t> and </a:t>
            </a:r>
            <a:r>
              <a:rPr lang="en-US" b="1" dirty="0" smtClean="0"/>
              <a:t>lexical</a:t>
            </a:r>
            <a:r>
              <a:rPr lang="en-US" dirty="0" smtClean="0"/>
              <a:t> features included in studies of dialect variation are selected so </a:t>
            </a:r>
            <a:r>
              <a:rPr lang="en-US" dirty="0" smtClean="0"/>
              <a:t>that they </a:t>
            </a:r>
            <a:r>
              <a:rPr lang="en-US" dirty="0" smtClean="0"/>
              <a:t>do not reflect meaning differences </a:t>
            </a:r>
            <a:endParaRPr lang="en-US" dirty="0" smtClean="0"/>
          </a:p>
          <a:p>
            <a:r>
              <a:rPr lang="en-US" dirty="0" smtClean="0"/>
              <a:t>e.g</a:t>
            </a:r>
            <a:r>
              <a:rPr lang="en-US" dirty="0" smtClean="0"/>
              <a:t>. the use of double negatives </a:t>
            </a:r>
            <a:r>
              <a:rPr lang="en-US" dirty="0" smtClean="0"/>
              <a:t>in African </a:t>
            </a:r>
            <a:r>
              <a:rPr lang="en-US" dirty="0" smtClean="0"/>
              <a:t>American Vernacular English vs. single negatives in mainstream </a:t>
            </a:r>
            <a:r>
              <a:rPr lang="en-US" dirty="0" smtClean="0"/>
              <a:t>upper middle </a:t>
            </a:r>
            <a:r>
              <a:rPr lang="en-US" dirty="0" smtClean="0"/>
              <a:t>class </a:t>
            </a:r>
            <a:r>
              <a:rPr lang="en-US" dirty="0" smtClean="0"/>
              <a:t>English</a:t>
            </a:r>
            <a:r>
              <a:rPr lang="en-US" dirty="0" smtClean="0"/>
              <a:t>.</a:t>
            </a:r>
            <a:endParaRPr lang="en-US" dirty="0" smtClean="0"/>
          </a:p>
          <a:p>
            <a:r>
              <a:rPr lang="en-US" dirty="0" smtClean="0"/>
              <a:t>Such </a:t>
            </a:r>
            <a:r>
              <a:rPr lang="en-US" dirty="0" smtClean="0"/>
              <a:t>linguistic differences are </a:t>
            </a:r>
            <a:r>
              <a:rPr lang="en-US" b="1" i="1" dirty="0" smtClean="0"/>
              <a:t>not </a:t>
            </a:r>
            <a:r>
              <a:rPr lang="en-US" b="1" i="1" dirty="0" smtClean="0"/>
              <a:t>functional</a:t>
            </a:r>
            <a:r>
              <a:rPr lang="en-US" i="1" dirty="0" smtClean="0"/>
              <a: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867400"/>
          </a:xfrm>
        </p:spPr>
        <p:txBody>
          <a:bodyPr>
            <a:normAutofit/>
          </a:bodyPr>
          <a:lstStyle/>
          <a:p>
            <a:r>
              <a:rPr lang="en-US" dirty="0" smtClean="0"/>
              <a:t>In this regard, the linguistic variables used in register studies are exactly </a:t>
            </a:r>
            <a:r>
              <a:rPr lang="en-US" dirty="0" smtClean="0"/>
              <a:t>the opposite </a:t>
            </a:r>
            <a:r>
              <a:rPr lang="en-US" dirty="0" smtClean="0"/>
              <a:t>from those used in dialect studies: </a:t>
            </a:r>
            <a:endParaRPr lang="en-US" dirty="0" smtClean="0"/>
          </a:p>
          <a:p>
            <a:r>
              <a:rPr lang="en-US" dirty="0" smtClean="0"/>
              <a:t>register </a:t>
            </a:r>
            <a:r>
              <a:rPr lang="en-US" dirty="0" smtClean="0"/>
              <a:t>variables are </a:t>
            </a:r>
            <a:r>
              <a:rPr lang="en-US" b="1" dirty="0" smtClean="0"/>
              <a:t>functional</a:t>
            </a:r>
            <a:r>
              <a:rPr lang="en-US" dirty="0" smtClean="0"/>
              <a:t>, </a:t>
            </a:r>
            <a:endParaRPr lang="en-US" dirty="0" smtClean="0"/>
          </a:p>
          <a:p>
            <a:r>
              <a:rPr lang="en-US" dirty="0" smtClean="0"/>
              <a:t>dialect variables are </a:t>
            </a:r>
            <a:r>
              <a:rPr lang="en-US" dirty="0" smtClean="0"/>
              <a:t>by definition purely </a:t>
            </a:r>
            <a:r>
              <a:rPr lang="en-US" b="1" dirty="0" smtClean="0"/>
              <a:t>conventional</a:t>
            </a:r>
            <a:r>
              <a:rPr lang="en-US" dirty="0" smtClean="0"/>
              <a:t>.</a:t>
            </a:r>
          </a:p>
          <a:p>
            <a:r>
              <a:rPr lang="en-US" dirty="0" smtClean="0"/>
              <a:t>Linguistic variables in dialect studies almost always consist of a </a:t>
            </a:r>
            <a:r>
              <a:rPr lang="en-US" dirty="0" smtClean="0"/>
              <a:t>choice between </a:t>
            </a:r>
            <a:r>
              <a:rPr lang="en-US" dirty="0" smtClean="0"/>
              <a:t>two linguistic variants. </a:t>
            </a:r>
            <a:endParaRPr lang="en-US" dirty="0" smtClean="0"/>
          </a:p>
          <a:p>
            <a:r>
              <a:rPr lang="en-US" dirty="0" smtClean="0"/>
              <a:t>In </a:t>
            </a:r>
            <a:r>
              <a:rPr lang="en-US" dirty="0" smtClean="0"/>
              <a:t>contrast, linguistic </a:t>
            </a:r>
            <a:r>
              <a:rPr lang="en-US" dirty="0" smtClean="0"/>
              <a:t>variables in </a:t>
            </a:r>
            <a:r>
              <a:rPr lang="en-US" dirty="0" smtClean="0"/>
              <a:t>register studies are </a:t>
            </a:r>
            <a:r>
              <a:rPr lang="en-US" b="1" dirty="0" smtClean="0"/>
              <a:t>the rate of occurrence </a:t>
            </a:r>
            <a:r>
              <a:rPr lang="en-US" dirty="0" smtClean="0"/>
              <a:t>for a linguistic </a:t>
            </a:r>
            <a:r>
              <a:rPr lang="en-US" dirty="0" smtClean="0"/>
              <a:t>feature.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334000"/>
          </a:xfrm>
        </p:spPr>
        <p:txBody>
          <a:bodyPr>
            <a:normAutofit/>
          </a:bodyPr>
          <a:lstStyle/>
          <a:p>
            <a:r>
              <a:rPr lang="en-GB" sz="2500" dirty="0" smtClean="0"/>
              <a:t>Term used in many other fields (</a:t>
            </a:r>
            <a:r>
              <a:rPr lang="en-GB" sz="2500" dirty="0" err="1" smtClean="0"/>
              <a:t>eg</a:t>
            </a:r>
            <a:r>
              <a:rPr lang="en-GB" sz="2500" dirty="0" smtClean="0"/>
              <a:t> literary, musical, painting)</a:t>
            </a:r>
          </a:p>
          <a:p>
            <a:r>
              <a:rPr lang="en-GB" sz="2500" dirty="0" smtClean="0"/>
              <a:t>In stylistics, term used to capture all of mode, tenor and field, so possibly a synonym of register</a:t>
            </a:r>
          </a:p>
          <a:p>
            <a:r>
              <a:rPr lang="en-GB" sz="2500" dirty="0" smtClean="0"/>
              <a:t>Possible </a:t>
            </a:r>
            <a:r>
              <a:rPr lang="en-GB" sz="2500" dirty="0" smtClean="0"/>
              <a:t>distinction</a:t>
            </a:r>
            <a:endParaRPr lang="en-GB" sz="2500" dirty="0" smtClean="0"/>
          </a:p>
          <a:p>
            <a:pPr lvl="1"/>
            <a:r>
              <a:rPr lang="en-GB" sz="2500" dirty="0" smtClean="0"/>
              <a:t>Register = the set of linguistic features</a:t>
            </a:r>
          </a:p>
          <a:p>
            <a:pPr lvl="1"/>
            <a:r>
              <a:rPr lang="en-GB" sz="2500" dirty="0" smtClean="0"/>
              <a:t>Genre = the set of </a:t>
            </a:r>
            <a:r>
              <a:rPr lang="en-GB" sz="2500" dirty="0" smtClean="0"/>
              <a:t>determinants</a:t>
            </a:r>
          </a:p>
          <a:p>
            <a:r>
              <a:rPr lang="en-US" sz="2500" b="1" dirty="0" smtClean="0"/>
              <a:t>literary genre</a:t>
            </a:r>
            <a:r>
              <a:rPr lang="en-US" sz="2500" i="1" dirty="0" smtClean="0"/>
              <a:t>: </a:t>
            </a:r>
            <a:r>
              <a:rPr lang="en-US" sz="2500" dirty="0" smtClean="0"/>
              <a:t>varieties of literature that </a:t>
            </a:r>
            <a:r>
              <a:rPr lang="en-US" sz="2500" dirty="0" smtClean="0"/>
              <a:t>employ different </a:t>
            </a:r>
            <a:r>
              <a:rPr lang="en-US" sz="2500" dirty="0" smtClean="0"/>
              <a:t>textual conventions</a:t>
            </a:r>
            <a:r>
              <a:rPr lang="en-US" sz="2500" dirty="0" smtClean="0"/>
              <a:t>.</a:t>
            </a:r>
          </a:p>
          <a:p>
            <a:r>
              <a:rPr lang="en-US" sz="2500" dirty="0" err="1" smtClean="0"/>
              <a:t>Eg</a:t>
            </a:r>
            <a:r>
              <a:rPr lang="en-US" sz="2500" dirty="0" smtClean="0"/>
              <a:t>. three </a:t>
            </a:r>
            <a:r>
              <a:rPr lang="en-US" sz="2500" dirty="0" smtClean="0"/>
              <a:t>major literary genres are poetry, drama, and fictional prose.</a:t>
            </a:r>
            <a:endParaRPr lang="en-GB" sz="2500" dirty="0" smtClean="0"/>
          </a:p>
        </p:txBody>
      </p:sp>
      <p:sp>
        <p:nvSpPr>
          <p:cNvPr id="3" name="Title 2"/>
          <p:cNvSpPr>
            <a:spLocks noGrp="1"/>
          </p:cNvSpPr>
          <p:nvPr>
            <p:ph type="title"/>
          </p:nvPr>
        </p:nvSpPr>
        <p:spPr>
          <a:xfrm>
            <a:off x="457200" y="274638"/>
            <a:ext cx="8229600" cy="868362"/>
          </a:xfrm>
        </p:spPr>
        <p:txBody>
          <a:bodyPr/>
          <a:lstStyle/>
          <a:p>
            <a:r>
              <a:rPr lang="en-US" dirty="0" smtClean="0"/>
              <a:t>			Genre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457200"/>
            <a:ext cx="8458200" cy="6019800"/>
          </a:xfrm>
        </p:spPr>
        <p:txBody>
          <a:bodyPr>
            <a:normAutofit lnSpcReduction="10000"/>
          </a:bodyPr>
          <a:lstStyle/>
          <a:p>
            <a:r>
              <a:rPr lang="en-US" dirty="0" smtClean="0"/>
              <a:t>Register and genre have both been used to refer to varieties associated </a:t>
            </a:r>
            <a:r>
              <a:rPr lang="en-US" dirty="0" smtClean="0"/>
              <a:t>with particular </a:t>
            </a:r>
            <a:r>
              <a:rPr lang="en-US" dirty="0" smtClean="0"/>
              <a:t>situations of use and particular communicative </a:t>
            </a:r>
            <a:endParaRPr lang="en-US" dirty="0" smtClean="0"/>
          </a:p>
          <a:p>
            <a:r>
              <a:rPr lang="en-US" dirty="0" smtClean="0"/>
              <a:t>Systemic Functional Linguistics </a:t>
            </a:r>
            <a:r>
              <a:rPr lang="en-US" dirty="0" smtClean="0"/>
              <a:t>used </a:t>
            </a:r>
            <a:r>
              <a:rPr lang="en-US" dirty="0" smtClean="0"/>
              <a:t>both the terms register and genre and </a:t>
            </a:r>
            <a:r>
              <a:rPr lang="en-US" dirty="0" smtClean="0"/>
              <a:t>made a </a:t>
            </a:r>
            <a:r>
              <a:rPr lang="en-US" dirty="0" smtClean="0"/>
              <a:t>theoretical distinction between </a:t>
            </a:r>
            <a:r>
              <a:rPr lang="en-US" dirty="0" smtClean="0"/>
              <a:t>them.</a:t>
            </a:r>
          </a:p>
          <a:p>
            <a:r>
              <a:rPr lang="en-US" dirty="0" smtClean="0"/>
              <a:t>Genre is viewed as a social process in </a:t>
            </a:r>
            <a:r>
              <a:rPr lang="en-US" dirty="0" smtClean="0"/>
              <a:t>which participants </a:t>
            </a:r>
            <a:r>
              <a:rPr lang="en-US" dirty="0" smtClean="0"/>
              <a:t>within a culture use language in predictable sequential </a:t>
            </a:r>
            <a:r>
              <a:rPr lang="en-US" dirty="0" smtClean="0"/>
              <a:t>structures to </a:t>
            </a:r>
            <a:r>
              <a:rPr lang="en-US" dirty="0" smtClean="0"/>
              <a:t>fulfill certain communicative </a:t>
            </a:r>
            <a:r>
              <a:rPr lang="en-US" dirty="0" smtClean="0"/>
              <a:t>purposes.</a:t>
            </a:r>
          </a:p>
          <a:p>
            <a:r>
              <a:rPr lang="en-US" dirty="0" smtClean="0"/>
              <a:t>Register</a:t>
            </a:r>
            <a:r>
              <a:rPr lang="en-US" dirty="0" smtClean="0"/>
              <a:t>, on the other hand, has </a:t>
            </a:r>
            <a:r>
              <a:rPr lang="en-US" dirty="0" smtClean="0"/>
              <a:t>been characterized </a:t>
            </a:r>
            <a:r>
              <a:rPr lang="en-US" dirty="0" smtClean="0"/>
              <a:t>as the “expression-plane” of genre (Martin 1985), and is more </a:t>
            </a:r>
            <a:r>
              <a:rPr lang="en-US" dirty="0" smtClean="0"/>
              <a:t>concerned with </a:t>
            </a:r>
            <a:r>
              <a:rPr lang="en-US" dirty="0" smtClean="0"/>
              <a:t>the typical linguistic choices within different genres.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19200"/>
            <a:ext cx="8077200" cy="5181600"/>
          </a:xfrm>
        </p:spPr>
        <p:txBody>
          <a:bodyPr>
            <a:normAutofit/>
          </a:bodyPr>
          <a:lstStyle/>
          <a:p>
            <a:r>
              <a:rPr lang="en-US" dirty="0" smtClean="0"/>
              <a:t>Variability is inherent in human language: </a:t>
            </a:r>
            <a:endParaRPr lang="en-US" dirty="0" smtClean="0"/>
          </a:p>
          <a:p>
            <a:pPr lvl="1"/>
            <a:r>
              <a:rPr lang="en-US" sz="2700" dirty="0" smtClean="0"/>
              <a:t>people </a:t>
            </a:r>
            <a:r>
              <a:rPr lang="en-US" sz="2700" dirty="0" smtClean="0"/>
              <a:t>use different </a:t>
            </a:r>
            <a:r>
              <a:rPr lang="en-US" sz="2700" dirty="0" smtClean="0"/>
              <a:t>linguistic forms </a:t>
            </a:r>
            <a:r>
              <a:rPr lang="en-US" sz="2700" dirty="0" smtClean="0"/>
              <a:t>on different occasions, </a:t>
            </a:r>
            <a:endParaRPr lang="en-US" sz="2700" dirty="0" smtClean="0"/>
          </a:p>
          <a:p>
            <a:pPr lvl="1"/>
            <a:r>
              <a:rPr lang="en-US" sz="2700" dirty="0" smtClean="0"/>
              <a:t>and </a:t>
            </a:r>
            <a:r>
              <a:rPr lang="en-US" sz="2700" dirty="0" smtClean="0"/>
              <a:t>different speakers of a language </a:t>
            </a:r>
            <a:r>
              <a:rPr lang="en-US" sz="2700" dirty="0" smtClean="0"/>
              <a:t>will say </a:t>
            </a:r>
            <a:r>
              <a:rPr lang="en-US" sz="2700" dirty="0" smtClean="0"/>
              <a:t>the same thing in different ways. </a:t>
            </a:r>
            <a:endParaRPr lang="en-US" sz="2700" dirty="0" smtClean="0"/>
          </a:p>
          <a:p>
            <a:r>
              <a:rPr lang="en-US" dirty="0" smtClean="0"/>
              <a:t>Most </a:t>
            </a:r>
            <a:r>
              <a:rPr lang="en-US" dirty="0" smtClean="0"/>
              <a:t>of this </a:t>
            </a:r>
            <a:r>
              <a:rPr lang="en-US" b="1" i="1" dirty="0" smtClean="0"/>
              <a:t>linguistic variation is </a:t>
            </a:r>
            <a:r>
              <a:rPr lang="en-US" b="1" i="1" dirty="0" smtClean="0"/>
              <a:t>highly </a:t>
            </a:r>
            <a:r>
              <a:rPr lang="en-US" dirty="0" smtClean="0"/>
              <a:t>systematic</a:t>
            </a:r>
            <a:r>
              <a:rPr lang="en-US" dirty="0" smtClean="0"/>
              <a:t>. </a:t>
            </a:r>
            <a:endParaRPr lang="en-US" dirty="0" smtClean="0"/>
          </a:p>
          <a:p>
            <a:r>
              <a:rPr lang="en-US" dirty="0" smtClean="0"/>
              <a:t>Speakers </a:t>
            </a:r>
            <a:r>
              <a:rPr lang="en-US" dirty="0" smtClean="0"/>
              <a:t>of a language make choices in </a:t>
            </a:r>
            <a:r>
              <a:rPr lang="en-US" dirty="0" smtClean="0"/>
              <a:t> </a:t>
            </a:r>
          </a:p>
          <a:p>
            <a:r>
              <a:rPr lang="en-US" dirty="0" smtClean="0"/>
              <a:t>Pronunciation</a:t>
            </a:r>
            <a:r>
              <a:rPr lang="en-US" dirty="0" smtClean="0"/>
              <a:t>, morphology</a:t>
            </a:r>
            <a:r>
              <a:rPr lang="en-US" dirty="0" smtClean="0"/>
              <a:t>, word </a:t>
            </a:r>
            <a:r>
              <a:rPr lang="en-US" dirty="0" smtClean="0"/>
              <a:t>choice, and grammar depending on a number of non-linguistic factors</a:t>
            </a:r>
            <a:r>
              <a:rPr lang="en-US" dirty="0" smtClean="0"/>
              <a:t>.</a:t>
            </a:r>
            <a:endParaRPr lang="en-US" dirty="0" smtClean="0"/>
          </a:p>
        </p:txBody>
      </p:sp>
      <p:sp>
        <p:nvSpPr>
          <p:cNvPr id="3" name="Title 2"/>
          <p:cNvSpPr>
            <a:spLocks noGrp="1"/>
          </p:cNvSpPr>
          <p:nvPr>
            <p:ph type="title"/>
          </p:nvPr>
        </p:nvSpPr>
        <p:spPr>
          <a:xfrm>
            <a:off x="457200" y="274638"/>
            <a:ext cx="8229600" cy="868362"/>
          </a:xfrm>
        </p:spPr>
        <p:txBody>
          <a:bodyPr>
            <a:normAutofit fontScale="90000"/>
          </a:bodyPr>
          <a:lstStyle/>
          <a:p>
            <a:r>
              <a:rPr lang="en-US" dirty="0" smtClean="0"/>
              <a:t>Texts, varieties, registers, </a:t>
            </a:r>
            <a:r>
              <a:rPr lang="en-US" dirty="0" smtClean="0"/>
              <a:t>dialects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410200"/>
          </a:xfrm>
        </p:spPr>
        <p:txBody>
          <a:bodyPr>
            <a:normAutofit/>
          </a:bodyPr>
          <a:lstStyle/>
          <a:p>
            <a:r>
              <a:rPr lang="en-US" b="1" dirty="0" smtClean="0"/>
              <a:t>Register variation </a:t>
            </a:r>
            <a:r>
              <a:rPr lang="en-US" dirty="0" smtClean="0"/>
              <a:t>focuses on the pervasive patterns of </a:t>
            </a:r>
            <a:r>
              <a:rPr lang="en-US" dirty="0" smtClean="0"/>
              <a:t>linguistic variation </a:t>
            </a:r>
            <a:r>
              <a:rPr lang="en-US" dirty="0" smtClean="0"/>
              <a:t>across </a:t>
            </a:r>
            <a:r>
              <a:rPr lang="en-US" dirty="0" smtClean="0"/>
              <a:t>situations</a:t>
            </a:r>
            <a:r>
              <a:rPr lang="en-US" dirty="0" smtClean="0"/>
              <a:t>, in association with the functions </a:t>
            </a:r>
            <a:r>
              <a:rPr lang="en-US" dirty="0" smtClean="0"/>
              <a:t>served by </a:t>
            </a:r>
            <a:r>
              <a:rPr lang="en-US" dirty="0" smtClean="0"/>
              <a:t>linguistic </a:t>
            </a:r>
            <a:r>
              <a:rPr lang="en-US" dirty="0" smtClean="0"/>
              <a:t>features</a:t>
            </a:r>
          </a:p>
          <a:p>
            <a:r>
              <a:rPr lang="en-US" b="1" dirty="0" smtClean="0"/>
              <a:t>G</a:t>
            </a:r>
            <a:r>
              <a:rPr lang="en-US" b="1" dirty="0" smtClean="0"/>
              <a:t>enre </a:t>
            </a:r>
            <a:r>
              <a:rPr lang="en-US" b="1" dirty="0" smtClean="0"/>
              <a:t>variation </a:t>
            </a:r>
            <a:r>
              <a:rPr lang="en-US" dirty="0" smtClean="0"/>
              <a:t>focuses on the conventional ways in </a:t>
            </a:r>
            <a:r>
              <a:rPr lang="en-US" dirty="0" smtClean="0"/>
              <a:t>which complete </a:t>
            </a:r>
            <a:r>
              <a:rPr lang="en-US" dirty="0" smtClean="0"/>
              <a:t>texts of different types are structured. </a:t>
            </a:r>
            <a:endParaRPr lang="en-US" dirty="0" smtClean="0"/>
          </a:p>
          <a:p>
            <a:r>
              <a:rPr lang="en-US" dirty="0" smtClean="0"/>
              <a:t>Taken </a:t>
            </a:r>
            <a:r>
              <a:rPr lang="en-US" dirty="0" smtClean="0"/>
              <a:t>together, </a:t>
            </a:r>
            <a:r>
              <a:rPr lang="en-US" dirty="0" smtClean="0"/>
              <a:t>register/genre variation </a:t>
            </a:r>
            <a:r>
              <a:rPr lang="en-US" dirty="0" smtClean="0"/>
              <a:t>is a fundamental aspect of human language. </a:t>
            </a:r>
            <a:endParaRPr lang="en-US" dirty="0" smtClean="0"/>
          </a:p>
          <a:p>
            <a:r>
              <a:rPr lang="en-US" dirty="0" smtClean="0"/>
              <a:t>All </a:t>
            </a:r>
            <a:r>
              <a:rPr lang="en-US" dirty="0" smtClean="0"/>
              <a:t>cultures and </a:t>
            </a:r>
            <a:r>
              <a:rPr lang="en-US" dirty="0" smtClean="0"/>
              <a:t>languages have </a:t>
            </a:r>
            <a:r>
              <a:rPr lang="en-US" dirty="0" smtClean="0"/>
              <a:t>an array of registers/genres, and all humans control a range </a:t>
            </a:r>
            <a:r>
              <a:rPr lang="en-US" dirty="0" smtClean="0"/>
              <a:t>of registers/genres</a:t>
            </a:r>
            <a:r>
              <a:rPr lang="en-US" dirty="0" smtClean="0"/>
              <a:t>.</a:t>
            </a:r>
            <a:endParaRPr lang="en-US" dirty="0"/>
          </a:p>
        </p:txBody>
      </p:sp>
      <p:sp>
        <p:nvSpPr>
          <p:cNvPr id="3" name="Title 2"/>
          <p:cNvSpPr>
            <a:spLocks noGrp="1"/>
          </p:cNvSpPr>
          <p:nvPr>
            <p:ph type="title"/>
          </p:nvPr>
        </p:nvSpPr>
        <p:spPr>
          <a:xfrm>
            <a:off x="457200" y="274638"/>
            <a:ext cx="8229600" cy="868362"/>
          </a:xfrm>
        </p:spPr>
        <p:txBody>
          <a:bodyPr/>
          <a:lstStyle/>
          <a:p>
            <a:pPr algn="ctr"/>
            <a:r>
              <a:rPr lang="en-US" dirty="0" smtClean="0"/>
              <a:t>Register / Genre Variation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257800"/>
          </a:xfrm>
        </p:spPr>
        <p:txBody>
          <a:bodyPr>
            <a:normAutofit fontScale="92500"/>
          </a:bodyPr>
          <a:lstStyle/>
          <a:p>
            <a:r>
              <a:rPr lang="en-US" dirty="0" smtClean="0"/>
              <a:t>Registers </a:t>
            </a:r>
            <a:r>
              <a:rPr lang="en-US" dirty="0" smtClean="0"/>
              <a:t>can be more </a:t>
            </a:r>
            <a:r>
              <a:rPr lang="en-US" dirty="0" smtClean="0"/>
              <a:t>or less </a:t>
            </a:r>
            <a:r>
              <a:rPr lang="en-US" dirty="0" smtClean="0"/>
              <a:t>specialized</a:t>
            </a:r>
            <a:r>
              <a:rPr lang="en-US" dirty="0" smtClean="0"/>
              <a:t>.</a:t>
            </a:r>
          </a:p>
          <a:p>
            <a:r>
              <a:rPr lang="en-US" dirty="0" smtClean="0"/>
              <a:t>Conversation </a:t>
            </a:r>
            <a:r>
              <a:rPr lang="en-US" dirty="0" smtClean="0"/>
              <a:t>is a very general register, with </a:t>
            </a:r>
            <a:r>
              <a:rPr lang="en-US" dirty="0" smtClean="0"/>
              <a:t>relatively few specifying </a:t>
            </a:r>
            <a:r>
              <a:rPr lang="en-US" dirty="0" smtClean="0"/>
              <a:t>characteristics: two or more participants, interacting </a:t>
            </a:r>
            <a:r>
              <a:rPr lang="en-US" dirty="0" smtClean="0"/>
              <a:t>directly with </a:t>
            </a:r>
            <a:r>
              <a:rPr lang="en-US" dirty="0" smtClean="0"/>
              <a:t>one another in the spoken mode</a:t>
            </a:r>
            <a:r>
              <a:rPr lang="en-US" dirty="0" smtClean="0"/>
              <a:t>.</a:t>
            </a:r>
          </a:p>
          <a:p>
            <a:r>
              <a:rPr lang="en-US" dirty="0" smtClean="0"/>
              <a:t>Telephone </a:t>
            </a:r>
            <a:r>
              <a:rPr lang="en-US" dirty="0" smtClean="0"/>
              <a:t>conversation is more specified</a:t>
            </a:r>
            <a:r>
              <a:rPr lang="en-US" dirty="0" smtClean="0"/>
              <a:t>, because </a:t>
            </a:r>
            <a:r>
              <a:rPr lang="en-US" dirty="0" smtClean="0"/>
              <a:t>the participants must be communicating via an electronic channel </a:t>
            </a:r>
            <a:r>
              <a:rPr lang="en-US" dirty="0" smtClean="0"/>
              <a:t>and do </a:t>
            </a:r>
            <a:r>
              <a:rPr lang="en-US" dirty="0" smtClean="0"/>
              <a:t>not actually share the same physical place</a:t>
            </a:r>
            <a:r>
              <a:rPr lang="en-US" dirty="0" smtClean="0"/>
              <a:t>.</a:t>
            </a:r>
          </a:p>
          <a:p>
            <a:r>
              <a:rPr lang="en-US" dirty="0" smtClean="0"/>
              <a:t>Speeches (or public speaking</a:t>
            </a:r>
            <a:r>
              <a:rPr lang="en-US" dirty="0" smtClean="0"/>
              <a:t>) is </a:t>
            </a:r>
            <a:r>
              <a:rPr lang="en-US" dirty="0" smtClean="0"/>
              <a:t>another example of a very general spoken register, with many more </a:t>
            </a:r>
            <a:r>
              <a:rPr lang="en-US" dirty="0" smtClean="0"/>
              <a:t>specialized registers </a:t>
            </a:r>
            <a:r>
              <a:rPr lang="en-US" dirty="0" smtClean="0"/>
              <a:t>(such as sermons, political speeches, academic lectures, etc.).</a:t>
            </a:r>
            <a:endParaRPr lang="en-US" dirty="0"/>
          </a:p>
        </p:txBody>
      </p:sp>
      <p:sp>
        <p:nvSpPr>
          <p:cNvPr id="3" name="Title 2"/>
          <p:cNvSpPr>
            <a:spLocks noGrp="1"/>
          </p:cNvSpPr>
          <p:nvPr>
            <p:ph type="title"/>
          </p:nvPr>
        </p:nvSpPr>
        <p:spPr>
          <a:xfrm>
            <a:off x="457200" y="274638"/>
            <a:ext cx="8229600" cy="792162"/>
          </a:xfrm>
        </p:spPr>
        <p:txBody>
          <a:bodyPr>
            <a:normAutofit/>
          </a:bodyPr>
          <a:lstStyle/>
          <a:p>
            <a:pPr algn="ctr"/>
            <a:r>
              <a:rPr lang="en-US" sz="3000" dirty="0" smtClean="0"/>
              <a:t>General /</a:t>
            </a:r>
            <a:r>
              <a:rPr lang="en-US" sz="3000" dirty="0" smtClean="0"/>
              <a:t>specialized </a:t>
            </a:r>
            <a:r>
              <a:rPr lang="en-US" sz="3000" dirty="0" smtClean="0"/>
              <a:t>registers /</a:t>
            </a:r>
            <a:r>
              <a:rPr lang="en-US" sz="3000" dirty="0" smtClean="0"/>
              <a:t> </a:t>
            </a:r>
            <a:r>
              <a:rPr lang="en-US" sz="3000" dirty="0" smtClean="0"/>
              <a:t>genres</a:t>
            </a:r>
            <a:endParaRPr lang="en-US" sz="3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410200"/>
          </a:xfrm>
        </p:spPr>
        <p:txBody>
          <a:bodyPr>
            <a:normAutofit lnSpcReduction="10000"/>
          </a:bodyPr>
          <a:lstStyle/>
          <a:p>
            <a:r>
              <a:rPr lang="en-US" dirty="0" smtClean="0"/>
              <a:t>While register differences can be regarded as a continuum of variation, </a:t>
            </a:r>
            <a:r>
              <a:rPr lang="en-US" dirty="0" smtClean="0"/>
              <a:t>genre differences </a:t>
            </a:r>
            <a:r>
              <a:rPr lang="en-US" dirty="0" smtClean="0"/>
              <a:t>are more discrete. </a:t>
            </a:r>
            <a:endParaRPr lang="en-US" dirty="0" smtClean="0"/>
          </a:p>
          <a:p>
            <a:r>
              <a:rPr lang="en-US" dirty="0" smtClean="0"/>
              <a:t>Genres </a:t>
            </a:r>
            <a:r>
              <a:rPr lang="en-US" dirty="0" smtClean="0"/>
              <a:t>are not as easily analyzed along </a:t>
            </a:r>
            <a:r>
              <a:rPr lang="en-US" dirty="0" smtClean="0"/>
              <a:t>a hierarchy </a:t>
            </a:r>
            <a:r>
              <a:rPr lang="en-US" dirty="0" smtClean="0"/>
              <a:t>of generality. </a:t>
            </a:r>
            <a:endParaRPr lang="en-US" dirty="0" smtClean="0"/>
          </a:p>
          <a:p>
            <a:r>
              <a:rPr lang="en-US" dirty="0" err="1" smtClean="0"/>
              <a:t>Eg</a:t>
            </a:r>
            <a:r>
              <a:rPr lang="en-US" dirty="0" smtClean="0"/>
              <a:t>. it is easy to describe </a:t>
            </a:r>
            <a:r>
              <a:rPr lang="en-US" dirty="0" smtClean="0"/>
              <a:t>the genre of </a:t>
            </a:r>
            <a:r>
              <a:rPr lang="en-US" dirty="0" smtClean="0"/>
              <a:t>the scientific </a:t>
            </a:r>
            <a:r>
              <a:rPr lang="en-US" dirty="0" smtClean="0"/>
              <a:t>research article, identifying the linguistic </a:t>
            </a:r>
            <a:r>
              <a:rPr lang="en-US" dirty="0" smtClean="0"/>
              <a:t>conventions </a:t>
            </a:r>
            <a:r>
              <a:rPr lang="en-US" dirty="0" smtClean="0"/>
              <a:t>used to </a:t>
            </a:r>
            <a:r>
              <a:rPr lang="en-US" dirty="0" smtClean="0"/>
              <a:t>structure texts</a:t>
            </a:r>
            <a:r>
              <a:rPr lang="en-US" dirty="0" smtClean="0"/>
              <a:t>. </a:t>
            </a:r>
            <a:endParaRPr lang="en-US" dirty="0" smtClean="0"/>
          </a:p>
          <a:p>
            <a:r>
              <a:rPr lang="en-US" dirty="0" smtClean="0"/>
              <a:t>However</a:t>
            </a:r>
            <a:r>
              <a:rPr lang="en-US" dirty="0" smtClean="0"/>
              <a:t>, it is not useful to try to describe a more general genre of </a:t>
            </a:r>
            <a:r>
              <a:rPr lang="en-US" dirty="0" smtClean="0"/>
              <a:t>academic writing</a:t>
            </a:r>
            <a:r>
              <a:rPr lang="en-US" dirty="0" smtClean="0"/>
              <a:t>, since there are not general conventions used to structure the </a:t>
            </a:r>
            <a:r>
              <a:rPr lang="en-US" dirty="0" smtClean="0"/>
              <a:t>different kinds </a:t>
            </a:r>
            <a:r>
              <a:rPr lang="en-US" dirty="0" smtClean="0"/>
              <a:t>of texts that could be included in that category.</a:t>
            </a:r>
            <a:endParaRPr lang="en-US" dirty="0"/>
          </a:p>
        </p:txBody>
      </p:sp>
      <p:sp>
        <p:nvSpPr>
          <p:cNvPr id="3" name="Title 2"/>
          <p:cNvSpPr>
            <a:spLocks noGrp="1"/>
          </p:cNvSpPr>
          <p:nvPr>
            <p:ph type="title"/>
          </p:nvPr>
        </p:nvSpPr>
        <p:spPr>
          <a:xfrm>
            <a:off x="457200" y="274638"/>
            <a:ext cx="8229600" cy="792162"/>
          </a:xfrm>
        </p:spPr>
        <p:txBody>
          <a:bodyPr>
            <a:normAutofit/>
          </a:bodyPr>
          <a:lstStyle/>
          <a:p>
            <a:pPr algn="ctr"/>
            <a:r>
              <a:rPr lang="en-US" sz="3000" dirty="0" smtClean="0"/>
              <a:t>General /</a:t>
            </a:r>
            <a:r>
              <a:rPr lang="en-US" sz="3000" dirty="0" smtClean="0"/>
              <a:t>specialized </a:t>
            </a:r>
            <a:r>
              <a:rPr lang="en-US" sz="3000" dirty="0" smtClean="0"/>
              <a:t>registers /</a:t>
            </a:r>
            <a:r>
              <a:rPr lang="en-US" sz="3000" dirty="0" smtClean="0"/>
              <a:t> </a:t>
            </a:r>
            <a:r>
              <a:rPr lang="en-US" sz="3000" dirty="0" smtClean="0"/>
              <a:t>genres</a:t>
            </a:r>
            <a:endParaRPr lang="en-US" sz="3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410200"/>
          </a:xfrm>
        </p:spPr>
        <p:txBody>
          <a:bodyPr>
            <a:normAutofit fontScale="92500"/>
          </a:bodyPr>
          <a:lstStyle/>
          <a:p>
            <a:r>
              <a:rPr lang="en-US" dirty="0" smtClean="0"/>
              <a:t>At the same time, there are cases where a genre is embedded in a larger genre.</a:t>
            </a:r>
          </a:p>
          <a:p>
            <a:r>
              <a:rPr lang="en-US" dirty="0" smtClean="0"/>
              <a:t>For example, introductory sections in scientific research articles can be </a:t>
            </a:r>
            <a:r>
              <a:rPr lang="en-US" dirty="0" smtClean="0"/>
              <a:t>analyzed as </a:t>
            </a:r>
            <a:r>
              <a:rPr lang="en-US" dirty="0" smtClean="0"/>
              <a:t>a genre </a:t>
            </a:r>
            <a:r>
              <a:rPr lang="en-US" dirty="0" smtClean="0"/>
              <a:t>with </a:t>
            </a:r>
            <a:r>
              <a:rPr lang="en-US" dirty="0" smtClean="0"/>
              <a:t>its own conventional structure. </a:t>
            </a:r>
            <a:endParaRPr lang="en-US" dirty="0" smtClean="0"/>
          </a:p>
          <a:p>
            <a:r>
              <a:rPr lang="en-US" dirty="0" smtClean="0"/>
              <a:t>From </a:t>
            </a:r>
            <a:r>
              <a:rPr lang="en-US" dirty="0" smtClean="0"/>
              <a:t>this perspective</a:t>
            </a:r>
            <a:r>
              <a:rPr lang="en-US" dirty="0" smtClean="0"/>
              <a:t>, the </a:t>
            </a:r>
            <a:r>
              <a:rPr lang="en-US" dirty="0" smtClean="0"/>
              <a:t>entire introductory section would be regarded as a complete text. </a:t>
            </a:r>
            <a:endParaRPr lang="en-US" dirty="0" smtClean="0"/>
          </a:p>
          <a:p>
            <a:r>
              <a:rPr lang="en-US" dirty="0" smtClean="0"/>
              <a:t>These texts </a:t>
            </a:r>
            <a:r>
              <a:rPr lang="en-US" dirty="0" smtClean="0"/>
              <a:t>represent the genre of “Introductions” because they conform to the </a:t>
            </a:r>
            <a:r>
              <a:rPr lang="en-US" dirty="0" smtClean="0"/>
              <a:t>expected conventional </a:t>
            </a:r>
            <a:r>
              <a:rPr lang="en-US" dirty="0" smtClean="0"/>
              <a:t>organization (first reviewing previous research; then identifying </a:t>
            </a:r>
            <a:r>
              <a:rPr lang="en-US" dirty="0" smtClean="0"/>
              <a:t>a “</a:t>
            </a:r>
            <a:r>
              <a:rPr lang="en-US" dirty="0" smtClean="0"/>
              <a:t>gap” in previous research; and finally stating how the present study fills </a:t>
            </a:r>
            <a:r>
              <a:rPr lang="en-US" dirty="0" smtClean="0"/>
              <a:t>that gap</a:t>
            </a:r>
            <a:r>
              <a:rPr lang="en-US" dirty="0" smtClean="0"/>
              <a:t>). </a:t>
            </a:r>
            <a:endParaRPr lang="en-US" dirty="0" smtClean="0"/>
          </a:p>
        </p:txBody>
      </p:sp>
      <p:sp>
        <p:nvSpPr>
          <p:cNvPr id="3" name="Title 2"/>
          <p:cNvSpPr>
            <a:spLocks noGrp="1"/>
          </p:cNvSpPr>
          <p:nvPr>
            <p:ph type="title"/>
          </p:nvPr>
        </p:nvSpPr>
        <p:spPr>
          <a:xfrm>
            <a:off x="457200" y="274638"/>
            <a:ext cx="8229600" cy="792162"/>
          </a:xfrm>
        </p:spPr>
        <p:txBody>
          <a:bodyPr>
            <a:normAutofit/>
          </a:bodyPr>
          <a:lstStyle/>
          <a:p>
            <a:pPr algn="ctr"/>
            <a:r>
              <a:rPr lang="en-US" sz="3000" dirty="0" smtClean="0"/>
              <a:t>General /</a:t>
            </a:r>
            <a:r>
              <a:rPr lang="en-US" sz="3000" dirty="0" smtClean="0"/>
              <a:t>specialized </a:t>
            </a:r>
            <a:r>
              <a:rPr lang="en-US" sz="3000" dirty="0" smtClean="0"/>
              <a:t>registers /</a:t>
            </a:r>
            <a:r>
              <a:rPr lang="en-US" sz="3000" dirty="0" smtClean="0"/>
              <a:t> </a:t>
            </a:r>
            <a:r>
              <a:rPr lang="en-US" sz="3000" dirty="0" smtClean="0"/>
              <a:t>genres</a:t>
            </a:r>
            <a:endParaRPr lang="en-US" sz="3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257800"/>
          </a:xfrm>
        </p:spPr>
        <p:txBody>
          <a:bodyPr>
            <a:normAutofit lnSpcReduction="10000"/>
          </a:bodyPr>
          <a:lstStyle/>
          <a:p>
            <a:r>
              <a:rPr lang="en-US" dirty="0" smtClean="0"/>
              <a:t>We use the terms register, genre, and style to refer to three different </a:t>
            </a:r>
            <a:r>
              <a:rPr lang="en-US" dirty="0" smtClean="0"/>
              <a:t>perspectives on </a:t>
            </a:r>
            <a:r>
              <a:rPr lang="en-US" dirty="0" smtClean="0"/>
              <a:t>text varieties. </a:t>
            </a:r>
            <a:endParaRPr lang="en-US" dirty="0" smtClean="0"/>
          </a:p>
          <a:p>
            <a:r>
              <a:rPr lang="en-US" dirty="0" smtClean="0"/>
              <a:t>The </a:t>
            </a:r>
            <a:r>
              <a:rPr lang="en-US" b="1" dirty="0" smtClean="0"/>
              <a:t>register perspective </a:t>
            </a:r>
            <a:r>
              <a:rPr lang="en-US" dirty="0" smtClean="0"/>
              <a:t>combines an analysis of </a:t>
            </a:r>
            <a:r>
              <a:rPr lang="en-US" dirty="0" smtClean="0"/>
              <a:t>linguistic characteristics </a:t>
            </a:r>
            <a:r>
              <a:rPr lang="en-US" dirty="0" smtClean="0"/>
              <a:t>that are common in a text variety with analysis of the situation </a:t>
            </a:r>
            <a:r>
              <a:rPr lang="en-US" dirty="0" smtClean="0"/>
              <a:t>of use </a:t>
            </a:r>
            <a:r>
              <a:rPr lang="en-US" dirty="0" smtClean="0"/>
              <a:t>of the variety. </a:t>
            </a:r>
            <a:endParaRPr lang="en-US" dirty="0" smtClean="0"/>
          </a:p>
          <a:p>
            <a:r>
              <a:rPr lang="en-US" dirty="0" smtClean="0"/>
              <a:t>The </a:t>
            </a:r>
            <a:r>
              <a:rPr lang="en-US" dirty="0" smtClean="0"/>
              <a:t>underlying assumption of the register perspective is </a:t>
            </a:r>
            <a:r>
              <a:rPr lang="en-US" dirty="0" smtClean="0"/>
              <a:t>that core </a:t>
            </a:r>
            <a:r>
              <a:rPr lang="en-US" dirty="0" smtClean="0"/>
              <a:t>linguistic features like pronouns and verbs are functional, and, as a result</a:t>
            </a:r>
            <a:r>
              <a:rPr lang="en-US" dirty="0" smtClean="0"/>
              <a:t>, particular </a:t>
            </a:r>
            <a:r>
              <a:rPr lang="en-US" dirty="0" smtClean="0"/>
              <a:t>features are commonly used in association with the </a:t>
            </a:r>
            <a:r>
              <a:rPr lang="en-US" b="1" dirty="0" smtClean="0"/>
              <a:t>communicative purposes</a:t>
            </a:r>
            <a:r>
              <a:rPr lang="en-US" dirty="0" smtClean="0"/>
              <a:t> </a:t>
            </a:r>
            <a:r>
              <a:rPr lang="en-US" dirty="0" smtClean="0"/>
              <a:t>and </a:t>
            </a:r>
            <a:r>
              <a:rPr lang="en-US" b="1" dirty="0" smtClean="0"/>
              <a:t>situational context</a:t>
            </a:r>
            <a:r>
              <a:rPr lang="en-US" dirty="0" smtClean="0"/>
              <a:t> of texts. </a:t>
            </a:r>
            <a:endParaRPr lang="en-US" dirty="0"/>
          </a:p>
        </p:txBody>
      </p:sp>
      <p:sp>
        <p:nvSpPr>
          <p:cNvPr id="3" name="Title 2"/>
          <p:cNvSpPr>
            <a:spLocks noGrp="1"/>
          </p:cNvSpPr>
          <p:nvPr>
            <p:ph type="title"/>
          </p:nvPr>
        </p:nvSpPr>
        <p:spPr>
          <a:xfrm>
            <a:off x="457200" y="274638"/>
            <a:ext cx="8229600" cy="715962"/>
          </a:xfrm>
        </p:spPr>
        <p:txBody>
          <a:bodyPr>
            <a:normAutofit fontScale="90000"/>
          </a:bodyPr>
          <a:lstStyle/>
          <a:p>
            <a:pPr algn="ctr"/>
            <a:r>
              <a:rPr lang="en-US" dirty="0" smtClean="0"/>
              <a:t>register, genre, and style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a:bodyPr>
          <a:lstStyle/>
          <a:p>
            <a:r>
              <a:rPr lang="en-US" dirty="0" smtClean="0"/>
              <a:t>Any </a:t>
            </a:r>
            <a:r>
              <a:rPr lang="en-US" dirty="0" smtClean="0"/>
              <a:t>text sample can be analyzed from a register perspective, </a:t>
            </a:r>
            <a:r>
              <a:rPr lang="en-US" dirty="0" smtClean="0"/>
              <a:t>considering the </a:t>
            </a:r>
            <a:r>
              <a:rPr lang="en-US" dirty="0" smtClean="0"/>
              <a:t>typical linguistic features associated with the situational context. </a:t>
            </a:r>
            <a:endParaRPr lang="en-US" dirty="0" smtClean="0"/>
          </a:p>
          <a:p>
            <a:r>
              <a:rPr lang="en-US" dirty="0" smtClean="0"/>
              <a:t>These linguistic </a:t>
            </a:r>
            <a:r>
              <a:rPr lang="en-US" dirty="0" smtClean="0"/>
              <a:t>features occur throughout texts from a register, and so complete </a:t>
            </a:r>
            <a:r>
              <a:rPr lang="en-US" dirty="0" smtClean="0"/>
              <a:t>texts are </a:t>
            </a:r>
            <a:r>
              <a:rPr lang="en-US" dirty="0" smtClean="0"/>
              <a:t>not required to analyze register characteristics</a:t>
            </a:r>
            <a:r>
              <a:rPr lang="en-US" dirty="0" smtClean="0"/>
              <a:t>.</a:t>
            </a:r>
          </a:p>
          <a:p>
            <a:r>
              <a:rPr lang="en-US" dirty="0" smtClean="0"/>
              <a:t>Complete texts that are analyzed from a genre perspective can also be analyzed</a:t>
            </a:r>
          </a:p>
          <a:p>
            <a:r>
              <a:rPr lang="en-US" dirty="0" smtClean="0"/>
              <a:t>from a register perspective.</a:t>
            </a:r>
            <a:endParaRPr lang="en-US" dirty="0"/>
          </a:p>
        </p:txBody>
      </p:sp>
      <p:sp>
        <p:nvSpPr>
          <p:cNvPr id="3" name="Title 2"/>
          <p:cNvSpPr>
            <a:spLocks noGrp="1"/>
          </p:cNvSpPr>
          <p:nvPr>
            <p:ph type="title"/>
          </p:nvPr>
        </p:nvSpPr>
        <p:spPr>
          <a:xfrm>
            <a:off x="457200" y="274638"/>
            <a:ext cx="8229600" cy="1020762"/>
          </a:xfrm>
        </p:spPr>
        <p:txBody>
          <a:bodyPr/>
          <a:lstStyle/>
          <a:p>
            <a:pPr algn="ctr"/>
            <a:r>
              <a:rPr lang="en-US" dirty="0" smtClean="0"/>
              <a:t>register, genre, and style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066800"/>
            <a:ext cx="8610600" cy="5410200"/>
          </a:xfrm>
        </p:spPr>
        <p:txBody>
          <a:bodyPr>
            <a:normAutofit lnSpcReduction="10000"/>
          </a:bodyPr>
          <a:lstStyle/>
          <a:p>
            <a:r>
              <a:rPr lang="en-US" dirty="0" smtClean="0"/>
              <a:t>The </a:t>
            </a:r>
            <a:r>
              <a:rPr lang="en-US" b="1" dirty="0" smtClean="0"/>
              <a:t>genre perspective </a:t>
            </a:r>
            <a:r>
              <a:rPr lang="en-US" dirty="0" smtClean="0"/>
              <a:t>is </a:t>
            </a:r>
            <a:r>
              <a:rPr lang="en-US" b="1" dirty="0" smtClean="0"/>
              <a:t>similar</a:t>
            </a:r>
            <a:r>
              <a:rPr lang="en-US" dirty="0" smtClean="0"/>
              <a:t> to </a:t>
            </a:r>
            <a:r>
              <a:rPr lang="en-US" dirty="0" smtClean="0"/>
              <a:t>the register </a:t>
            </a:r>
            <a:r>
              <a:rPr lang="en-US" dirty="0" smtClean="0"/>
              <a:t>perspective in that it includes description of the purposes and </a:t>
            </a:r>
            <a:r>
              <a:rPr lang="en-US" dirty="0" smtClean="0"/>
              <a:t>situational context </a:t>
            </a:r>
            <a:r>
              <a:rPr lang="en-US" dirty="0" smtClean="0"/>
              <a:t>of a text variety, </a:t>
            </a:r>
            <a:endParaRPr lang="en-US" dirty="0" smtClean="0"/>
          </a:p>
          <a:p>
            <a:r>
              <a:rPr lang="en-US" dirty="0" smtClean="0"/>
              <a:t>but </a:t>
            </a:r>
            <a:r>
              <a:rPr lang="en-US" dirty="0" smtClean="0"/>
              <a:t>its linguistic analysis </a:t>
            </a:r>
            <a:r>
              <a:rPr lang="en-US" b="1" dirty="0" smtClean="0"/>
              <a:t>contrasts</a:t>
            </a:r>
            <a:r>
              <a:rPr lang="en-US" dirty="0" smtClean="0"/>
              <a:t> with the </a:t>
            </a:r>
            <a:r>
              <a:rPr lang="en-US" dirty="0" smtClean="0"/>
              <a:t>register perspective </a:t>
            </a:r>
            <a:r>
              <a:rPr lang="en-US" dirty="0" smtClean="0"/>
              <a:t>by focusing on the conventional structures used to construct a </a:t>
            </a:r>
            <a:r>
              <a:rPr lang="en-US" dirty="0" smtClean="0"/>
              <a:t>complete text </a:t>
            </a:r>
            <a:r>
              <a:rPr lang="en-US" dirty="0" smtClean="0"/>
              <a:t>within the variety, for example, the conventional way in which a </a:t>
            </a:r>
            <a:r>
              <a:rPr lang="en-US" dirty="0" smtClean="0"/>
              <a:t>letter begins </a:t>
            </a:r>
            <a:r>
              <a:rPr lang="en-US" dirty="0" smtClean="0"/>
              <a:t>and ends. </a:t>
            </a:r>
            <a:endParaRPr lang="en-US" dirty="0" smtClean="0"/>
          </a:p>
          <a:p>
            <a:r>
              <a:rPr lang="en-US" dirty="0" smtClean="0"/>
              <a:t>The genre perspective often focuses on the </a:t>
            </a:r>
            <a:r>
              <a:rPr lang="en-US" dirty="0" smtClean="0"/>
              <a:t>rhetorical </a:t>
            </a:r>
            <a:r>
              <a:rPr lang="en-US" dirty="0" smtClean="0"/>
              <a:t>organization of </a:t>
            </a:r>
            <a:r>
              <a:rPr lang="en-US" dirty="0" smtClean="0"/>
              <a:t>texts from </a:t>
            </a:r>
            <a:r>
              <a:rPr lang="en-US" dirty="0" smtClean="0"/>
              <a:t>a variety, especially the rhetorical conventions of written varieties</a:t>
            </a:r>
            <a:r>
              <a:rPr lang="en-US" dirty="0" smtClean="0"/>
              <a:t>.</a:t>
            </a:r>
          </a:p>
        </p:txBody>
      </p:sp>
      <p:sp>
        <p:nvSpPr>
          <p:cNvPr id="3" name="Title 2"/>
          <p:cNvSpPr>
            <a:spLocks noGrp="1"/>
          </p:cNvSpPr>
          <p:nvPr>
            <p:ph type="title"/>
          </p:nvPr>
        </p:nvSpPr>
        <p:spPr>
          <a:xfrm>
            <a:off x="457200" y="274638"/>
            <a:ext cx="8229600" cy="715962"/>
          </a:xfrm>
        </p:spPr>
        <p:txBody>
          <a:bodyPr>
            <a:normAutofit fontScale="90000"/>
          </a:bodyPr>
          <a:lstStyle/>
          <a:p>
            <a:pPr algn="ctr"/>
            <a:r>
              <a:rPr lang="en-US" dirty="0" smtClean="0"/>
              <a:t>register, genre, and style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0"/>
            <a:ext cx="8534400" cy="5334000"/>
          </a:xfrm>
        </p:spPr>
        <p:txBody>
          <a:bodyPr>
            <a:normAutofit lnSpcReduction="10000"/>
          </a:bodyPr>
          <a:lstStyle/>
          <a:p>
            <a:r>
              <a:rPr lang="en-US" dirty="0" smtClean="0"/>
              <a:t>The </a:t>
            </a:r>
            <a:r>
              <a:rPr lang="en-US" dirty="0" smtClean="0"/>
              <a:t>genre perspective usually focuses on language characteristics that occur only once in a text.</a:t>
            </a:r>
          </a:p>
          <a:p>
            <a:r>
              <a:rPr lang="en-US" dirty="0" smtClean="0"/>
              <a:t>The </a:t>
            </a:r>
            <a:r>
              <a:rPr lang="en-US" dirty="0" smtClean="0"/>
              <a:t>register and genre perspectives differ in the extent to which they </a:t>
            </a:r>
            <a:r>
              <a:rPr lang="en-US" dirty="0" smtClean="0"/>
              <a:t>can be </a:t>
            </a:r>
            <a:r>
              <a:rPr lang="en-US" dirty="0" smtClean="0"/>
              <a:t>applied. </a:t>
            </a:r>
            <a:endParaRPr lang="en-US" dirty="0" smtClean="0"/>
          </a:p>
          <a:p>
            <a:r>
              <a:rPr lang="en-US" dirty="0" smtClean="0"/>
              <a:t>Complete </a:t>
            </a:r>
            <a:r>
              <a:rPr lang="en-US" dirty="0" smtClean="0"/>
              <a:t>texts are required to identify the linguistic </a:t>
            </a:r>
            <a:r>
              <a:rPr lang="en-US" dirty="0" smtClean="0"/>
              <a:t>characteristics associated </a:t>
            </a:r>
            <a:r>
              <a:rPr lang="en-US" dirty="0" smtClean="0"/>
              <a:t>with the genre perspective. </a:t>
            </a:r>
            <a:endParaRPr lang="en-US" dirty="0" smtClean="0"/>
          </a:p>
          <a:p>
            <a:r>
              <a:rPr lang="en-US" dirty="0" smtClean="0"/>
              <a:t>Text </a:t>
            </a:r>
            <a:r>
              <a:rPr lang="en-US" dirty="0" smtClean="0"/>
              <a:t>excerpts are not adequate for </a:t>
            </a:r>
            <a:r>
              <a:rPr lang="en-US" dirty="0" smtClean="0"/>
              <a:t>genre </a:t>
            </a:r>
            <a:r>
              <a:rPr lang="en-US" dirty="0" smtClean="0"/>
              <a:t>analysis, because they do not necessarily represent the linguistic conventions </a:t>
            </a:r>
            <a:r>
              <a:rPr lang="en-US" dirty="0" smtClean="0"/>
              <a:t>that define </a:t>
            </a:r>
            <a:r>
              <a:rPr lang="en-US" dirty="0" smtClean="0"/>
              <a:t>the genre (e.g., the conventional ways to begin or end a text).</a:t>
            </a:r>
            <a:endParaRPr lang="en-US" dirty="0"/>
          </a:p>
        </p:txBody>
      </p:sp>
      <p:sp>
        <p:nvSpPr>
          <p:cNvPr id="3" name="Title 2"/>
          <p:cNvSpPr>
            <a:spLocks noGrp="1"/>
          </p:cNvSpPr>
          <p:nvPr>
            <p:ph type="title"/>
          </p:nvPr>
        </p:nvSpPr>
        <p:spPr>
          <a:xfrm>
            <a:off x="457200" y="274638"/>
            <a:ext cx="8229600" cy="944562"/>
          </a:xfrm>
        </p:spPr>
        <p:txBody>
          <a:bodyPr/>
          <a:lstStyle/>
          <a:p>
            <a:pPr algn="ctr"/>
            <a:r>
              <a:rPr lang="en-US" dirty="0" smtClean="0"/>
              <a:t>register, genre, and style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029200"/>
          </a:xfrm>
        </p:spPr>
        <p:txBody>
          <a:bodyPr>
            <a:normAutofit/>
          </a:bodyPr>
          <a:lstStyle/>
          <a:p>
            <a:r>
              <a:rPr lang="en-US" dirty="0" smtClean="0"/>
              <a:t>The </a:t>
            </a:r>
            <a:r>
              <a:rPr lang="en-US" b="1" dirty="0" smtClean="0"/>
              <a:t>style perspective </a:t>
            </a:r>
            <a:r>
              <a:rPr lang="en-US" dirty="0" smtClean="0"/>
              <a:t>is </a:t>
            </a:r>
            <a:r>
              <a:rPr lang="en-US" b="1" dirty="0" smtClean="0"/>
              <a:t>similar</a:t>
            </a:r>
            <a:r>
              <a:rPr lang="en-US" dirty="0" smtClean="0"/>
              <a:t> to the register perspective in </a:t>
            </a:r>
            <a:r>
              <a:rPr lang="en-US" dirty="0" smtClean="0"/>
              <a:t>its linguistic </a:t>
            </a:r>
            <a:r>
              <a:rPr lang="en-US" dirty="0" smtClean="0"/>
              <a:t>focus, analyzing the use of core linguistic features that are </a:t>
            </a:r>
            <a:r>
              <a:rPr lang="en-US" dirty="0" smtClean="0"/>
              <a:t>distributed throughout </a:t>
            </a:r>
            <a:r>
              <a:rPr lang="en-US" dirty="0" smtClean="0"/>
              <a:t>text samples from a variety. </a:t>
            </a:r>
            <a:endParaRPr lang="en-US" dirty="0" smtClean="0"/>
          </a:p>
          <a:p>
            <a:r>
              <a:rPr lang="en-US" dirty="0" smtClean="0"/>
              <a:t>The </a:t>
            </a:r>
            <a:r>
              <a:rPr lang="en-US" dirty="0" smtClean="0"/>
              <a:t>key </a:t>
            </a:r>
            <a:r>
              <a:rPr lang="en-US" b="1" dirty="0" smtClean="0"/>
              <a:t>difference</a:t>
            </a:r>
            <a:r>
              <a:rPr lang="en-US" dirty="0" smtClean="0"/>
              <a:t> from the </a:t>
            </a:r>
            <a:r>
              <a:rPr lang="en-US" dirty="0" smtClean="0"/>
              <a:t>register perspective </a:t>
            </a:r>
            <a:r>
              <a:rPr lang="en-US" dirty="0" smtClean="0"/>
              <a:t>is that the use of these features is not functionally motivated by </a:t>
            </a:r>
            <a:r>
              <a:rPr lang="en-US" dirty="0" smtClean="0"/>
              <a:t>the situational </a:t>
            </a:r>
            <a:r>
              <a:rPr lang="en-US" dirty="0" smtClean="0"/>
              <a:t>context; rather, style features reflect aesthetic preferences, </a:t>
            </a:r>
            <a:r>
              <a:rPr lang="en-US" dirty="0" smtClean="0"/>
              <a:t>associated with </a:t>
            </a:r>
            <a:r>
              <a:rPr lang="en-US" dirty="0" smtClean="0"/>
              <a:t>particular authors or historical periods.</a:t>
            </a:r>
            <a:endParaRPr lang="en-US" dirty="0"/>
          </a:p>
        </p:txBody>
      </p:sp>
      <p:sp>
        <p:nvSpPr>
          <p:cNvPr id="3" name="Title 2"/>
          <p:cNvSpPr>
            <a:spLocks noGrp="1"/>
          </p:cNvSpPr>
          <p:nvPr>
            <p:ph type="title"/>
          </p:nvPr>
        </p:nvSpPr>
        <p:spPr>
          <a:xfrm>
            <a:off x="457200" y="274638"/>
            <a:ext cx="8229600" cy="715962"/>
          </a:xfrm>
        </p:spPr>
        <p:txBody>
          <a:bodyPr>
            <a:normAutofit fontScale="90000"/>
          </a:bodyPr>
          <a:lstStyle/>
          <a:p>
            <a:pPr algn="ctr"/>
            <a:r>
              <a:rPr lang="en-US" dirty="0" smtClean="0"/>
              <a:t>register, genre, and style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rcRect l="32853" t="17379" r="17788" b="7407"/>
          <a:stretch>
            <a:fillRect/>
          </a:stretch>
        </p:blipFill>
        <p:spPr bwMode="auto">
          <a:xfrm>
            <a:off x="304800" y="381000"/>
            <a:ext cx="8305800" cy="63246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458200" cy="5486400"/>
          </a:xfrm>
        </p:spPr>
        <p:txBody>
          <a:bodyPr>
            <a:noAutofit/>
          </a:bodyPr>
          <a:lstStyle/>
          <a:p>
            <a:r>
              <a:rPr lang="en-US" sz="2600" dirty="0" smtClean="0"/>
              <a:t>These </a:t>
            </a:r>
            <a:r>
              <a:rPr lang="en-US" sz="2600" dirty="0" smtClean="0"/>
              <a:t>factors include </a:t>
            </a:r>
            <a:endParaRPr lang="en-US" sz="2600" dirty="0" smtClean="0"/>
          </a:p>
          <a:p>
            <a:pPr lvl="1"/>
            <a:r>
              <a:rPr lang="en-US" sz="2600" dirty="0" smtClean="0"/>
              <a:t>the speaker’s purpose in communication, </a:t>
            </a:r>
          </a:p>
          <a:p>
            <a:pPr lvl="1"/>
            <a:r>
              <a:rPr lang="en-US" sz="2600" dirty="0" smtClean="0"/>
              <a:t>the relationship between speaker and hearer, </a:t>
            </a:r>
          </a:p>
          <a:p>
            <a:pPr lvl="1"/>
            <a:r>
              <a:rPr lang="en-US" sz="2600" dirty="0" smtClean="0"/>
              <a:t>the production circumstances, and </a:t>
            </a:r>
          </a:p>
          <a:p>
            <a:pPr lvl="1"/>
            <a:r>
              <a:rPr lang="en-US" sz="2600" dirty="0" smtClean="0"/>
              <a:t>t</a:t>
            </a:r>
            <a:r>
              <a:rPr lang="en-US" sz="2600" dirty="0" smtClean="0"/>
              <a:t>he </a:t>
            </a:r>
            <a:r>
              <a:rPr lang="en-US" sz="2600" dirty="0" smtClean="0"/>
              <a:t>social </a:t>
            </a:r>
            <a:r>
              <a:rPr lang="en-US" sz="2600" dirty="0" smtClean="0"/>
              <a:t>characteristics of </a:t>
            </a:r>
            <a:r>
              <a:rPr lang="en-US" sz="2600" dirty="0" smtClean="0"/>
              <a:t>the speaker.</a:t>
            </a:r>
            <a:endParaRPr lang="en-US" sz="2600" dirty="0" smtClean="0"/>
          </a:p>
          <a:p>
            <a:r>
              <a:rPr lang="en-US" sz="2600" dirty="0" smtClean="0"/>
              <a:t>At the highest level, linguistic variation is realized as different languages (e.g</a:t>
            </a:r>
            <a:r>
              <a:rPr lang="en-US" sz="2600" dirty="0" smtClean="0"/>
              <a:t>., Korean</a:t>
            </a:r>
            <a:r>
              <a:rPr lang="en-US" sz="2600" dirty="0" smtClean="0"/>
              <a:t>, French, Swahili). </a:t>
            </a:r>
            <a:endParaRPr lang="en-US" sz="2600" dirty="0" smtClean="0"/>
          </a:p>
          <a:p>
            <a:r>
              <a:rPr lang="en-US" sz="2600" dirty="0" smtClean="0"/>
              <a:t>At </a:t>
            </a:r>
            <a:r>
              <a:rPr lang="en-US" sz="2600" dirty="0" smtClean="0"/>
              <a:t>the lowest level, linguistic variation is </a:t>
            </a:r>
            <a:r>
              <a:rPr lang="en-US" sz="2600" dirty="0" smtClean="0"/>
              <a:t>realized as </a:t>
            </a:r>
            <a:r>
              <a:rPr lang="en-US" sz="2600" dirty="0" smtClean="0"/>
              <a:t>the differences between one speaker compared to another speaker, or as </a:t>
            </a:r>
            <a:r>
              <a:rPr lang="en-US" sz="2600" dirty="0" smtClean="0"/>
              <a:t>the differences </a:t>
            </a:r>
            <a:r>
              <a:rPr lang="en-US" sz="2600" dirty="0" smtClean="0"/>
              <a:t>between two texts produced by the same speaker</a:t>
            </a:r>
            <a:r>
              <a:rPr lang="en-US" sz="2600" dirty="0" smtClean="0"/>
              <a:t>.</a:t>
            </a:r>
            <a:endParaRPr lang="en-US" sz="2600" dirty="0"/>
          </a:p>
        </p:txBody>
      </p:sp>
      <p:sp>
        <p:nvSpPr>
          <p:cNvPr id="3" name="Title 2"/>
          <p:cNvSpPr>
            <a:spLocks noGrp="1"/>
          </p:cNvSpPr>
          <p:nvPr>
            <p:ph type="title"/>
          </p:nvPr>
        </p:nvSpPr>
        <p:spPr>
          <a:xfrm>
            <a:off x="457200" y="274638"/>
            <a:ext cx="8229600" cy="868362"/>
          </a:xfrm>
        </p:spPr>
        <p:txBody>
          <a:bodyPr>
            <a:normAutofit fontScale="90000"/>
          </a:bodyPr>
          <a:lstStyle/>
          <a:p>
            <a:r>
              <a:rPr lang="en-US" dirty="0" smtClean="0"/>
              <a:t>Texts, varieties, registers, </a:t>
            </a:r>
            <a:r>
              <a:rPr lang="en-US" dirty="0" smtClean="0"/>
              <a:t>dialects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143000"/>
            <a:ext cx="8458200" cy="5257800"/>
          </a:xfrm>
        </p:spPr>
        <p:txBody>
          <a:bodyPr>
            <a:normAutofit fontScale="92500"/>
          </a:bodyPr>
          <a:lstStyle/>
          <a:p>
            <a:r>
              <a:rPr lang="en-US" dirty="0" smtClean="0"/>
              <a:t>First of all, it is important to note the situational characteristics of conversation that distinguish it from other registers. </a:t>
            </a:r>
          </a:p>
          <a:p>
            <a:r>
              <a:rPr lang="en-US" b="1" i="1" dirty="0" smtClean="0"/>
              <a:t>Face-to-face conversation </a:t>
            </a:r>
            <a:r>
              <a:rPr lang="en-US" dirty="0" smtClean="0"/>
              <a:t>requires direct interaction between at least two people who are together in the same place at the same time. </a:t>
            </a:r>
          </a:p>
          <a:p>
            <a:r>
              <a:rPr lang="en-US" dirty="0" smtClean="0"/>
              <a:t>Both participants must speak (or the conversation would become a monologue). </a:t>
            </a:r>
          </a:p>
          <a:p>
            <a:r>
              <a:rPr lang="en-US" dirty="0" smtClean="0"/>
              <a:t>while many specific topics and purposes are possible, it is generally appropriate for participants to discuss events, thoughts, and opinions related to their personal lives or something in the immediate context.</a:t>
            </a:r>
            <a:endParaRPr lang="en-US" dirty="0"/>
          </a:p>
        </p:txBody>
      </p:sp>
      <p:sp>
        <p:nvSpPr>
          <p:cNvPr id="3" name="Title 2"/>
          <p:cNvSpPr>
            <a:spLocks noGrp="1"/>
          </p:cNvSpPr>
          <p:nvPr>
            <p:ph type="title"/>
          </p:nvPr>
        </p:nvSpPr>
        <p:spPr>
          <a:xfrm>
            <a:off x="457200" y="274638"/>
            <a:ext cx="8229600" cy="868362"/>
          </a:xfrm>
        </p:spPr>
        <p:txBody>
          <a:bodyPr>
            <a:normAutofit fontScale="90000"/>
          </a:bodyPr>
          <a:lstStyle/>
          <a:p>
            <a:pPr algn="ctr"/>
            <a:r>
              <a:rPr lang="en-US" dirty="0" smtClean="0"/>
              <a:t>Register Analysis Process </a:t>
            </a:r>
            <a:br>
              <a:rPr lang="en-US" dirty="0" smtClean="0"/>
            </a:br>
            <a:r>
              <a:rPr lang="en-US" sz="2200" dirty="0" smtClean="0"/>
              <a:t>(face-to face conversation)</a:t>
            </a:r>
            <a:endParaRPr lang="en-US" sz="2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572000"/>
          </a:xfrm>
        </p:spPr>
        <p:txBody>
          <a:bodyPr>
            <a:normAutofit fontScale="92500" lnSpcReduction="20000"/>
          </a:bodyPr>
          <a:lstStyle/>
          <a:p>
            <a:r>
              <a:rPr lang="en-US" dirty="0" smtClean="0"/>
              <a:t>The second step is to describe the typical (pervasive) linguistic features of conversation.</a:t>
            </a:r>
          </a:p>
          <a:p>
            <a:r>
              <a:rPr lang="en-US" dirty="0" smtClean="0"/>
              <a:t>This step requires consideration of multiple texts from the target register, to discover the linguistic features that are frequent across texts (and not characteristic of only a single text). </a:t>
            </a:r>
          </a:p>
          <a:p>
            <a:r>
              <a:rPr lang="en-US" dirty="0" smtClean="0"/>
              <a:t>Previous register studies have found three linguistic features (among many others) to be more common in conversation than in many other registers: </a:t>
            </a:r>
          </a:p>
          <a:p>
            <a:pPr lvl="1"/>
            <a:r>
              <a:rPr lang="en-US" sz="2700" dirty="0" smtClean="0"/>
              <a:t>first person pronouns (</a:t>
            </a:r>
            <a:r>
              <a:rPr lang="en-US" sz="2700" i="1" dirty="0" smtClean="0"/>
              <a:t>I and we)</a:t>
            </a:r>
          </a:p>
          <a:p>
            <a:pPr lvl="1"/>
            <a:r>
              <a:rPr lang="en-US" sz="2700" i="1" dirty="0" smtClean="0"/>
              <a:t>second person pronouns </a:t>
            </a:r>
            <a:r>
              <a:rPr lang="en-US" sz="2700" dirty="0" smtClean="0"/>
              <a:t>(</a:t>
            </a:r>
            <a:r>
              <a:rPr lang="en-US" sz="2700" i="1" dirty="0" smtClean="0"/>
              <a:t>you)</a:t>
            </a:r>
          </a:p>
          <a:p>
            <a:pPr lvl="1"/>
            <a:r>
              <a:rPr lang="en-US" sz="2700" i="1" dirty="0" smtClean="0"/>
              <a:t>questions</a:t>
            </a:r>
            <a:endParaRPr lang="en-US" sz="2700" dirty="0"/>
          </a:p>
        </p:txBody>
      </p:sp>
      <p:sp>
        <p:nvSpPr>
          <p:cNvPr id="4" name="Title 2"/>
          <p:cNvSpPr>
            <a:spLocks noGrp="1"/>
          </p:cNvSpPr>
          <p:nvPr>
            <p:ph type="title"/>
          </p:nvPr>
        </p:nvSpPr>
        <p:spPr>
          <a:xfrm>
            <a:off x="457200" y="274638"/>
            <a:ext cx="8229600" cy="1020762"/>
          </a:xfrm>
        </p:spPr>
        <p:txBody>
          <a:bodyPr>
            <a:normAutofit fontScale="90000"/>
          </a:bodyPr>
          <a:lstStyle/>
          <a:p>
            <a:pPr algn="ctr"/>
            <a:r>
              <a:rPr lang="en-US" dirty="0" smtClean="0"/>
              <a:t>Register Analysis Process </a:t>
            </a:r>
            <a:br>
              <a:rPr lang="en-US" dirty="0" smtClean="0"/>
            </a:br>
            <a:r>
              <a:rPr lang="en-US" sz="2200" dirty="0" smtClean="0"/>
              <a:t>(face-to face conversation)</a:t>
            </a:r>
            <a:endParaRPr lang="en-US" sz="2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105400"/>
          </a:xfrm>
        </p:spPr>
        <p:txBody>
          <a:bodyPr>
            <a:normAutofit lnSpcReduction="10000"/>
          </a:bodyPr>
          <a:lstStyle/>
          <a:p>
            <a:r>
              <a:rPr lang="en-US" dirty="0" smtClean="0"/>
              <a:t>Finally, the third step of a register analysis is to interpret the relationship between situational characteristics and pervasive linguistic features in functional terms.</a:t>
            </a:r>
          </a:p>
          <a:p>
            <a:r>
              <a:rPr lang="en-US" dirty="0" smtClean="0"/>
              <a:t>Register characteristics become more salient if an analysis contrasts two different registers.</a:t>
            </a:r>
          </a:p>
          <a:p>
            <a:r>
              <a:rPr lang="en-US" dirty="0" smtClean="0"/>
              <a:t>These differences illustrate a key aspect of register analysis: the characteristics of any individual register become much more apparent when it is compared to other registers.</a:t>
            </a:r>
            <a:endParaRPr lang="en-US" dirty="0"/>
          </a:p>
        </p:txBody>
      </p:sp>
      <p:sp>
        <p:nvSpPr>
          <p:cNvPr id="4" name="Title 2"/>
          <p:cNvSpPr>
            <a:spLocks noGrp="1"/>
          </p:cNvSpPr>
          <p:nvPr>
            <p:ph type="title"/>
          </p:nvPr>
        </p:nvSpPr>
        <p:spPr/>
        <p:txBody>
          <a:bodyPr>
            <a:normAutofit/>
          </a:bodyPr>
          <a:lstStyle/>
          <a:p>
            <a:pPr algn="ctr"/>
            <a:r>
              <a:rPr lang="en-US" sz="3600" dirty="0" smtClean="0"/>
              <a:t>Register Analysis Process </a:t>
            </a:r>
            <a:br>
              <a:rPr lang="en-US" sz="3600" dirty="0" smtClean="0"/>
            </a:br>
            <a:r>
              <a:rPr lang="en-US" sz="2200" dirty="0" smtClean="0"/>
              <a:t>(face-to face conversation)</a:t>
            </a:r>
            <a:endParaRPr lang="en-US"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pPr>
            <a:r>
              <a:rPr lang="en-GB" sz="2800" dirty="0" smtClean="0"/>
              <a:t>Subset of language as defined by </a:t>
            </a:r>
            <a:endParaRPr lang="en-GB" sz="2800" dirty="0" smtClean="0"/>
          </a:p>
          <a:p>
            <a:pPr lvl="1">
              <a:lnSpc>
                <a:spcPct val="90000"/>
              </a:lnSpc>
            </a:pPr>
            <a:r>
              <a:rPr lang="en-GB" sz="2800" b="1" dirty="0" smtClean="0"/>
              <a:t>purpose</a:t>
            </a:r>
            <a:r>
              <a:rPr lang="en-GB" sz="2800" dirty="0" smtClean="0"/>
              <a:t> </a:t>
            </a:r>
            <a:r>
              <a:rPr lang="en-GB" sz="2800" dirty="0" smtClean="0"/>
              <a:t>and </a:t>
            </a:r>
            <a:endParaRPr lang="en-GB" sz="2800" dirty="0" smtClean="0"/>
          </a:p>
          <a:p>
            <a:pPr lvl="1">
              <a:lnSpc>
                <a:spcPct val="90000"/>
              </a:lnSpc>
            </a:pPr>
            <a:r>
              <a:rPr lang="en-GB" sz="2800" b="1" dirty="0" smtClean="0"/>
              <a:t>setting</a:t>
            </a:r>
            <a:endParaRPr lang="en-GB" sz="2800" b="1" dirty="0" smtClean="0"/>
          </a:p>
          <a:p>
            <a:pPr>
              <a:lnSpc>
                <a:spcPct val="90000"/>
              </a:lnSpc>
            </a:pPr>
            <a:r>
              <a:rPr lang="en-GB" sz="2800" dirty="0" smtClean="0"/>
              <a:t>Term first used by Reid (1956), but popularised by </a:t>
            </a:r>
            <a:r>
              <a:rPr lang="en-GB" sz="2800" dirty="0" err="1" smtClean="0"/>
              <a:t>Halliday</a:t>
            </a:r>
            <a:r>
              <a:rPr lang="en-GB" sz="2800" dirty="0" smtClean="0"/>
              <a:t> (et al.) (1964) to distinguish</a:t>
            </a:r>
          </a:p>
          <a:p>
            <a:pPr lvl="1">
              <a:lnSpc>
                <a:spcPct val="90000"/>
              </a:lnSpc>
            </a:pPr>
            <a:r>
              <a:rPr lang="en-GB" sz="2800" dirty="0" smtClean="0"/>
              <a:t>Variety due to </a:t>
            </a:r>
            <a:r>
              <a:rPr lang="en-GB" sz="2800" b="1" dirty="0" smtClean="0"/>
              <a:t>user</a:t>
            </a:r>
            <a:r>
              <a:rPr lang="en-GB" sz="2800" dirty="0" smtClean="0"/>
              <a:t> (accent, dialect)</a:t>
            </a:r>
          </a:p>
          <a:p>
            <a:pPr lvl="1">
              <a:lnSpc>
                <a:spcPct val="90000"/>
              </a:lnSpc>
            </a:pPr>
            <a:r>
              <a:rPr lang="en-GB" sz="2800" dirty="0" smtClean="0"/>
              <a:t>Variety due to </a:t>
            </a:r>
            <a:r>
              <a:rPr lang="en-GB" sz="2800" b="1" dirty="0" smtClean="0"/>
              <a:t>use</a:t>
            </a:r>
          </a:p>
          <a:p>
            <a:pPr>
              <a:lnSpc>
                <a:spcPct val="90000"/>
              </a:lnSpc>
            </a:pPr>
            <a:r>
              <a:rPr lang="en-GB" sz="2800" dirty="0" err="1" smtClean="0"/>
              <a:t>Halliday</a:t>
            </a:r>
            <a:r>
              <a:rPr lang="en-GB" sz="2800" dirty="0" smtClean="0"/>
              <a:t> (1964) defines register in terms of </a:t>
            </a:r>
            <a:r>
              <a:rPr lang="en-GB" sz="2800" b="1" dirty="0" smtClean="0"/>
              <a:t>field</a:t>
            </a:r>
            <a:r>
              <a:rPr lang="en-GB" sz="2800" dirty="0" smtClean="0"/>
              <a:t>, </a:t>
            </a:r>
            <a:r>
              <a:rPr lang="en-GB" sz="2800" b="1" dirty="0" smtClean="0"/>
              <a:t>tenor</a:t>
            </a:r>
            <a:r>
              <a:rPr lang="en-GB" sz="2800" dirty="0" smtClean="0"/>
              <a:t> and </a:t>
            </a:r>
            <a:r>
              <a:rPr lang="en-GB" sz="2800" b="1" dirty="0" smtClean="0"/>
              <a:t>mode</a:t>
            </a:r>
            <a:r>
              <a:rPr lang="en-GB" sz="2800" dirty="0" smtClean="0"/>
              <a:t>.</a:t>
            </a:r>
          </a:p>
          <a:p>
            <a:endParaRPr lang="en-US" dirty="0"/>
          </a:p>
        </p:txBody>
      </p:sp>
      <p:sp>
        <p:nvSpPr>
          <p:cNvPr id="3" name="Title 2"/>
          <p:cNvSpPr>
            <a:spLocks noGrp="1"/>
          </p:cNvSpPr>
          <p:nvPr>
            <p:ph type="title"/>
          </p:nvPr>
        </p:nvSpPr>
        <p:spPr/>
        <p:txBody>
          <a:bodyPr/>
          <a:lstStyle/>
          <a:p>
            <a:pPr algn="ctr"/>
            <a:r>
              <a:rPr lang="en-US" dirty="0" smtClean="0"/>
              <a:t>Register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257800"/>
          </a:xfrm>
        </p:spPr>
        <p:txBody>
          <a:bodyPr/>
          <a:lstStyle/>
          <a:p>
            <a:r>
              <a:rPr lang="it-IT" dirty="0" smtClean="0"/>
              <a:t>“A register is a semantic concept. It can be defined as a configuration of meanings that are typically associated with a particualr situational configuration of field, mode and tenor. But since it is a configuration of meanings, a register must also, of course, include the expressions, the lexico-grammatical and phonological features, that typically accompany or REALISE these meanings.” (Halliday 1985)</a:t>
            </a:r>
          </a:p>
        </p:txBody>
      </p:sp>
      <p:sp>
        <p:nvSpPr>
          <p:cNvPr id="3" name="Title 2"/>
          <p:cNvSpPr>
            <a:spLocks noGrp="1"/>
          </p:cNvSpPr>
          <p:nvPr>
            <p:ph type="title"/>
          </p:nvPr>
        </p:nvSpPr>
        <p:spPr>
          <a:xfrm>
            <a:off x="457200" y="274638"/>
            <a:ext cx="8229600" cy="944562"/>
          </a:xfrm>
        </p:spPr>
        <p:txBody>
          <a:bodyPr/>
          <a:lstStyle/>
          <a:p>
            <a:pPr algn="ctr"/>
            <a:r>
              <a:rPr lang="en-US" dirty="0" smtClean="0"/>
              <a:t>Register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it-IT" dirty="0" smtClean="0"/>
              <a:t>What is the nature of the social action that is taking place?</a:t>
            </a:r>
          </a:p>
          <a:p>
            <a:r>
              <a:rPr lang="it-IT" dirty="0" smtClean="0"/>
              <a:t>What is it that the participants are engaged in?</a:t>
            </a:r>
          </a:p>
          <a:p>
            <a:pPr>
              <a:buNone/>
            </a:pPr>
            <a:r>
              <a:rPr lang="it-IT" dirty="0" smtClean="0"/>
              <a:t>  </a:t>
            </a:r>
            <a:r>
              <a:rPr lang="it-IT" sz="2400" dirty="0" smtClean="0"/>
              <a:t>Hasan 1996 sees this as a cline of </a:t>
            </a:r>
            <a:r>
              <a:rPr lang="it-IT" sz="2400" i="1" dirty="0" smtClean="0"/>
              <a:t>institutionalisation</a:t>
            </a:r>
            <a:r>
              <a:rPr lang="it-IT" sz="2400" dirty="0" smtClean="0"/>
              <a:t> :</a:t>
            </a:r>
          </a:p>
          <a:p>
            <a:pPr>
              <a:buNone/>
            </a:pPr>
            <a:r>
              <a:rPr lang="it-IT" dirty="0" smtClean="0"/>
              <a:t>  </a:t>
            </a:r>
            <a:r>
              <a:rPr lang="it-IT" i="1" dirty="0" smtClean="0"/>
              <a:t>institutionalisation                       individualisation</a:t>
            </a:r>
          </a:p>
          <a:p>
            <a:pPr>
              <a:buNone/>
            </a:pPr>
            <a:endParaRPr lang="it-IT" i="1" dirty="0" smtClean="0"/>
          </a:p>
          <a:p>
            <a:pPr>
              <a:buNone/>
            </a:pPr>
            <a:r>
              <a:rPr lang="it-IT" dirty="0" smtClean="0"/>
              <a:t>AND the cline of </a:t>
            </a:r>
            <a:r>
              <a:rPr lang="it-IT" i="1" dirty="0" smtClean="0"/>
              <a:t>goal awareness</a:t>
            </a:r>
            <a:r>
              <a:rPr lang="it-IT" dirty="0" smtClean="0"/>
              <a:t>:</a:t>
            </a:r>
          </a:p>
          <a:p>
            <a:pPr>
              <a:buNone/>
            </a:pPr>
            <a:r>
              <a:rPr lang="it-IT" i="1" dirty="0" smtClean="0"/>
              <a:t> visible                                                       invisible</a:t>
            </a:r>
            <a:endParaRPr lang="en-US" dirty="0"/>
          </a:p>
        </p:txBody>
      </p:sp>
      <p:sp>
        <p:nvSpPr>
          <p:cNvPr id="3" name="Title 2"/>
          <p:cNvSpPr>
            <a:spLocks noGrp="1"/>
          </p:cNvSpPr>
          <p:nvPr>
            <p:ph type="title"/>
          </p:nvPr>
        </p:nvSpPr>
        <p:spPr/>
        <p:txBody>
          <a:bodyPr/>
          <a:lstStyle/>
          <a:p>
            <a:pPr algn="ctr"/>
            <a:r>
              <a:rPr lang="en-US" dirty="0" smtClean="0"/>
              <a:t>Field</a:t>
            </a:r>
            <a:endParaRPr lang="en-US" dirty="0"/>
          </a:p>
        </p:txBody>
      </p:sp>
      <p:sp>
        <p:nvSpPr>
          <p:cNvPr id="4" name="Line 4"/>
          <p:cNvSpPr>
            <a:spLocks noChangeShapeType="1"/>
          </p:cNvSpPr>
          <p:nvPr/>
        </p:nvSpPr>
        <p:spPr bwMode="auto">
          <a:xfrm>
            <a:off x="1143000" y="3733800"/>
            <a:ext cx="6858000" cy="0"/>
          </a:xfrm>
          <a:prstGeom prst="line">
            <a:avLst/>
          </a:prstGeom>
          <a:noFill/>
          <a:ln w="9525">
            <a:solidFill>
              <a:schemeClr val="tx1"/>
            </a:solidFill>
            <a:round/>
            <a:headEnd type="triangle" w="med" len="med"/>
            <a:tailEnd type="triangle" w="med" len="med"/>
          </a:ln>
        </p:spPr>
        <p:txBody>
          <a:bodyPr/>
          <a:lstStyle/>
          <a:p>
            <a:endParaRPr lang="en-US"/>
          </a:p>
        </p:txBody>
      </p:sp>
      <p:sp>
        <p:nvSpPr>
          <p:cNvPr id="5" name="Line 4"/>
          <p:cNvSpPr>
            <a:spLocks noChangeShapeType="1"/>
          </p:cNvSpPr>
          <p:nvPr/>
        </p:nvSpPr>
        <p:spPr bwMode="auto">
          <a:xfrm>
            <a:off x="1143000" y="5105400"/>
            <a:ext cx="6858000" cy="0"/>
          </a:xfrm>
          <a:prstGeom prst="line">
            <a:avLst/>
          </a:prstGeom>
          <a:noFill/>
          <a:ln w="9525">
            <a:solidFill>
              <a:schemeClr val="tx1"/>
            </a:solidFill>
            <a:round/>
            <a:headEnd type="triangle" w="med" len="me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t-IT" dirty="0" smtClean="0"/>
              <a:t>Who is taking part in the interaction?</a:t>
            </a:r>
          </a:p>
          <a:p>
            <a:r>
              <a:rPr lang="it-IT" dirty="0" smtClean="0"/>
              <a:t>What are the statuses of the participants?</a:t>
            </a:r>
          </a:p>
          <a:p>
            <a:r>
              <a:rPr lang="it-IT" dirty="0" smtClean="0"/>
              <a:t>What are the roles of the participants? </a:t>
            </a:r>
          </a:p>
          <a:p>
            <a:r>
              <a:rPr lang="it-IT" dirty="0" smtClean="0"/>
              <a:t>Are the relationships between the participants of a temporary or permanent nature?</a:t>
            </a:r>
          </a:p>
          <a:p>
            <a:r>
              <a:rPr lang="it-IT" dirty="0" smtClean="0"/>
              <a:t>What types of speech roles are they adopting? </a:t>
            </a:r>
          </a:p>
          <a:p>
            <a:pPr>
              <a:buNone/>
            </a:pPr>
            <a:r>
              <a:rPr lang="it-IT" dirty="0" smtClean="0"/>
              <a:t>   Social distance cline:</a:t>
            </a:r>
          </a:p>
          <a:p>
            <a:pPr>
              <a:buNone/>
            </a:pPr>
            <a:r>
              <a:rPr lang="it-IT" i="1" dirty="0" smtClean="0"/>
              <a:t>  maximal                                            minimal</a:t>
            </a:r>
            <a:endParaRPr lang="en-US" dirty="0"/>
          </a:p>
        </p:txBody>
      </p:sp>
      <p:sp>
        <p:nvSpPr>
          <p:cNvPr id="3" name="Title 2"/>
          <p:cNvSpPr>
            <a:spLocks noGrp="1"/>
          </p:cNvSpPr>
          <p:nvPr>
            <p:ph type="title"/>
          </p:nvPr>
        </p:nvSpPr>
        <p:spPr/>
        <p:txBody>
          <a:bodyPr/>
          <a:lstStyle/>
          <a:p>
            <a:pPr algn="ctr"/>
            <a:r>
              <a:rPr lang="en-US" dirty="0" smtClean="0"/>
              <a:t>Tenor</a:t>
            </a:r>
            <a:endParaRPr lang="en-US" dirty="0"/>
          </a:p>
        </p:txBody>
      </p:sp>
      <p:sp>
        <p:nvSpPr>
          <p:cNvPr id="4" name="Line 4"/>
          <p:cNvSpPr>
            <a:spLocks noChangeShapeType="1"/>
          </p:cNvSpPr>
          <p:nvPr/>
        </p:nvSpPr>
        <p:spPr bwMode="auto">
          <a:xfrm>
            <a:off x="1143000" y="5486400"/>
            <a:ext cx="6858000" cy="0"/>
          </a:xfrm>
          <a:prstGeom prst="line">
            <a:avLst/>
          </a:prstGeom>
          <a:noFill/>
          <a:ln w="9525">
            <a:solidFill>
              <a:schemeClr val="tx1"/>
            </a:solidFill>
            <a:round/>
            <a:headEnd type="triangle" w="med" len="me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19200"/>
            <a:ext cx="8382000" cy="5105400"/>
          </a:xfrm>
        </p:spPr>
        <p:txBody>
          <a:bodyPr>
            <a:normAutofit/>
          </a:bodyPr>
          <a:lstStyle/>
          <a:p>
            <a:pPr>
              <a:lnSpc>
                <a:spcPct val="90000"/>
              </a:lnSpc>
            </a:pPr>
            <a:r>
              <a:rPr lang="it-IT" dirty="0" smtClean="0"/>
              <a:t>What part is langauge playing in the interaction?</a:t>
            </a:r>
          </a:p>
          <a:p>
            <a:pPr>
              <a:lnSpc>
                <a:spcPct val="90000"/>
              </a:lnSpc>
            </a:pPr>
            <a:r>
              <a:rPr lang="it-IT" dirty="0" smtClean="0"/>
              <a:t>What is it that the participants are expecting language to do for them in that situation?</a:t>
            </a:r>
          </a:p>
          <a:p>
            <a:pPr>
              <a:lnSpc>
                <a:spcPct val="90000"/>
              </a:lnSpc>
            </a:pPr>
            <a:r>
              <a:rPr lang="it-IT" dirty="0" smtClean="0"/>
              <a:t>What is the symbolic organisation of the text?</a:t>
            </a:r>
          </a:p>
          <a:p>
            <a:pPr>
              <a:lnSpc>
                <a:spcPct val="90000"/>
              </a:lnSpc>
            </a:pPr>
            <a:r>
              <a:rPr lang="it-IT" dirty="0" smtClean="0"/>
              <a:t>What status does the text have?</a:t>
            </a:r>
          </a:p>
          <a:p>
            <a:pPr>
              <a:lnSpc>
                <a:spcPct val="90000"/>
              </a:lnSpc>
            </a:pPr>
            <a:r>
              <a:rPr lang="it-IT" dirty="0" smtClean="0"/>
              <a:t>What is the function of the text in this context?</a:t>
            </a:r>
          </a:p>
          <a:p>
            <a:pPr>
              <a:lnSpc>
                <a:spcPct val="90000"/>
              </a:lnSpc>
            </a:pPr>
            <a:r>
              <a:rPr lang="it-IT" dirty="0" smtClean="0"/>
              <a:t>What is the channel: written or spoken?</a:t>
            </a:r>
          </a:p>
          <a:p>
            <a:pPr>
              <a:lnSpc>
                <a:spcPct val="90000"/>
              </a:lnSpc>
            </a:pPr>
            <a:r>
              <a:rPr lang="it-IT" dirty="0" smtClean="0"/>
              <a:t>What is the rhetorical mode (e.g. persuasive, expository etc)? In other words: what is being achieved by the text?</a:t>
            </a:r>
          </a:p>
          <a:p>
            <a:endParaRPr lang="en-US" dirty="0"/>
          </a:p>
        </p:txBody>
      </p:sp>
      <p:sp>
        <p:nvSpPr>
          <p:cNvPr id="3" name="Title 2"/>
          <p:cNvSpPr>
            <a:spLocks noGrp="1"/>
          </p:cNvSpPr>
          <p:nvPr>
            <p:ph type="title"/>
          </p:nvPr>
        </p:nvSpPr>
        <p:spPr>
          <a:xfrm>
            <a:off x="457200" y="274638"/>
            <a:ext cx="8229600" cy="944562"/>
          </a:xfrm>
        </p:spPr>
        <p:txBody>
          <a:bodyPr/>
          <a:lstStyle/>
          <a:p>
            <a:pPr algn="ctr"/>
            <a:r>
              <a:rPr lang="en-US" dirty="0" smtClean="0"/>
              <a:t>Mode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943600"/>
          </a:xfrm>
        </p:spPr>
        <p:txBody>
          <a:bodyPr>
            <a:normAutofit fontScale="92500" lnSpcReduction="10000"/>
          </a:bodyPr>
          <a:lstStyle/>
          <a:p>
            <a:r>
              <a:rPr lang="it-IT" dirty="0" smtClean="0"/>
              <a:t>What part is langauge playing in the interaction?</a:t>
            </a:r>
          </a:p>
          <a:p>
            <a:pPr>
              <a:buNone/>
            </a:pPr>
            <a:r>
              <a:rPr lang="it-IT" i="1" dirty="0" smtClean="0"/>
              <a:t>   constitutive                                     ancillary</a:t>
            </a:r>
          </a:p>
          <a:p>
            <a:pPr>
              <a:buNone/>
            </a:pPr>
            <a:endParaRPr lang="it-IT" dirty="0" smtClean="0"/>
          </a:p>
          <a:p>
            <a:r>
              <a:rPr lang="it-IT" dirty="0" smtClean="0"/>
              <a:t>What is it that the participants are expecting language to do for them in that situation? (process sharing)</a:t>
            </a:r>
          </a:p>
          <a:p>
            <a:pPr>
              <a:buNone/>
            </a:pPr>
            <a:r>
              <a:rPr lang="it-IT" dirty="0" smtClean="0"/>
              <a:t> 	</a:t>
            </a:r>
            <a:r>
              <a:rPr lang="it-IT" i="1" dirty="0" smtClean="0"/>
              <a:t>monologue                                       dialogue</a:t>
            </a:r>
          </a:p>
          <a:p>
            <a:pPr>
              <a:buNone/>
            </a:pPr>
            <a:endParaRPr lang="it-IT" dirty="0" smtClean="0"/>
          </a:p>
          <a:p>
            <a:r>
              <a:rPr lang="it-IT" dirty="0" smtClean="0"/>
              <a:t>Channel and Medium</a:t>
            </a:r>
          </a:p>
          <a:p>
            <a:pPr>
              <a:buNone/>
            </a:pPr>
            <a:r>
              <a:rPr lang="it-IT" dirty="0" smtClean="0"/>
              <a:t>    </a:t>
            </a:r>
            <a:r>
              <a:rPr lang="it-IT" i="1" dirty="0" smtClean="0"/>
              <a:t>writtenness                                  spokenness</a:t>
            </a:r>
          </a:p>
          <a:p>
            <a:pPr>
              <a:buNone/>
            </a:pPr>
            <a:endParaRPr lang="it-IT" i="1" dirty="0" smtClean="0"/>
          </a:p>
          <a:p>
            <a:pPr>
              <a:buNone/>
            </a:pPr>
            <a:r>
              <a:rPr lang="it-IT" dirty="0" smtClean="0"/>
              <a:t>	Channel: phonic or graphic</a:t>
            </a:r>
          </a:p>
          <a:p>
            <a:pPr>
              <a:buNone/>
            </a:pPr>
            <a:r>
              <a:rPr lang="it-IT" dirty="0" smtClean="0"/>
              <a:t>	Medium: spoken – written</a:t>
            </a:r>
          </a:p>
          <a:p>
            <a:pPr>
              <a:buNone/>
            </a:pPr>
            <a:r>
              <a:rPr lang="it-IT" dirty="0" smtClean="0"/>
              <a:t>	(Messaging: graphic channel with spoken medium)</a:t>
            </a:r>
          </a:p>
          <a:p>
            <a:endParaRPr lang="en-US" dirty="0"/>
          </a:p>
        </p:txBody>
      </p:sp>
      <p:sp>
        <p:nvSpPr>
          <p:cNvPr id="4" name="Line 4"/>
          <p:cNvSpPr>
            <a:spLocks noChangeShapeType="1"/>
          </p:cNvSpPr>
          <p:nvPr/>
        </p:nvSpPr>
        <p:spPr bwMode="auto">
          <a:xfrm>
            <a:off x="1143000" y="3200400"/>
            <a:ext cx="6858000" cy="0"/>
          </a:xfrm>
          <a:prstGeom prst="line">
            <a:avLst/>
          </a:prstGeom>
          <a:noFill/>
          <a:ln w="9525">
            <a:solidFill>
              <a:schemeClr val="tx1"/>
            </a:solidFill>
            <a:round/>
            <a:headEnd type="triangle" w="med" len="med"/>
            <a:tailEnd type="triangle" w="med" len="med"/>
          </a:ln>
        </p:spPr>
        <p:txBody>
          <a:bodyPr/>
          <a:lstStyle/>
          <a:p>
            <a:endParaRPr lang="en-US"/>
          </a:p>
        </p:txBody>
      </p:sp>
      <p:sp>
        <p:nvSpPr>
          <p:cNvPr id="5" name="Line 4"/>
          <p:cNvSpPr>
            <a:spLocks noChangeShapeType="1"/>
          </p:cNvSpPr>
          <p:nvPr/>
        </p:nvSpPr>
        <p:spPr bwMode="auto">
          <a:xfrm>
            <a:off x="1143000" y="1295400"/>
            <a:ext cx="6858000" cy="0"/>
          </a:xfrm>
          <a:prstGeom prst="line">
            <a:avLst/>
          </a:prstGeom>
          <a:noFill/>
          <a:ln w="9525">
            <a:solidFill>
              <a:schemeClr val="tx1"/>
            </a:solidFill>
            <a:round/>
            <a:headEnd type="triangle" w="med" len="med"/>
            <a:tailEnd type="triangle" w="med" len="med"/>
          </a:ln>
        </p:spPr>
        <p:txBody>
          <a:bodyPr/>
          <a:lstStyle/>
          <a:p>
            <a:endParaRPr lang="en-US"/>
          </a:p>
        </p:txBody>
      </p:sp>
      <p:sp>
        <p:nvSpPr>
          <p:cNvPr id="7" name="Line 4"/>
          <p:cNvSpPr>
            <a:spLocks noChangeShapeType="1"/>
          </p:cNvSpPr>
          <p:nvPr/>
        </p:nvSpPr>
        <p:spPr bwMode="auto">
          <a:xfrm>
            <a:off x="1143000" y="4343400"/>
            <a:ext cx="6858000" cy="0"/>
          </a:xfrm>
          <a:prstGeom prst="line">
            <a:avLst/>
          </a:prstGeom>
          <a:noFill/>
          <a:ln w="9525">
            <a:solidFill>
              <a:schemeClr val="tx1"/>
            </a:solidFill>
            <a:round/>
            <a:headEnd type="triangle" w="med" len="med"/>
            <a:tailEnd type="triangle" w="med" len="med"/>
          </a:ln>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126</TotalTime>
  <Words>2332</Words>
  <Application>Microsoft Office PowerPoint</Application>
  <PresentationFormat>On-screen Show (4:3)</PresentationFormat>
  <Paragraphs>171</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Concourse</vt:lpstr>
      <vt:lpstr>Register n Genre</vt:lpstr>
      <vt:lpstr>Texts, varieties, registers, dialects</vt:lpstr>
      <vt:lpstr>Texts, varieties, registers, dialects</vt:lpstr>
      <vt:lpstr>Register</vt:lpstr>
      <vt:lpstr>Register</vt:lpstr>
      <vt:lpstr>Field</vt:lpstr>
      <vt:lpstr>Tenor</vt:lpstr>
      <vt:lpstr>Mode</vt:lpstr>
      <vt:lpstr>Slide 9</vt:lpstr>
      <vt:lpstr>Register</vt:lpstr>
      <vt:lpstr>Register</vt:lpstr>
      <vt:lpstr>Slide 12</vt:lpstr>
      <vt:lpstr>Slide 13</vt:lpstr>
      <vt:lpstr>Slide 14</vt:lpstr>
      <vt:lpstr>Register n Dialect</vt:lpstr>
      <vt:lpstr>Slide 16</vt:lpstr>
      <vt:lpstr>Slide 17</vt:lpstr>
      <vt:lpstr>   Genre</vt:lpstr>
      <vt:lpstr>Slide 19</vt:lpstr>
      <vt:lpstr>Register / Genre Variation</vt:lpstr>
      <vt:lpstr>General /specialized registers / genres</vt:lpstr>
      <vt:lpstr>General /specialized registers / genres</vt:lpstr>
      <vt:lpstr>General /specialized registers / genres</vt:lpstr>
      <vt:lpstr>register, genre, and style</vt:lpstr>
      <vt:lpstr>register, genre, and style</vt:lpstr>
      <vt:lpstr>register, genre, and style</vt:lpstr>
      <vt:lpstr>register, genre, and style</vt:lpstr>
      <vt:lpstr>register, genre, and style</vt:lpstr>
      <vt:lpstr>Slide 29</vt:lpstr>
      <vt:lpstr>Register Analysis Process  (face-to face conversation)</vt:lpstr>
      <vt:lpstr>Register Analysis Process  (face-to face conversation)</vt:lpstr>
      <vt:lpstr>Register Analysis Process  (face-to face conversation)</vt:lpstr>
    </vt:vector>
  </TitlesOfParts>
  <Company>Acme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Ahmad Bilal</dc:creator>
  <cp:lastModifiedBy>Ahmad Bilal</cp:lastModifiedBy>
  <cp:revision>31</cp:revision>
  <dcterms:created xsi:type="dcterms:W3CDTF">2012-03-13T16:30:13Z</dcterms:created>
  <dcterms:modified xsi:type="dcterms:W3CDTF">2012-03-14T05:46:21Z</dcterms:modified>
</cp:coreProperties>
</file>