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</p:sldIdLst>
  <p:sldSz cx="12192000" cy="6858000"/>
  <p:notesSz cx="12192000" cy="6858000"/>
  <p:embeddedFontLst>
    <p:embeddedFont>
      <p:font typeface="Myanmar Text" pitchFamily="34" charset="0"/>
      <p:regular r:id="rId16"/>
      <p:bold r:id="rId17"/>
    </p:embeddedFont>
    <p:embeddedFont>
      <p:font typeface="Microsoft Sans Serif" pitchFamily="34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EBEB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EBEB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670047"/>
            <a:ext cx="4037075" cy="4187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892551"/>
            <a:ext cx="1522475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99476" y="0"/>
            <a:ext cx="1603247" cy="1141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606028" y="6095999"/>
            <a:ext cx="993648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EBEB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670047"/>
            <a:ext cx="4037075" cy="4187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892551"/>
            <a:ext cx="1522475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99476" y="0"/>
            <a:ext cx="1603247" cy="1141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606028" y="6095999"/>
            <a:ext cx="993648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670047"/>
            <a:ext cx="4037075" cy="4187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892551"/>
            <a:ext cx="1522475" cy="2365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99476" y="0"/>
            <a:ext cx="1603247" cy="11414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606028" y="6095999"/>
            <a:ext cx="993648" cy="761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4916" y="176910"/>
            <a:ext cx="816483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EBEBEB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4916" y="2263876"/>
            <a:ext cx="9284970" cy="304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Equipment required </a:t>
            </a:r>
            <a:r>
              <a:rPr dirty="0" smtClean="0"/>
              <a:t>for</a:t>
            </a:r>
            <a:r>
              <a:rPr spc="-100" dirty="0" smtClean="0"/>
              <a:t> </a:t>
            </a:r>
            <a:r>
              <a:rPr dirty="0"/>
              <a:t>cell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4916" y="816686"/>
            <a:ext cx="16516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EBEBEB"/>
                </a:solidFill>
                <a:latin typeface="Myanmar Text"/>
                <a:cs typeface="Myanmar Text"/>
              </a:rPr>
              <a:t>culture</a:t>
            </a:r>
            <a:endParaRPr sz="420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696364"/>
            <a:ext cx="3479165" cy="433197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355600" algn="l"/>
              </a:tabLst>
            </a:pPr>
            <a:r>
              <a:rPr sz="1500" spc="307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Laminar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Air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Flow</a:t>
            </a:r>
            <a:r>
              <a:rPr sz="1900" spc="5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Hood</a:t>
            </a:r>
            <a:endParaRPr sz="19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355600" algn="l"/>
              </a:tabLst>
            </a:pPr>
            <a:r>
              <a:rPr sz="1500" spc="307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Co2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Incubator</a:t>
            </a:r>
            <a:endParaRPr sz="19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5600" algn="l"/>
              </a:tabLst>
            </a:pPr>
            <a:r>
              <a:rPr sz="1500" spc="307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Centrifuge</a:t>
            </a:r>
            <a:endParaRPr sz="19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5600" algn="l"/>
              </a:tabLst>
            </a:pPr>
            <a:r>
              <a:rPr sz="1500" spc="307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Refrigerator</a:t>
            </a:r>
            <a:endParaRPr sz="19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355600" algn="l"/>
              </a:tabLst>
            </a:pPr>
            <a:r>
              <a:rPr sz="1500" spc="307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Cryo-storage</a:t>
            </a:r>
            <a:r>
              <a:rPr sz="1900" spc="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container</a:t>
            </a:r>
            <a:endParaRPr sz="19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5600" algn="l"/>
              </a:tabLst>
            </a:pPr>
            <a:r>
              <a:rPr sz="1500" spc="307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liquid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nitrogen</a:t>
            </a:r>
            <a:r>
              <a:rPr sz="1900" spc="6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container</a:t>
            </a:r>
            <a:endParaRPr sz="19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5600" algn="l"/>
              </a:tabLst>
            </a:pPr>
            <a:r>
              <a:rPr sz="1500" spc="308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Haemocytometer</a:t>
            </a:r>
            <a:endParaRPr sz="19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355600" algn="l"/>
              </a:tabLst>
            </a:pPr>
            <a:r>
              <a:rPr sz="1500" spc="307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Water</a:t>
            </a:r>
            <a:r>
              <a:rPr sz="190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bath</a:t>
            </a:r>
            <a:endParaRPr sz="19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5600" algn="l"/>
              </a:tabLst>
            </a:pPr>
            <a:r>
              <a:rPr sz="1500" spc="307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Flow</a:t>
            </a:r>
            <a:r>
              <a:rPr sz="1900" spc="1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cytometry</a:t>
            </a:r>
            <a:endParaRPr sz="19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5600" algn="l"/>
              </a:tabLst>
            </a:pPr>
            <a:r>
              <a:rPr sz="1500" spc="307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Inverted</a:t>
            </a:r>
            <a:r>
              <a:rPr sz="190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Microscope</a:t>
            </a:r>
            <a:endParaRPr sz="19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355600" algn="l"/>
              </a:tabLst>
            </a:pPr>
            <a:r>
              <a:rPr sz="1500" spc="307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Dissecting</a:t>
            </a:r>
            <a:r>
              <a:rPr sz="1900" spc="1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microscope</a:t>
            </a:r>
            <a:endParaRPr sz="19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5600" algn="l"/>
              </a:tabLst>
            </a:pPr>
            <a:r>
              <a:rPr sz="1500" spc="307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Glass wares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and plastic</a:t>
            </a:r>
            <a:r>
              <a:rPr sz="1900" spc="1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wares</a:t>
            </a:r>
            <a:endParaRPr sz="1900" dirty="0">
              <a:latin typeface="Myanmar Text"/>
              <a:cs typeface="Myanmar Tex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84420" y="1584960"/>
            <a:ext cx="6213348" cy="4439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309117"/>
            <a:ext cx="36188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Flow</a:t>
            </a:r>
            <a:r>
              <a:rPr spc="-95" dirty="0"/>
              <a:t> </a:t>
            </a:r>
            <a:r>
              <a:rPr dirty="0"/>
              <a:t>cytometry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3682"/>
            <a:ext cx="5544820" cy="2414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13995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Flow cytometry is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laser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based technique  </a:t>
            </a:r>
            <a:r>
              <a:rPr sz="2000" spc="-680" dirty="0">
                <a:solidFill>
                  <a:srgbClr val="FFFFFF"/>
                </a:solidFill>
                <a:latin typeface="Myanmar Text"/>
                <a:cs typeface="Myanmar Text"/>
              </a:rPr>
              <a:t>to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analyse the characteristics of </a:t>
            </a:r>
            <a:r>
              <a:rPr sz="2000" spc="5" dirty="0">
                <a:solidFill>
                  <a:srgbClr val="FFFFFF"/>
                </a:solidFill>
                <a:latin typeface="Myanmar Text"/>
                <a:cs typeface="Myanmar Text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cells</a:t>
            </a:r>
            <a:r>
              <a:rPr sz="2000" spc="-4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.</a:t>
            </a:r>
            <a:endParaRPr sz="2000">
              <a:latin typeface="Myanmar Text"/>
              <a:cs typeface="Myanmar Text"/>
            </a:endParaRPr>
          </a:p>
          <a:p>
            <a:pPr marL="355600" marR="5080" indent="-343535">
              <a:lnSpc>
                <a:spcPct val="100000"/>
              </a:lnSpc>
              <a:spcBef>
                <a:spcPts val="1005"/>
              </a:spcBef>
              <a:tabLst>
                <a:tab pos="355600" algn="l"/>
                <a:tab pos="2862580" algn="l"/>
              </a:tabLst>
            </a:pPr>
            <a:r>
              <a:rPr sz="1600" spc="3195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This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is mainly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used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for </a:t>
            </a:r>
            <a:r>
              <a:rPr sz="2000" spc="-660" dirty="0">
                <a:solidFill>
                  <a:srgbClr val="FFFFFF"/>
                </a:solidFill>
                <a:latin typeface="Myanmar Text"/>
                <a:cs typeface="Myanmar Text"/>
              </a:rPr>
              <a:t>the </a:t>
            </a:r>
            <a:r>
              <a:rPr sz="2000" spc="-54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analysis of 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expression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of</a:t>
            </a:r>
            <a:r>
              <a:rPr sz="2000" spc="6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cell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surface and</a:t>
            </a:r>
            <a:r>
              <a:rPr sz="2000" spc="-8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intracellular  molecules.</a:t>
            </a:r>
            <a:endParaRPr sz="2000">
              <a:latin typeface="Myanmar Text"/>
              <a:cs typeface="Myanmar Text"/>
            </a:endParaRPr>
          </a:p>
          <a:p>
            <a:pPr marL="355600" marR="83185" indent="-343535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It is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used to characterize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different cells </a:t>
            </a:r>
            <a:r>
              <a:rPr sz="2000" spc="-130" dirty="0">
                <a:solidFill>
                  <a:srgbClr val="FFFFFF"/>
                </a:solidFill>
                <a:latin typeface="Myanmar Text"/>
                <a:cs typeface="Myanmar Text"/>
              </a:rPr>
              <a:t>from 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 heterogenous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mixture.</a:t>
            </a:r>
            <a:endParaRPr sz="20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5347" y="1592580"/>
            <a:ext cx="4358132" cy="4015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309117"/>
            <a:ext cx="48196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Inverted</a:t>
            </a:r>
            <a:r>
              <a:rPr spc="-60" dirty="0"/>
              <a:t> </a:t>
            </a:r>
            <a:r>
              <a:rPr spc="-5" dirty="0"/>
              <a:t>microscope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2795" y="1776730"/>
            <a:ext cx="61652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5" dirty="0">
                <a:solidFill>
                  <a:srgbClr val="FFFFFF"/>
                </a:solidFill>
                <a:latin typeface="Myanmar Text"/>
                <a:cs typeface="Myanmar Text"/>
              </a:rPr>
              <a:t>The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inverted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microscope is designed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with the </a:t>
            </a:r>
            <a:r>
              <a:rPr sz="2000" spc="-185" dirty="0">
                <a:solidFill>
                  <a:srgbClr val="FFFFFF"/>
                </a:solidFill>
                <a:latin typeface="Myanmar Text"/>
                <a:cs typeface="Myanmar Text"/>
              </a:rPr>
              <a:t>light 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source and the condenser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lens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above the</a:t>
            </a:r>
            <a:r>
              <a:rPr sz="2000" spc="-2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specimen.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2795" y="2743200"/>
            <a:ext cx="618617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5" dirty="0">
                <a:solidFill>
                  <a:srgbClr val="FFFFFF"/>
                </a:solidFill>
                <a:latin typeface="Myanmar Text"/>
                <a:cs typeface="Myanmar Text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objective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and turret of the microscope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on the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795" y="3352800"/>
            <a:ext cx="6343015" cy="19357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bottom.</a:t>
            </a:r>
            <a:endParaRPr sz="20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5" dirty="0">
                <a:solidFill>
                  <a:srgbClr val="FFFFFF"/>
                </a:solidFill>
                <a:latin typeface="Myanmar Text"/>
                <a:cs typeface="Myanmar Text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objective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focus 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light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to produce a real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 image.</a:t>
            </a:r>
            <a:endParaRPr sz="20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It is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to observe any contamination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in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cell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 culture.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64195" y="594359"/>
            <a:ext cx="3858005" cy="544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74497"/>
            <a:ext cx="52914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Dissecting</a:t>
            </a:r>
            <a:r>
              <a:rPr spc="-25" dirty="0"/>
              <a:t> </a:t>
            </a:r>
            <a:r>
              <a:rPr spc="-5" dirty="0"/>
              <a:t>microscope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5777" y="1463253"/>
            <a:ext cx="7260590" cy="132397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  <a:tabLst>
                <a:tab pos="354965" algn="l"/>
              </a:tabLst>
            </a:pPr>
            <a:r>
              <a:rPr sz="1600" spc="3195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5" dirty="0">
                <a:solidFill>
                  <a:srgbClr val="FFFFFF"/>
                </a:solidFill>
                <a:latin typeface="Myanmar Text"/>
                <a:cs typeface="Myanmar Text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dissecting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microscope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is also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know as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stereo</a:t>
            </a:r>
            <a:r>
              <a:rPr sz="2000" spc="2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microscope.</a:t>
            </a:r>
            <a:endParaRPr sz="20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It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has a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long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working distance between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25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and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 150mm.</a:t>
            </a:r>
            <a:endParaRPr sz="20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42545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It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has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low magnification ability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and one can manipulate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the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677" y="3276600"/>
            <a:ext cx="623125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specimen even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performing a small dissection under</a:t>
            </a:r>
            <a:r>
              <a:rPr sz="2000" spc="2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the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777" y="3962399"/>
            <a:ext cx="7228840" cy="1192634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00"/>
              </a:spcBef>
            </a:pP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microscope.</a:t>
            </a:r>
            <a:endParaRPr sz="20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Light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specimens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can also be observed under this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microscope.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35111" y="518159"/>
            <a:ext cx="3857752" cy="5251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74497"/>
            <a:ext cx="68941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Glassware's </a:t>
            </a:r>
            <a:r>
              <a:rPr dirty="0"/>
              <a:t>and plastic</a:t>
            </a:r>
            <a:r>
              <a:rPr spc="-30" dirty="0"/>
              <a:t> </a:t>
            </a:r>
            <a:r>
              <a:rPr dirty="0"/>
              <a:t>wares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34287"/>
            <a:ext cx="3469640" cy="477901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Beaker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Pipette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Measuring</a:t>
            </a:r>
            <a:r>
              <a:rPr sz="2000" spc="-1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cylinder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Horizontal and vertical</a:t>
            </a:r>
            <a:r>
              <a:rPr sz="2000" spc="-8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flask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527685" algn="l"/>
              </a:tabLst>
            </a:pPr>
            <a:r>
              <a:rPr sz="1600" spc="-5" dirty="0">
                <a:solidFill>
                  <a:srgbClr val="89D0D5"/>
                </a:solidFill>
                <a:latin typeface="Myanmar Text"/>
                <a:cs typeface="Myanmar Text"/>
              </a:rPr>
              <a:t>1.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T25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527685" algn="l"/>
              </a:tabLst>
            </a:pPr>
            <a:r>
              <a:rPr sz="1600" spc="-5" dirty="0">
                <a:solidFill>
                  <a:srgbClr val="89D0D5"/>
                </a:solidFill>
                <a:latin typeface="Myanmar Text"/>
                <a:cs typeface="Myanmar Text"/>
              </a:rPr>
              <a:t>2.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T75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527685" algn="l"/>
              </a:tabLst>
            </a:pPr>
            <a:r>
              <a:rPr sz="1600" spc="-5" dirty="0">
                <a:solidFill>
                  <a:srgbClr val="89D0D5"/>
                </a:solidFill>
                <a:latin typeface="Myanmar Text"/>
                <a:cs typeface="Myanmar Text"/>
              </a:rPr>
              <a:t>3.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T100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Petri</a:t>
            </a:r>
            <a:r>
              <a:rPr sz="2000" spc="-1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plate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600" spc="3195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Microscopic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slides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Coverslips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Cell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culture</a:t>
            </a:r>
            <a:r>
              <a:rPr sz="2000" spc="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plates.</a:t>
            </a:r>
            <a:endParaRPr sz="20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70647" y="1414272"/>
            <a:ext cx="3857498" cy="4477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309117"/>
            <a:ext cx="40265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Biosafety</a:t>
            </a:r>
            <a:r>
              <a:rPr spc="-55" dirty="0"/>
              <a:t> </a:t>
            </a:r>
            <a:r>
              <a:rPr dirty="0"/>
              <a:t>cabinet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71397"/>
            <a:ext cx="6715759" cy="239204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marR="5080" indent="-343535">
              <a:lnSpc>
                <a:spcPts val="2050"/>
              </a:lnSpc>
              <a:spcBef>
                <a:spcPts val="355"/>
              </a:spcBef>
              <a:tabLst>
                <a:tab pos="355600" algn="l"/>
              </a:tabLst>
            </a:pPr>
            <a:r>
              <a:rPr sz="1500" spc="307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The basic purpose of Biosafety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Cabinet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is to provide  protection </a:t>
            </a:r>
            <a:r>
              <a:rPr sz="1900" dirty="0">
                <a:solidFill>
                  <a:srgbClr val="FFFFFF"/>
                </a:solidFill>
                <a:latin typeface="Myanmar Text"/>
                <a:cs typeface="Myanmar Text"/>
              </a:rPr>
              <a:t>to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the culture from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any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organism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such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as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fungi, 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virus, bacteria under aseptic conditions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and also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protect the  operator form the risk of</a:t>
            </a:r>
            <a:r>
              <a:rPr sz="1900" spc="6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infection.</a:t>
            </a:r>
            <a:endParaRPr sz="1900">
              <a:latin typeface="Myanmar Text"/>
              <a:cs typeface="Myanmar Text"/>
            </a:endParaRPr>
          </a:p>
          <a:p>
            <a:pPr marL="355600" marR="25400" indent="-343535">
              <a:lnSpc>
                <a:spcPts val="2050"/>
              </a:lnSpc>
              <a:spcBef>
                <a:spcPts val="1005"/>
              </a:spcBef>
              <a:tabLst>
                <a:tab pos="355600" algn="l"/>
              </a:tabLst>
            </a:pPr>
            <a:r>
              <a:rPr sz="1500" spc="307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The purpose of this cabinet is to protect the product by </a:t>
            </a:r>
            <a:r>
              <a:rPr sz="1900" spc="-620" dirty="0">
                <a:solidFill>
                  <a:srgbClr val="FFFFFF"/>
                </a:solidFill>
                <a:latin typeface="Myanmar Text"/>
                <a:cs typeface="Myanmar Text"/>
              </a:rPr>
              <a:t>use </a:t>
            </a:r>
            <a:r>
              <a:rPr sz="1900" spc="-36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of HEPA filters (High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Efficiency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Particulate</a:t>
            </a:r>
            <a:r>
              <a:rPr sz="1900" spc="17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Air).</a:t>
            </a:r>
            <a:endParaRPr sz="1900">
              <a:latin typeface="Myanmar Text"/>
              <a:cs typeface="Myanmar Text"/>
            </a:endParaRPr>
          </a:p>
          <a:p>
            <a:pPr marL="355600" marR="40005" indent="-343535">
              <a:lnSpc>
                <a:spcPts val="205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500" spc="307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The level of contamination depends on the use of </a:t>
            </a:r>
            <a:r>
              <a:rPr sz="1900" spc="-210" dirty="0">
                <a:solidFill>
                  <a:srgbClr val="FFFFFF"/>
                </a:solidFill>
                <a:latin typeface="Myanmar Text"/>
                <a:cs typeface="Myanmar Text"/>
              </a:rPr>
              <a:t>biosafety 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cabinet.</a:t>
            </a:r>
            <a:endParaRPr sz="190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2305" y="3998467"/>
            <a:ext cx="20643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HEPA filters is</a:t>
            </a:r>
            <a:r>
              <a:rPr sz="1900" spc="-3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90%.</a:t>
            </a:r>
            <a:endParaRPr sz="190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2305" y="4646167"/>
            <a:ext cx="7600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is</a:t>
            </a:r>
            <a:r>
              <a:rPr sz="1900" spc="-7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95%.</a:t>
            </a:r>
            <a:endParaRPr sz="1900">
              <a:latin typeface="Myanmar Text"/>
              <a:cs typeface="Myanmar T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3737609"/>
            <a:ext cx="6779259" cy="1610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Clr>
                <a:srgbClr val="89D0D5"/>
              </a:buClr>
              <a:buSzPct val="78947"/>
              <a:buAutoNum type="arabicPeriod"/>
              <a:tabLst>
                <a:tab pos="527685" algn="l"/>
                <a:tab pos="528320" algn="l"/>
              </a:tabLst>
            </a:pP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BSC 1=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Should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have a biosafety cabinet,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Efficiency</a:t>
            </a:r>
            <a:r>
              <a:rPr sz="1900" spc="14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of</a:t>
            </a:r>
            <a:endParaRPr sz="1900">
              <a:latin typeface="Myanmar Text"/>
              <a:cs typeface="Myanmar Text"/>
            </a:endParaRPr>
          </a:p>
          <a:p>
            <a:pPr marL="527685" indent="-515620">
              <a:lnSpc>
                <a:spcPct val="100000"/>
              </a:lnSpc>
              <a:spcBef>
                <a:spcPts val="2820"/>
              </a:spcBef>
              <a:buClr>
                <a:srgbClr val="89D0D5"/>
              </a:buClr>
              <a:buSzPct val="78947"/>
              <a:buAutoNum type="arabicPeriod"/>
              <a:tabLst>
                <a:tab pos="527685" algn="l"/>
                <a:tab pos="528320" algn="l"/>
              </a:tabLst>
            </a:pP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BSC 2= Closed Biosafety cabinet,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Efficiency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of HEPA</a:t>
            </a:r>
            <a:r>
              <a:rPr sz="1900" spc="13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filters</a:t>
            </a:r>
            <a:endParaRPr sz="1900">
              <a:latin typeface="Myanmar Text"/>
              <a:cs typeface="Myanmar Text"/>
            </a:endParaRPr>
          </a:p>
          <a:p>
            <a:pPr marL="527685" indent="-515620">
              <a:lnSpc>
                <a:spcPct val="100000"/>
              </a:lnSpc>
              <a:spcBef>
                <a:spcPts val="2820"/>
              </a:spcBef>
              <a:buClr>
                <a:srgbClr val="89D0D5"/>
              </a:buClr>
              <a:buSzPct val="78947"/>
              <a:buAutoNum type="arabicPeriod"/>
              <a:tabLst>
                <a:tab pos="527685" algn="l"/>
                <a:tab pos="528320" algn="l"/>
              </a:tabLst>
            </a:pP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BSC 3= Closed Biosafety cabinet, High density,</a:t>
            </a:r>
            <a:r>
              <a:rPr sz="1900" spc="10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Radioactive</a:t>
            </a:r>
            <a:endParaRPr sz="1900">
              <a:latin typeface="Myanmar Text"/>
              <a:cs typeface="Myanmar Tex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2305" y="5293867"/>
            <a:ext cx="49307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sterilization,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Efficiency </a:t>
            </a:r>
            <a:r>
              <a:rPr sz="1900" spc="-5" dirty="0">
                <a:solidFill>
                  <a:srgbClr val="FFFFFF"/>
                </a:solidFill>
                <a:latin typeface="Myanmar Text"/>
                <a:cs typeface="Myanmar Text"/>
              </a:rPr>
              <a:t>of HEPA filters is</a:t>
            </a:r>
            <a:r>
              <a:rPr sz="1900" spc="15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Myanmar Text"/>
                <a:cs typeface="Myanmar Text"/>
              </a:rPr>
              <a:t>99.5%.</a:t>
            </a:r>
            <a:endParaRPr sz="1900">
              <a:latin typeface="Myanmar Text"/>
              <a:cs typeface="Myanmar Tex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86116" y="1994916"/>
            <a:ext cx="3686555" cy="3447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309117"/>
            <a:ext cx="33572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Co2</a:t>
            </a:r>
            <a:r>
              <a:rPr spc="-90" dirty="0"/>
              <a:t> </a:t>
            </a:r>
            <a:r>
              <a:rPr spc="-5" dirty="0"/>
              <a:t>Incubator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3682"/>
            <a:ext cx="68656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Incubator is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 temporary chamber which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provides</a:t>
            </a:r>
            <a:r>
              <a:rPr sz="2000" spc="2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suitable</a:t>
            </a:r>
            <a:endParaRPr sz="200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0094" y="2438399"/>
            <a:ext cx="683577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temperature,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density, moisture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and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pH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for better growth</a:t>
            </a:r>
            <a:r>
              <a:rPr sz="2000" spc="7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and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2819400"/>
            <a:ext cx="7054215" cy="1193917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10"/>
              </a:spcBef>
            </a:pP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development of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animal</a:t>
            </a:r>
            <a:r>
              <a:rPr sz="2000" spc="-1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cells.</a:t>
            </a:r>
            <a:endParaRPr sz="20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They maintain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sterility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of the chamber by using HEPA</a:t>
            </a:r>
            <a:r>
              <a:rPr sz="2000" spc="-5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filters.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4114800"/>
            <a:ext cx="716279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They maintain a constant temperature by using a</a:t>
            </a:r>
            <a:r>
              <a:rPr sz="2000" spc="-8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300" dirty="0">
                <a:solidFill>
                  <a:srgbClr val="FFFFFF"/>
                </a:solidFill>
                <a:latin typeface="Myanmar Text"/>
                <a:cs typeface="Myanmar Text"/>
              </a:rPr>
              <a:t>silicon 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gasket on 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inner</a:t>
            </a:r>
            <a:r>
              <a:rPr sz="2000" spc="-1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door.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4572000"/>
            <a:ext cx="64255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604774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645" dirty="0">
                <a:solidFill>
                  <a:srgbClr val="FFFFFF"/>
                </a:solidFill>
                <a:latin typeface="Myanmar Text"/>
                <a:cs typeface="Myanmar Text"/>
              </a:rPr>
              <a:t>H</a:t>
            </a:r>
            <a:r>
              <a:rPr sz="2000" spc="-640" dirty="0">
                <a:solidFill>
                  <a:srgbClr val="FFFFFF"/>
                </a:solidFill>
                <a:latin typeface="Myanmar Text"/>
                <a:cs typeface="Myanmar Text"/>
              </a:rPr>
              <a:t>u</a:t>
            </a:r>
            <a:r>
              <a:rPr sz="2000" spc="-650" dirty="0">
                <a:solidFill>
                  <a:srgbClr val="FFFFFF"/>
                </a:solidFill>
                <a:latin typeface="Myanmar Text"/>
                <a:cs typeface="Myanmar Text"/>
              </a:rPr>
              <a:t>mi</a:t>
            </a:r>
            <a:r>
              <a:rPr sz="2000" spc="-655" dirty="0">
                <a:solidFill>
                  <a:srgbClr val="FFFFFF"/>
                </a:solidFill>
                <a:latin typeface="Myanmar Text"/>
                <a:cs typeface="Myanmar Text"/>
              </a:rPr>
              <a:t>d</a:t>
            </a:r>
            <a:r>
              <a:rPr sz="2000" spc="-650" dirty="0">
                <a:solidFill>
                  <a:srgbClr val="FFFFFF"/>
                </a:solidFill>
                <a:latin typeface="Myanmar Text"/>
                <a:cs typeface="Myanmar Text"/>
              </a:rPr>
              <a:t>it</a:t>
            </a:r>
            <a:r>
              <a:rPr sz="2000" spc="-645" dirty="0">
                <a:solidFill>
                  <a:srgbClr val="FFFFFF"/>
                </a:solidFill>
                <a:latin typeface="Myanmar Text"/>
                <a:cs typeface="Myanmar Text"/>
              </a:rPr>
              <a:t>y</a:t>
            </a:r>
            <a:r>
              <a:rPr sz="2000" spc="-1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s cr</a:t>
            </a:r>
            <a:r>
              <a:rPr sz="2000" spc="-10" dirty="0">
                <a:solidFill>
                  <a:srgbClr val="FFFFFF"/>
                </a:solidFill>
                <a:latin typeface="Myanmar Text"/>
                <a:cs typeface="Myanmar Text"/>
              </a:rPr>
              <a:t>e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ated w</a:t>
            </a:r>
            <a:r>
              <a:rPr sz="2000" spc="5" dirty="0">
                <a:solidFill>
                  <a:srgbClr val="FFFFFF"/>
                </a:solidFill>
                <a:latin typeface="Myanmar Text"/>
                <a:cs typeface="Myanmar Text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Myanmar Text"/>
                <a:cs typeface="Myanmar Text"/>
              </a:rPr>
              <a:t>c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h</a:t>
            </a:r>
            <a:r>
              <a:rPr sz="2000" spc="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pr</a:t>
            </a:r>
            <a:r>
              <a:rPr sz="2000" spc="-10" dirty="0">
                <a:solidFill>
                  <a:srgbClr val="FFFFFF"/>
                </a:solidFill>
                <a:latin typeface="Myanmar Text"/>
                <a:cs typeface="Myanmar Text"/>
              </a:rPr>
              <a:t>e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vents desi</a:t>
            </a:r>
            <a:r>
              <a:rPr sz="2000" spc="-10" dirty="0">
                <a:solidFill>
                  <a:srgbClr val="FFFFFF"/>
                </a:solidFill>
                <a:latin typeface="Myanmar Text"/>
                <a:cs typeface="Myanmar Text"/>
              </a:rPr>
              <a:t>c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cation</a:t>
            </a:r>
            <a:r>
              <a:rPr sz="2000" spc="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of	t</a:t>
            </a:r>
            <a:r>
              <a:rPr sz="2000" spc="5" dirty="0">
                <a:solidFill>
                  <a:srgbClr val="FFFFFF"/>
                </a:solidFill>
                <a:latin typeface="Myanmar Text"/>
                <a:cs typeface="Myanmar Text"/>
              </a:rPr>
              <a:t>h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e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" y="5257800"/>
            <a:ext cx="5333999" cy="88549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R="60960" algn="ctr">
              <a:lnSpc>
                <a:spcPct val="100000"/>
              </a:lnSpc>
              <a:spcBef>
                <a:spcPts val="1105"/>
              </a:spcBef>
            </a:pP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media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and maintain</a:t>
            </a:r>
            <a:r>
              <a:rPr sz="2000" spc="-6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osmolarity.</a:t>
            </a:r>
            <a:endParaRPr sz="2000" dirty="0">
              <a:latin typeface="Myanmar Text"/>
              <a:cs typeface="Myanmar Text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  <a:tabLst>
                <a:tab pos="3429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pH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also maintained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in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media.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35695" y="1690116"/>
            <a:ext cx="3057144" cy="3230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309117"/>
            <a:ext cx="43865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Cooling</a:t>
            </a:r>
            <a:r>
              <a:rPr spc="-90" dirty="0"/>
              <a:t> </a:t>
            </a:r>
            <a:r>
              <a:rPr dirty="0"/>
              <a:t>centrifuge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3682"/>
            <a:ext cx="4540250" cy="2593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Centrifuge is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an instrument used </a:t>
            </a:r>
            <a:r>
              <a:rPr sz="2000" spc="-190" dirty="0">
                <a:solidFill>
                  <a:srgbClr val="FFFFFF"/>
                </a:solidFill>
                <a:latin typeface="Myanmar Text"/>
                <a:cs typeface="Myanmar Text"/>
              </a:rPr>
              <a:t>to 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separate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the particles from a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solution  according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their size,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shape, 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density,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viscosity of 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medium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and  the rotor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speed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by using the 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principle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of centrifugal</a:t>
            </a:r>
            <a:r>
              <a:rPr sz="2000" spc="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force.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Cooling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centrifuge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used to</a:t>
            </a:r>
            <a:r>
              <a:rPr sz="2000" spc="-3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prepare</a:t>
            </a:r>
            <a:endParaRPr sz="2000">
              <a:latin typeface="Myanmar Text"/>
              <a:cs typeface="Myanmar Text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cell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for</a:t>
            </a:r>
            <a:r>
              <a:rPr sz="2000" spc="-1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cryo-preservation.</a:t>
            </a:r>
            <a:endParaRPr sz="20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88964" y="1830323"/>
            <a:ext cx="4565903" cy="2977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309117"/>
            <a:ext cx="28327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Refrigerator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1" y="1371600"/>
            <a:ext cx="6715124" cy="2116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Cell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culture laboratories needs a domestic </a:t>
            </a:r>
            <a:r>
              <a:rPr sz="2000" spc="-180" dirty="0">
                <a:solidFill>
                  <a:srgbClr val="FFFFFF"/>
                </a:solidFill>
                <a:latin typeface="Myanmar Text"/>
                <a:cs typeface="Myanmar Text"/>
              </a:rPr>
              <a:t>refrigerator 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(preferably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one without an auto defrost</a:t>
            </a:r>
            <a:r>
              <a:rPr sz="2000" spc="-2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freezer)</a:t>
            </a:r>
            <a:endParaRPr sz="20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sz="1600" spc="3195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It stores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the reagent,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media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cells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at </a:t>
            </a:r>
            <a:r>
              <a:rPr sz="2000" spc="5" dirty="0">
                <a:solidFill>
                  <a:srgbClr val="FFFFFF"/>
                </a:solidFill>
                <a:latin typeface="Myanmar Text"/>
                <a:cs typeface="Myanmar Text"/>
              </a:rPr>
              <a:t>2-8</a:t>
            </a:r>
            <a:r>
              <a:rPr sz="2000" spc="-2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degree</a:t>
            </a:r>
            <a:endParaRPr sz="2000" dirty="0">
              <a:latin typeface="Myanmar Text"/>
              <a:cs typeface="Myanmar Text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centigrade used for small</a:t>
            </a:r>
            <a:r>
              <a:rPr sz="2000" spc="-4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laboratories.</a:t>
            </a:r>
            <a:endParaRPr sz="2000" dirty="0">
              <a:latin typeface="Myanmar Text"/>
              <a:cs typeface="Myanmar Text"/>
            </a:endParaRPr>
          </a:p>
          <a:p>
            <a:pPr marL="355600" marR="41275" indent="-343535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For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large laboratories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 cold room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restricted for </a:t>
            </a:r>
            <a:r>
              <a:rPr sz="2000" spc="-680" dirty="0">
                <a:solidFill>
                  <a:srgbClr val="FFFFFF"/>
                </a:solidFill>
                <a:latin typeface="Myanmar Text"/>
                <a:cs typeface="Myanmar Text"/>
              </a:rPr>
              <a:t>the </a:t>
            </a:r>
            <a:r>
              <a:rPr sz="2000" spc="-52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storage of</a:t>
            </a:r>
            <a:r>
              <a:rPr sz="2000" spc="-2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cells.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96428" y="1690115"/>
            <a:ext cx="4108703" cy="3710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309117"/>
            <a:ext cx="54489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Cryo-storage</a:t>
            </a:r>
            <a:r>
              <a:rPr spc="-75" dirty="0"/>
              <a:t> </a:t>
            </a:r>
            <a:r>
              <a:rPr dirty="0"/>
              <a:t>container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3682"/>
            <a:ext cx="62407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Cell lines in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continues culture are </a:t>
            </a:r>
            <a:r>
              <a:rPr sz="2000" spc="-10" dirty="0">
                <a:solidFill>
                  <a:srgbClr val="FFFFFF"/>
                </a:solidFill>
                <a:latin typeface="Myanmar Text"/>
                <a:cs typeface="Myanmar Text"/>
              </a:rPr>
              <a:t>likely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suffer </a:t>
            </a:r>
            <a:r>
              <a:rPr sz="2000" spc="-60" dirty="0">
                <a:solidFill>
                  <a:srgbClr val="FFFFFF"/>
                </a:solidFill>
                <a:latin typeface="Myanmar Text"/>
                <a:cs typeface="Myanmar Text"/>
              </a:rPr>
              <a:t>form 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genetic instability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as their passage number increases  therefore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it is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essential to prepare working stocks of  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cells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preserve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them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in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cryogenic</a:t>
            </a:r>
            <a:r>
              <a:rPr sz="2000" spc="3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storage.</a:t>
            </a:r>
            <a:endParaRPr sz="20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66076" y="819911"/>
            <a:ext cx="3799331" cy="544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309117"/>
            <a:ext cx="59721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Liquid nitrogen</a:t>
            </a:r>
            <a:r>
              <a:rPr spc="-110" dirty="0"/>
              <a:t> </a:t>
            </a:r>
            <a:r>
              <a:rPr dirty="0"/>
              <a:t>container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3682"/>
            <a:ext cx="6141085" cy="2846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47065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Liquid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nitrogen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container provide a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long </a:t>
            </a:r>
            <a:r>
              <a:rPr sz="2000" spc="-515" dirty="0">
                <a:solidFill>
                  <a:srgbClr val="FFFFFF"/>
                </a:solidFill>
                <a:latin typeface="Myanmar Text"/>
                <a:cs typeface="Myanmar Text"/>
              </a:rPr>
              <a:t>term 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storage with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low liquid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nitrogen</a:t>
            </a:r>
            <a:r>
              <a:rPr sz="2000" spc="-1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evaporation.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sz="1600" spc="3195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There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are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two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main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types of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liquid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nitrogen</a:t>
            </a:r>
            <a:r>
              <a:rPr sz="2000" spc="1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storage</a:t>
            </a:r>
            <a:endParaRPr sz="2000">
              <a:latin typeface="Myanmar Text"/>
              <a:cs typeface="Myanmar Text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system</a:t>
            </a:r>
            <a:endParaRPr sz="2000">
              <a:latin typeface="Myanmar Text"/>
              <a:cs typeface="Myanmar Text"/>
            </a:endParaRPr>
          </a:p>
          <a:p>
            <a:pPr marL="527685" marR="220979" indent="-5156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Myanmar Text"/>
              <a:buAutoNum type="arabicPeriod"/>
              <a:tabLst>
                <a:tab pos="597535" algn="l"/>
                <a:tab pos="598170" algn="l"/>
              </a:tabLst>
            </a:pPr>
            <a:r>
              <a:rPr dirty="0"/>
              <a:t>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vapour phase- this system minimizes 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risk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of  explosion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with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cryo-storage</a:t>
            </a:r>
            <a:r>
              <a:rPr sz="2000" spc="-1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tubes.</a:t>
            </a:r>
            <a:endParaRPr sz="2000">
              <a:latin typeface="Myanmar Text"/>
              <a:cs typeface="Myanmar Text"/>
            </a:endParaRPr>
          </a:p>
          <a:p>
            <a:pPr marL="527685" marR="472440" indent="-5156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AutoNum type="arabicPeriod"/>
              <a:tabLst>
                <a:tab pos="527685" algn="l"/>
                <a:tab pos="528320" algn="l"/>
                <a:tab pos="2131060" algn="l"/>
              </a:tabLst>
            </a:pP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liquid</a:t>
            </a:r>
            <a:r>
              <a:rPr sz="2000" spc="3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phase-	This system usually have</a:t>
            </a:r>
            <a:r>
              <a:rPr sz="2000" spc="-7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longer 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static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holding</a:t>
            </a:r>
            <a:r>
              <a:rPr sz="2000" spc="-2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time.</a:t>
            </a:r>
            <a:endParaRPr sz="20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18831" y="1574291"/>
            <a:ext cx="3761231" cy="2968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309117"/>
            <a:ext cx="41065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Haemocytometer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71600"/>
            <a:ext cx="615188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It is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an instrument used to estimate 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cell</a:t>
            </a:r>
            <a:r>
              <a:rPr sz="2000" spc="-3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number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951532"/>
            <a:ext cx="2094864" cy="89090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1100"/>
              </a:spcBef>
            </a:pP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viability.</a:t>
            </a:r>
            <a:endParaRPr sz="2000">
              <a:latin typeface="Myanmar Text"/>
              <a:cs typeface="Myanmar Text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  <a:tabLst>
                <a:tab pos="342900" algn="l"/>
              </a:tabLst>
            </a:pPr>
            <a:r>
              <a:rPr sz="1600" spc="3195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It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has two</a:t>
            </a:r>
            <a:r>
              <a:rPr sz="2000" spc="-7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parts</a:t>
            </a:r>
            <a:endParaRPr sz="200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3124200"/>
            <a:ext cx="6224270" cy="13728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302895" indent="-515620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Neubauer’s slide- it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has counting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scales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on each  quadrant. </a:t>
            </a:r>
            <a:r>
              <a:rPr sz="2000" spc="5" dirty="0">
                <a:solidFill>
                  <a:srgbClr val="FFFFFF"/>
                </a:solidFill>
                <a:latin typeface="Myanmar Text"/>
                <a:cs typeface="Myanmar Text"/>
              </a:rPr>
              <a:t>The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depth of </a:t>
            </a:r>
            <a:r>
              <a:rPr sz="2000" spc="5" dirty="0">
                <a:solidFill>
                  <a:srgbClr val="FFFFFF"/>
                </a:solidFill>
                <a:latin typeface="Myanmar Text"/>
                <a:cs typeface="Myanmar Text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scales is</a:t>
            </a:r>
            <a:r>
              <a:rPr sz="2000" spc="-6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0.1mm.</a:t>
            </a:r>
            <a:endParaRPr sz="2000" dirty="0">
              <a:latin typeface="Myanmar Text"/>
              <a:cs typeface="Myanmar Text"/>
            </a:endParaRPr>
          </a:p>
          <a:p>
            <a:pPr marL="527685" marR="5080" indent="-5156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Coverslip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–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it is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used to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keep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liquid sample in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 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perfect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shape into a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flat layer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even</a:t>
            </a:r>
            <a:r>
              <a:rPr sz="2000" spc="2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thickness.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36180" y="2026920"/>
            <a:ext cx="3817620" cy="2630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309117"/>
            <a:ext cx="26543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Water</a:t>
            </a:r>
            <a:r>
              <a:rPr spc="-95" dirty="0"/>
              <a:t> </a:t>
            </a:r>
            <a:r>
              <a:rPr dirty="0"/>
              <a:t>bath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3682"/>
            <a:ext cx="5867400" cy="271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 water bath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device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that maintains water</a:t>
            </a:r>
            <a:r>
              <a:rPr sz="2000" spc="-7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Myanmar Text"/>
                <a:cs typeface="Myanmar Text"/>
              </a:rPr>
              <a:t>at 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a constant</a:t>
            </a:r>
            <a:r>
              <a:rPr sz="2000" spc="-3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temperature.</a:t>
            </a:r>
            <a:endParaRPr sz="2000">
              <a:latin typeface="Myanmar Text"/>
              <a:cs typeface="Myanmar Text"/>
            </a:endParaRPr>
          </a:p>
          <a:p>
            <a:pPr marL="355600" marR="39370" indent="-343535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sz="1600" spc="3195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It is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used for thawing of 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cells directly </a:t>
            </a:r>
            <a:r>
              <a:rPr sz="2000" spc="-30" dirty="0">
                <a:solidFill>
                  <a:srgbClr val="FFFFFF"/>
                </a:solidFill>
                <a:latin typeface="Myanmar Text"/>
                <a:cs typeface="Myanmar Text"/>
              </a:rPr>
              <a:t>taken 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out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from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the freezing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media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or from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liquid 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nitrogen to prevent the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cell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form any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mechanical 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damage due to fluctuation of</a:t>
            </a:r>
            <a:r>
              <a:rPr sz="2000" spc="-6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temperature.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600" spc="3190" dirty="0">
                <a:solidFill>
                  <a:srgbClr val="89D0D5"/>
                </a:solidFill>
                <a:latin typeface="Microsoft Sans Serif"/>
                <a:cs typeface="Microsoft Sans Serif"/>
              </a:rPr>
              <a:t>	</a:t>
            </a:r>
            <a:r>
              <a:rPr sz="2000" spc="5" dirty="0">
                <a:solidFill>
                  <a:srgbClr val="FFFFFF"/>
                </a:solidFill>
                <a:latin typeface="Myanmar Text"/>
                <a:cs typeface="Myanmar Text"/>
              </a:rPr>
              <a:t>The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temperature of water bath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is </a:t>
            </a:r>
            <a:r>
              <a:rPr sz="2000" dirty="0">
                <a:solidFill>
                  <a:srgbClr val="FFFFFF"/>
                </a:solidFill>
                <a:latin typeface="Myanmar Text"/>
                <a:cs typeface="Myanmar Text"/>
              </a:rPr>
              <a:t>5-100</a:t>
            </a:r>
            <a:r>
              <a:rPr sz="2000" spc="-8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degree</a:t>
            </a:r>
            <a:endParaRPr sz="2000">
              <a:latin typeface="Myanmar Text"/>
              <a:cs typeface="Myanmar Text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Myanmar Text"/>
                <a:cs typeface="Myanmar Text"/>
              </a:rPr>
              <a:t>centigrade.</a:t>
            </a:r>
            <a:endParaRPr sz="20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0364" y="1603247"/>
            <a:ext cx="3858260" cy="2921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177</Words>
  <Application>Microsoft Office PowerPoint</Application>
  <PresentationFormat>Custom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Myanmar Text</vt:lpstr>
      <vt:lpstr>Microsoft Sans Serif</vt:lpstr>
      <vt:lpstr>Calibri</vt:lpstr>
      <vt:lpstr>Times New Roman</vt:lpstr>
      <vt:lpstr>Office Theme</vt:lpstr>
      <vt:lpstr>Equipment required for cell</vt:lpstr>
      <vt:lpstr>Biosafety cabinet</vt:lpstr>
      <vt:lpstr>Co2 Incubator</vt:lpstr>
      <vt:lpstr>Cooling centrifuge</vt:lpstr>
      <vt:lpstr>Refrigerator</vt:lpstr>
      <vt:lpstr>Cryo-storage container</vt:lpstr>
      <vt:lpstr>Liquid nitrogen container</vt:lpstr>
      <vt:lpstr>Haemocytometer</vt:lpstr>
      <vt:lpstr>Water bath</vt:lpstr>
      <vt:lpstr>Flow cytometry</vt:lpstr>
      <vt:lpstr>Inverted microscope</vt:lpstr>
      <vt:lpstr>Dissecting microscope</vt:lpstr>
      <vt:lpstr>Glassware's and plastic wares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Equipment's used in Animal cell  culture</dc:title>
  <cp:lastModifiedBy>Hp</cp:lastModifiedBy>
  <cp:revision>4</cp:revision>
  <dcterms:created xsi:type="dcterms:W3CDTF">2019-11-28T23:03:57Z</dcterms:created>
  <dcterms:modified xsi:type="dcterms:W3CDTF">2020-03-13T07:28:32Z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2019-11-28T00:00:00Z</vt:filetime>
  </property>
</Properties>
</file>