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0390" y="607517"/>
            <a:ext cx="7983219" cy="3477895"/>
          </a:xfrm>
          <a:prstGeom prst="rect">
            <a:avLst/>
          </a:prstGeom>
        </p:spPr>
        <p:txBody>
          <a:bodyPr wrap="square" lIns="0" tIns="0" rIns="0" bIns="0">
            <a:spAutoFit/>
          </a:bodyPr>
          <a:lstStyle>
            <a:lvl1pPr>
              <a:defRPr sz="2800" b="0" i="0">
                <a:solidFill>
                  <a:schemeClr val="tx1"/>
                </a:solidFill>
                <a:latin typeface="Verdana"/>
                <a:cs typeface="Verdana"/>
              </a:defRPr>
            </a:lvl1pPr>
          </a:lstStyle>
          <a:p>
            <a:endParaRPr/>
          </a:p>
        </p:txBody>
      </p:sp>
      <p:sp>
        <p:nvSpPr>
          <p:cNvPr id="3" name="Holder 3"/>
          <p:cNvSpPr>
            <a:spLocks noGrp="1"/>
          </p:cNvSpPr>
          <p:nvPr>
            <p:ph type="subTitle" idx="4"/>
          </p:nvPr>
        </p:nvSpPr>
        <p:spPr>
          <a:xfrm>
            <a:off x="581659" y="4999177"/>
            <a:ext cx="7980680" cy="1002029"/>
          </a:xfrm>
          <a:prstGeom prst="rect">
            <a:avLst/>
          </a:prstGeom>
        </p:spPr>
        <p:txBody>
          <a:bodyPr wrap="square" lIns="0" tIns="0" rIns="0" bIns="0">
            <a:spAutoFit/>
          </a:bodyPr>
          <a:lstStyle>
            <a:lvl1pPr>
              <a:defRPr sz="3200" b="1" i="0">
                <a:solidFill>
                  <a:srgbClr val="D65B7D"/>
                </a:solidFill>
                <a:latin typeface="Verdana"/>
                <a:cs typeface="Verdan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5/3/2020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sz="2800" b="0" i="0">
                <a:solidFill>
                  <a:schemeClr val="tx1"/>
                </a:solidFill>
                <a:latin typeface="Verdana"/>
                <a:cs typeface="Verdan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5/3/2020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Verdana"/>
                <a:cs typeface="Verdan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5/3/2020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5/3/2020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F4E7EC"/>
          </a:solidFill>
        </p:spPr>
        <p:txBody>
          <a:bodyPr wrap="square" lIns="0" tIns="0" rIns="0" bIns="0" rtlCol="0"/>
          <a:lstStyle/>
          <a:p>
            <a:endParaRPr/>
          </a:p>
        </p:txBody>
      </p:sp>
      <p:sp>
        <p:nvSpPr>
          <p:cNvPr id="17" name="bg object 17"/>
          <p:cNvSpPr/>
          <p:nvPr/>
        </p:nvSpPr>
        <p:spPr>
          <a:xfrm>
            <a:off x="220979" y="295656"/>
            <a:ext cx="8700516" cy="6365748"/>
          </a:xfrm>
          <a:prstGeom prst="rect">
            <a:avLst/>
          </a:prstGeom>
          <a:blipFill>
            <a:blip r:embed="rId2" cstate="print"/>
            <a:stretch>
              <a:fillRect/>
            </a:stretch>
          </a:blipFill>
        </p:spPr>
        <p:txBody>
          <a:bodyPr wrap="square" lIns="0" tIns="0" rIns="0" bIns="0" rtlCol="0"/>
          <a:lstStyle/>
          <a:p>
            <a:endParaRPr/>
          </a:p>
        </p:txBody>
      </p:sp>
      <p:sp>
        <p:nvSpPr>
          <p:cNvPr id="18" name="bg object 18"/>
          <p:cNvSpPr/>
          <p:nvPr/>
        </p:nvSpPr>
        <p:spPr>
          <a:xfrm>
            <a:off x="304799" y="329184"/>
            <a:ext cx="8532114" cy="6196812"/>
          </a:xfrm>
          <a:prstGeom prst="rect">
            <a:avLst/>
          </a:prstGeom>
          <a:blipFill>
            <a:blip r:embed="rId3" cstate="print"/>
            <a:stretch>
              <a:fillRect/>
            </a:stretch>
          </a:blipFill>
        </p:spPr>
        <p:txBody>
          <a:bodyPr wrap="square" lIns="0" tIns="0" rIns="0" bIns="0" rtlCol="0"/>
          <a:lstStyle/>
          <a:p>
            <a:endParaRPr/>
          </a:p>
        </p:txBody>
      </p:sp>
      <p:sp>
        <p:nvSpPr>
          <p:cNvPr id="19" name="bg object 19"/>
          <p:cNvSpPr/>
          <p:nvPr/>
        </p:nvSpPr>
        <p:spPr>
          <a:xfrm>
            <a:off x="304799" y="329184"/>
            <a:ext cx="8532495" cy="6196965"/>
          </a:xfrm>
          <a:custGeom>
            <a:avLst/>
            <a:gdLst/>
            <a:ahLst/>
            <a:cxnLst/>
            <a:rect l="l" t="t" r="r" b="b"/>
            <a:pathLst>
              <a:path w="8532495" h="6196965">
                <a:moveTo>
                  <a:pt x="0" y="128905"/>
                </a:moveTo>
                <a:lnTo>
                  <a:pt x="10133" y="78759"/>
                </a:lnTo>
                <a:lnTo>
                  <a:pt x="37769" y="37782"/>
                </a:lnTo>
                <a:lnTo>
                  <a:pt x="78759" y="10140"/>
                </a:lnTo>
                <a:lnTo>
                  <a:pt x="128955" y="0"/>
                </a:lnTo>
                <a:lnTo>
                  <a:pt x="8403082" y="0"/>
                </a:lnTo>
                <a:lnTo>
                  <a:pt x="8453300" y="10140"/>
                </a:lnTo>
                <a:lnTo>
                  <a:pt x="8494315" y="37782"/>
                </a:lnTo>
                <a:lnTo>
                  <a:pt x="8521971" y="78759"/>
                </a:lnTo>
                <a:lnTo>
                  <a:pt x="8532114" y="128905"/>
                </a:lnTo>
                <a:lnTo>
                  <a:pt x="8532114" y="6067856"/>
                </a:lnTo>
                <a:lnTo>
                  <a:pt x="8521971" y="6118052"/>
                </a:lnTo>
                <a:lnTo>
                  <a:pt x="8494315" y="6159042"/>
                </a:lnTo>
                <a:lnTo>
                  <a:pt x="8453300" y="6186678"/>
                </a:lnTo>
                <a:lnTo>
                  <a:pt x="8403082" y="6196812"/>
                </a:lnTo>
                <a:lnTo>
                  <a:pt x="128955" y="6196812"/>
                </a:lnTo>
                <a:lnTo>
                  <a:pt x="78759" y="6186678"/>
                </a:lnTo>
                <a:lnTo>
                  <a:pt x="37769" y="6159042"/>
                </a:lnTo>
                <a:lnTo>
                  <a:pt x="10133" y="6118052"/>
                </a:lnTo>
                <a:lnTo>
                  <a:pt x="0" y="6067856"/>
                </a:lnTo>
                <a:lnTo>
                  <a:pt x="0" y="128905"/>
                </a:lnTo>
                <a:close/>
              </a:path>
            </a:pathLst>
          </a:custGeom>
          <a:ln w="12700">
            <a:solidFill>
              <a:srgbClr val="A3A2A2"/>
            </a:solidFill>
          </a:ln>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5/3/2020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F4E7EC"/>
          </a:solidFill>
        </p:spPr>
        <p:txBody>
          <a:bodyPr wrap="square" lIns="0" tIns="0" rIns="0" bIns="0" rtlCol="0"/>
          <a:lstStyle/>
          <a:p>
            <a:endParaRPr/>
          </a:p>
        </p:txBody>
      </p:sp>
      <p:sp>
        <p:nvSpPr>
          <p:cNvPr id="17" name="bg object 17"/>
          <p:cNvSpPr/>
          <p:nvPr/>
        </p:nvSpPr>
        <p:spPr>
          <a:xfrm>
            <a:off x="220979" y="295656"/>
            <a:ext cx="8700516" cy="6365748"/>
          </a:xfrm>
          <a:prstGeom prst="rect">
            <a:avLst/>
          </a:prstGeom>
          <a:blipFill>
            <a:blip r:embed="rId7" cstate="print"/>
            <a:stretch>
              <a:fillRect/>
            </a:stretch>
          </a:blipFill>
        </p:spPr>
        <p:txBody>
          <a:bodyPr wrap="square" lIns="0" tIns="0" rIns="0" bIns="0" rtlCol="0"/>
          <a:lstStyle/>
          <a:p>
            <a:endParaRPr/>
          </a:p>
        </p:txBody>
      </p:sp>
      <p:sp>
        <p:nvSpPr>
          <p:cNvPr id="18" name="bg object 18"/>
          <p:cNvSpPr/>
          <p:nvPr/>
        </p:nvSpPr>
        <p:spPr>
          <a:xfrm>
            <a:off x="304799" y="329184"/>
            <a:ext cx="8532114" cy="6196812"/>
          </a:xfrm>
          <a:prstGeom prst="rect">
            <a:avLst/>
          </a:prstGeom>
          <a:blipFill>
            <a:blip r:embed="rId8" cstate="print"/>
            <a:stretch>
              <a:fillRect/>
            </a:stretch>
          </a:blipFill>
        </p:spPr>
        <p:txBody>
          <a:bodyPr wrap="square" lIns="0" tIns="0" rIns="0" bIns="0" rtlCol="0"/>
          <a:lstStyle/>
          <a:p>
            <a:endParaRPr/>
          </a:p>
        </p:txBody>
      </p:sp>
      <p:sp>
        <p:nvSpPr>
          <p:cNvPr id="19" name="bg object 19"/>
          <p:cNvSpPr/>
          <p:nvPr/>
        </p:nvSpPr>
        <p:spPr>
          <a:xfrm>
            <a:off x="304799" y="329184"/>
            <a:ext cx="8532495" cy="6196965"/>
          </a:xfrm>
          <a:custGeom>
            <a:avLst/>
            <a:gdLst/>
            <a:ahLst/>
            <a:cxnLst/>
            <a:rect l="l" t="t" r="r" b="b"/>
            <a:pathLst>
              <a:path w="8532495" h="6196965">
                <a:moveTo>
                  <a:pt x="0" y="128905"/>
                </a:moveTo>
                <a:lnTo>
                  <a:pt x="10133" y="78759"/>
                </a:lnTo>
                <a:lnTo>
                  <a:pt x="37769" y="37782"/>
                </a:lnTo>
                <a:lnTo>
                  <a:pt x="78759" y="10140"/>
                </a:lnTo>
                <a:lnTo>
                  <a:pt x="128955" y="0"/>
                </a:lnTo>
                <a:lnTo>
                  <a:pt x="8403082" y="0"/>
                </a:lnTo>
                <a:lnTo>
                  <a:pt x="8453300" y="10140"/>
                </a:lnTo>
                <a:lnTo>
                  <a:pt x="8494315" y="37782"/>
                </a:lnTo>
                <a:lnTo>
                  <a:pt x="8521971" y="78759"/>
                </a:lnTo>
                <a:lnTo>
                  <a:pt x="8532114" y="128905"/>
                </a:lnTo>
                <a:lnTo>
                  <a:pt x="8532114" y="6067856"/>
                </a:lnTo>
                <a:lnTo>
                  <a:pt x="8521971" y="6118052"/>
                </a:lnTo>
                <a:lnTo>
                  <a:pt x="8494315" y="6159042"/>
                </a:lnTo>
                <a:lnTo>
                  <a:pt x="8453300" y="6186678"/>
                </a:lnTo>
                <a:lnTo>
                  <a:pt x="8403082" y="6196812"/>
                </a:lnTo>
                <a:lnTo>
                  <a:pt x="128955" y="6196812"/>
                </a:lnTo>
                <a:lnTo>
                  <a:pt x="78759" y="6186678"/>
                </a:lnTo>
                <a:lnTo>
                  <a:pt x="37769" y="6159042"/>
                </a:lnTo>
                <a:lnTo>
                  <a:pt x="10133" y="6118052"/>
                </a:lnTo>
                <a:lnTo>
                  <a:pt x="0" y="6067856"/>
                </a:lnTo>
                <a:lnTo>
                  <a:pt x="0" y="128905"/>
                </a:lnTo>
                <a:close/>
              </a:path>
            </a:pathLst>
          </a:custGeom>
          <a:ln w="12700">
            <a:solidFill>
              <a:srgbClr val="A3A2A2"/>
            </a:solidFill>
          </a:ln>
        </p:spPr>
        <p:txBody>
          <a:bodyPr wrap="square" lIns="0" tIns="0" rIns="0" bIns="0" rtlCol="0"/>
          <a:lstStyle/>
          <a:p>
            <a:endParaRPr/>
          </a:p>
        </p:txBody>
      </p:sp>
      <p:sp>
        <p:nvSpPr>
          <p:cNvPr id="20" name="bg object 20"/>
          <p:cNvSpPr/>
          <p:nvPr/>
        </p:nvSpPr>
        <p:spPr>
          <a:xfrm>
            <a:off x="418592" y="434212"/>
            <a:ext cx="8306815" cy="5486349"/>
          </a:xfrm>
          <a:prstGeom prst="rect">
            <a:avLst/>
          </a:prstGeom>
          <a:blipFill>
            <a:blip r:embed="rId9" cstate="print"/>
            <a:stretch>
              <a:fillRect/>
            </a:stretch>
          </a:blipFill>
        </p:spPr>
        <p:txBody>
          <a:bodyPr wrap="square" lIns="0" tIns="0" rIns="0" bIns="0" rtlCol="0"/>
          <a:lstStyle/>
          <a:p>
            <a:endParaRPr/>
          </a:p>
        </p:txBody>
      </p:sp>
      <p:sp>
        <p:nvSpPr>
          <p:cNvPr id="2" name="Holder 2"/>
          <p:cNvSpPr>
            <a:spLocks noGrp="1"/>
          </p:cNvSpPr>
          <p:nvPr>
            <p:ph type="title"/>
          </p:nvPr>
        </p:nvSpPr>
        <p:spPr>
          <a:xfrm>
            <a:off x="673100" y="564845"/>
            <a:ext cx="7881620" cy="1604010"/>
          </a:xfrm>
          <a:prstGeom prst="rect">
            <a:avLst/>
          </a:prstGeom>
        </p:spPr>
        <p:txBody>
          <a:bodyPr wrap="square" lIns="0" tIns="0" rIns="0" bIns="0">
            <a:spAutoFit/>
          </a:bodyPr>
          <a:lstStyle>
            <a:lvl1pPr>
              <a:defRPr sz="2800" b="0" i="0">
                <a:solidFill>
                  <a:schemeClr val="tx1"/>
                </a:solidFill>
                <a:latin typeface="Verdana"/>
                <a:cs typeface="Verdana"/>
              </a:defRPr>
            </a:lvl1pPr>
          </a:lstStyle>
          <a:p>
            <a:endParaRPr/>
          </a:p>
        </p:txBody>
      </p:sp>
      <p:sp>
        <p:nvSpPr>
          <p:cNvPr id="3" name="Holder 3"/>
          <p:cNvSpPr>
            <a:spLocks noGrp="1"/>
          </p:cNvSpPr>
          <p:nvPr>
            <p:ph type="body" idx="1"/>
          </p:nvPr>
        </p:nvSpPr>
        <p:spPr>
          <a:xfrm>
            <a:off x="581659" y="2139518"/>
            <a:ext cx="7664450" cy="3860800"/>
          </a:xfrm>
          <a:prstGeom prst="rect">
            <a:avLst/>
          </a:prstGeom>
        </p:spPr>
        <p:txBody>
          <a:bodyPr wrap="square" lIns="0" tIns="0" rIns="0" bIns="0">
            <a:spAutoFit/>
          </a:bodyPr>
          <a:lstStyle>
            <a:lvl1pPr>
              <a:defRPr sz="2800" b="0" i="0">
                <a:solidFill>
                  <a:schemeClr val="tx1"/>
                </a:solidFill>
                <a:latin typeface="Verdana"/>
                <a:cs typeface="Verdana"/>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5/3/2020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hyperlink" Target="http://www.bbg.gov/about/index.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8591" y="434212"/>
            <a:ext cx="8306815" cy="310896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027045" y="1212926"/>
            <a:ext cx="2941955" cy="1489075"/>
          </a:xfrm>
          <a:prstGeom prst="rect">
            <a:avLst/>
          </a:prstGeom>
        </p:spPr>
        <p:txBody>
          <a:bodyPr vert="horz" wrap="square" lIns="0" tIns="12700" rIns="0" bIns="0" rtlCol="0">
            <a:spAutoFit/>
          </a:bodyPr>
          <a:lstStyle/>
          <a:p>
            <a:pPr marL="12700">
              <a:lnSpc>
                <a:spcPct val="100000"/>
              </a:lnSpc>
              <a:spcBef>
                <a:spcPts val="100"/>
              </a:spcBef>
            </a:pPr>
            <a:r>
              <a:rPr sz="9600" b="1" dirty="0">
                <a:solidFill>
                  <a:srgbClr val="D65B7D"/>
                </a:solidFill>
                <a:latin typeface="Verdana"/>
                <a:cs typeface="Verdana"/>
              </a:rPr>
              <a:t>VOA</a:t>
            </a:r>
            <a:endParaRPr sz="9600">
              <a:latin typeface="Verdana"/>
              <a:cs typeface="Verdana"/>
            </a:endParaRPr>
          </a:p>
        </p:txBody>
      </p:sp>
      <p:sp>
        <p:nvSpPr>
          <p:cNvPr id="4" name="object 4"/>
          <p:cNvSpPr txBox="1"/>
          <p:nvPr/>
        </p:nvSpPr>
        <p:spPr>
          <a:xfrm>
            <a:off x="929132" y="3666820"/>
            <a:ext cx="7060565" cy="940435"/>
          </a:xfrm>
          <a:prstGeom prst="rect">
            <a:avLst/>
          </a:prstGeom>
        </p:spPr>
        <p:txBody>
          <a:bodyPr vert="horz" wrap="square" lIns="0" tIns="12700" rIns="0" bIns="0" rtlCol="0">
            <a:spAutoFit/>
          </a:bodyPr>
          <a:lstStyle/>
          <a:p>
            <a:pPr marL="12700">
              <a:lnSpc>
                <a:spcPct val="100000"/>
              </a:lnSpc>
              <a:spcBef>
                <a:spcPts val="100"/>
              </a:spcBef>
            </a:pPr>
            <a:r>
              <a:rPr sz="6000" spc="-10" dirty="0">
                <a:solidFill>
                  <a:srgbClr val="837A7E"/>
                </a:solidFill>
                <a:latin typeface="Verdana"/>
                <a:cs typeface="Verdana"/>
              </a:rPr>
              <a:t>(voice </a:t>
            </a:r>
            <a:r>
              <a:rPr sz="6000" dirty="0">
                <a:solidFill>
                  <a:srgbClr val="837A7E"/>
                </a:solidFill>
                <a:latin typeface="Verdana"/>
                <a:cs typeface="Verdana"/>
              </a:rPr>
              <a:t>of</a:t>
            </a:r>
            <a:r>
              <a:rPr sz="6000" spc="-45" dirty="0">
                <a:solidFill>
                  <a:srgbClr val="837A7E"/>
                </a:solidFill>
                <a:latin typeface="Verdana"/>
                <a:cs typeface="Verdana"/>
              </a:rPr>
              <a:t> </a:t>
            </a:r>
            <a:r>
              <a:rPr sz="6000" spc="-5" dirty="0">
                <a:solidFill>
                  <a:srgbClr val="837A7E"/>
                </a:solidFill>
                <a:latin typeface="Verdana"/>
                <a:cs typeface="Verdana"/>
              </a:rPr>
              <a:t>America)</a:t>
            </a:r>
            <a:endParaRPr sz="6000">
              <a:latin typeface="Verdana"/>
              <a:cs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8591" y="434212"/>
            <a:ext cx="8306815" cy="5486349"/>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73100" y="568835"/>
            <a:ext cx="7707630" cy="4408170"/>
          </a:xfrm>
          <a:prstGeom prst="rect">
            <a:avLst/>
          </a:prstGeom>
        </p:spPr>
        <p:txBody>
          <a:bodyPr vert="horz" wrap="square" lIns="0" tIns="50800" rIns="0" bIns="0" rtlCol="0">
            <a:spAutoFit/>
          </a:bodyPr>
          <a:lstStyle/>
          <a:p>
            <a:pPr marL="12700">
              <a:lnSpc>
                <a:spcPct val="100000"/>
              </a:lnSpc>
              <a:spcBef>
                <a:spcPts val="400"/>
              </a:spcBef>
            </a:pPr>
            <a:r>
              <a:rPr sz="2250" spc="-595" dirty="0">
                <a:solidFill>
                  <a:srgbClr val="B83C68"/>
                </a:solidFill>
                <a:latin typeface="Arial"/>
                <a:cs typeface="Arial"/>
              </a:rPr>
              <a:t></a:t>
            </a:r>
            <a:r>
              <a:rPr sz="2250" spc="-570" dirty="0">
                <a:solidFill>
                  <a:srgbClr val="B83C68"/>
                </a:solidFill>
                <a:latin typeface="Arial"/>
                <a:cs typeface="Arial"/>
              </a:rPr>
              <a:t> </a:t>
            </a:r>
            <a:r>
              <a:rPr sz="2800" b="1" i="1" spc="-10" dirty="0">
                <a:latin typeface="Verdana"/>
                <a:cs typeface="Verdana"/>
              </a:rPr>
              <a:t>Sourcing:</a:t>
            </a:r>
            <a:endParaRPr sz="2800">
              <a:latin typeface="Verdana"/>
              <a:cs typeface="Verdana"/>
            </a:endParaRPr>
          </a:p>
          <a:p>
            <a:pPr marL="277495" marR="5080" indent="-265430">
              <a:lnSpc>
                <a:spcPct val="100000"/>
              </a:lnSpc>
              <a:spcBef>
                <a:spcPts val="300"/>
              </a:spcBef>
              <a:buClr>
                <a:srgbClr val="B83C68"/>
              </a:buClr>
              <a:buSzPct val="80357"/>
              <a:buFont typeface="Courier New"/>
              <a:buChar char="o"/>
              <a:tabLst>
                <a:tab pos="278130" algn="l"/>
              </a:tabLst>
            </a:pPr>
            <a:r>
              <a:rPr sz="2800" spc="-10" dirty="0">
                <a:latin typeface="Verdana"/>
                <a:cs typeface="Verdana"/>
              </a:rPr>
              <a:t>VOA normally requires </a:t>
            </a:r>
            <a:r>
              <a:rPr sz="2800" spc="-5" dirty="0">
                <a:latin typeface="Verdana"/>
                <a:cs typeface="Verdana"/>
              </a:rPr>
              <a:t>a minimum of two  </a:t>
            </a:r>
            <a:r>
              <a:rPr sz="2800" spc="-10" dirty="0">
                <a:latin typeface="Verdana"/>
                <a:cs typeface="Verdana"/>
              </a:rPr>
              <a:t>independent </a:t>
            </a:r>
            <a:r>
              <a:rPr sz="2800" spc="-15" dirty="0">
                <a:latin typeface="Verdana"/>
                <a:cs typeface="Verdana"/>
              </a:rPr>
              <a:t>(non-VOA) </a:t>
            </a:r>
            <a:r>
              <a:rPr sz="2800" spc="-5" dirty="0">
                <a:latin typeface="Verdana"/>
                <a:cs typeface="Verdana"/>
              </a:rPr>
              <a:t>sources </a:t>
            </a:r>
            <a:r>
              <a:rPr sz="2800" spc="-10" dirty="0">
                <a:latin typeface="Verdana"/>
                <a:cs typeface="Verdana"/>
              </a:rPr>
              <a:t>before  </a:t>
            </a:r>
            <a:r>
              <a:rPr sz="2800" spc="-15" dirty="0">
                <a:latin typeface="Verdana"/>
                <a:cs typeface="Verdana"/>
              </a:rPr>
              <a:t>any </a:t>
            </a:r>
            <a:r>
              <a:rPr sz="2800" spc="-5" dirty="0">
                <a:latin typeface="Verdana"/>
                <a:cs typeface="Verdana"/>
              </a:rPr>
              <a:t>news </a:t>
            </a:r>
            <a:r>
              <a:rPr sz="2800" spc="-60" dirty="0">
                <a:latin typeface="Verdana"/>
                <a:cs typeface="Verdana"/>
              </a:rPr>
              <a:t>writer,</a:t>
            </a:r>
            <a:r>
              <a:rPr sz="2800" spc="15" dirty="0">
                <a:latin typeface="Verdana"/>
                <a:cs typeface="Verdana"/>
              </a:rPr>
              <a:t> </a:t>
            </a:r>
            <a:r>
              <a:rPr sz="2800" spc="-5" dirty="0">
                <a:latin typeface="Verdana"/>
                <a:cs typeface="Verdana"/>
              </a:rPr>
              <a:t>background</a:t>
            </a:r>
            <a:endParaRPr sz="2800">
              <a:latin typeface="Verdana"/>
              <a:cs typeface="Verdana"/>
            </a:endParaRPr>
          </a:p>
          <a:p>
            <a:pPr marL="277495">
              <a:lnSpc>
                <a:spcPct val="100000"/>
              </a:lnSpc>
              <a:spcBef>
                <a:spcPts val="5"/>
              </a:spcBef>
            </a:pPr>
            <a:r>
              <a:rPr sz="2800" spc="-65" dirty="0">
                <a:latin typeface="Verdana"/>
                <a:cs typeface="Verdana"/>
              </a:rPr>
              <a:t>writer, </a:t>
            </a:r>
            <a:r>
              <a:rPr sz="2800" spc="-10" dirty="0">
                <a:latin typeface="Verdana"/>
                <a:cs typeface="Verdana"/>
              </a:rPr>
              <a:t>political</a:t>
            </a:r>
            <a:r>
              <a:rPr sz="2800" spc="50" dirty="0">
                <a:latin typeface="Verdana"/>
                <a:cs typeface="Verdana"/>
              </a:rPr>
              <a:t> </a:t>
            </a:r>
            <a:r>
              <a:rPr sz="2800" spc="-5" dirty="0">
                <a:latin typeface="Verdana"/>
                <a:cs typeface="Verdana"/>
              </a:rPr>
              <a:t>affairs</a:t>
            </a:r>
            <a:endParaRPr sz="2800">
              <a:latin typeface="Verdana"/>
              <a:cs typeface="Verdana"/>
            </a:endParaRPr>
          </a:p>
          <a:p>
            <a:pPr marL="277495" marR="588010">
              <a:lnSpc>
                <a:spcPct val="100000"/>
              </a:lnSpc>
            </a:pPr>
            <a:r>
              <a:rPr sz="2800" spc="-65" dirty="0">
                <a:latin typeface="Verdana"/>
                <a:cs typeface="Verdana"/>
              </a:rPr>
              <a:t>writer, </a:t>
            </a:r>
            <a:r>
              <a:rPr sz="2800" spc="-5" dirty="0">
                <a:latin typeface="Verdana"/>
                <a:cs typeface="Verdana"/>
              </a:rPr>
              <a:t>correspondent, or </a:t>
            </a:r>
            <a:r>
              <a:rPr sz="2800" spc="-10" dirty="0">
                <a:latin typeface="Verdana"/>
                <a:cs typeface="Verdana"/>
              </a:rPr>
              <a:t>stringer may  </a:t>
            </a:r>
            <a:r>
              <a:rPr sz="2800" spc="-5" dirty="0">
                <a:latin typeface="Verdana"/>
                <a:cs typeface="Verdana"/>
              </a:rPr>
              <a:t>broadcast information as fact in </a:t>
            </a:r>
            <a:r>
              <a:rPr sz="2800" spc="-15" dirty="0">
                <a:latin typeface="Verdana"/>
                <a:cs typeface="Verdana"/>
              </a:rPr>
              <a:t>any  </a:t>
            </a:r>
            <a:r>
              <a:rPr sz="2800" spc="-10" dirty="0">
                <a:latin typeface="Verdana"/>
                <a:cs typeface="Verdana"/>
              </a:rPr>
              <a:t>language.</a:t>
            </a:r>
            <a:endParaRPr sz="2800">
              <a:latin typeface="Verdana"/>
              <a:cs typeface="Verdana"/>
            </a:endParaRPr>
          </a:p>
          <a:p>
            <a:pPr marL="277495" marR="715010" indent="-265430">
              <a:lnSpc>
                <a:spcPct val="100000"/>
              </a:lnSpc>
              <a:spcBef>
                <a:spcPts val="300"/>
              </a:spcBef>
              <a:buClr>
                <a:srgbClr val="B83C68"/>
              </a:buClr>
              <a:buSzPct val="80357"/>
              <a:buFont typeface="Courier New"/>
              <a:buChar char="o"/>
              <a:tabLst>
                <a:tab pos="278130" algn="l"/>
              </a:tabLst>
            </a:pPr>
            <a:r>
              <a:rPr sz="2800" spc="-10" dirty="0">
                <a:latin typeface="Verdana"/>
                <a:cs typeface="Verdana"/>
              </a:rPr>
              <a:t>VOA news </a:t>
            </a:r>
            <a:r>
              <a:rPr sz="2800" spc="-5" dirty="0">
                <a:latin typeface="Verdana"/>
                <a:cs typeface="Verdana"/>
              </a:rPr>
              <a:t>and </a:t>
            </a:r>
            <a:r>
              <a:rPr sz="2800" spc="-10" dirty="0">
                <a:latin typeface="Verdana"/>
                <a:cs typeface="Verdana"/>
              </a:rPr>
              <a:t>programming </a:t>
            </a:r>
            <a:r>
              <a:rPr sz="2800" spc="-5" dirty="0">
                <a:latin typeface="Verdana"/>
                <a:cs typeface="Verdana"/>
              </a:rPr>
              <a:t>must </a:t>
            </a:r>
            <a:r>
              <a:rPr sz="2800" spc="-10" dirty="0">
                <a:latin typeface="Verdana"/>
                <a:cs typeface="Verdana"/>
              </a:rPr>
              <a:t>be  rigorously sourced </a:t>
            </a:r>
            <a:r>
              <a:rPr sz="2800" spc="-5" dirty="0">
                <a:latin typeface="Verdana"/>
                <a:cs typeface="Verdana"/>
              </a:rPr>
              <a:t>and</a:t>
            </a:r>
            <a:r>
              <a:rPr sz="2800" spc="125" dirty="0">
                <a:latin typeface="Verdana"/>
                <a:cs typeface="Verdana"/>
              </a:rPr>
              <a:t> </a:t>
            </a:r>
            <a:r>
              <a:rPr sz="2800" spc="-5" dirty="0">
                <a:latin typeface="Verdana"/>
                <a:cs typeface="Verdana"/>
              </a:rPr>
              <a:t>verified.</a:t>
            </a:r>
            <a:endParaRPr sz="2800">
              <a:latin typeface="Verdana"/>
              <a:cs typeface="Verdan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8591" y="434212"/>
            <a:ext cx="8306815" cy="5486349"/>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73100" y="568835"/>
            <a:ext cx="7896859" cy="4949190"/>
          </a:xfrm>
          <a:prstGeom prst="rect">
            <a:avLst/>
          </a:prstGeom>
        </p:spPr>
        <p:txBody>
          <a:bodyPr vert="horz" wrap="square" lIns="0" tIns="50800" rIns="0" bIns="0" rtlCol="0">
            <a:spAutoFit/>
          </a:bodyPr>
          <a:lstStyle/>
          <a:p>
            <a:pPr marL="12700">
              <a:lnSpc>
                <a:spcPct val="100000"/>
              </a:lnSpc>
              <a:spcBef>
                <a:spcPts val="400"/>
              </a:spcBef>
            </a:pPr>
            <a:r>
              <a:rPr sz="2250" spc="-595" dirty="0">
                <a:solidFill>
                  <a:srgbClr val="B83C68"/>
                </a:solidFill>
                <a:latin typeface="Arial"/>
                <a:cs typeface="Arial"/>
              </a:rPr>
              <a:t></a:t>
            </a:r>
            <a:r>
              <a:rPr sz="2250" spc="-570" dirty="0">
                <a:solidFill>
                  <a:srgbClr val="B83C68"/>
                </a:solidFill>
                <a:latin typeface="Arial"/>
                <a:cs typeface="Arial"/>
              </a:rPr>
              <a:t> </a:t>
            </a:r>
            <a:r>
              <a:rPr sz="2800" b="1" i="1" spc="-5" dirty="0">
                <a:latin typeface="Verdana"/>
                <a:cs typeface="Verdana"/>
              </a:rPr>
              <a:t>Fairness:</a:t>
            </a:r>
            <a:endParaRPr sz="2800">
              <a:latin typeface="Verdana"/>
              <a:cs typeface="Verdana"/>
            </a:endParaRPr>
          </a:p>
          <a:p>
            <a:pPr marL="277495" marR="353695" indent="-265430">
              <a:lnSpc>
                <a:spcPct val="100000"/>
              </a:lnSpc>
              <a:spcBef>
                <a:spcPts val="300"/>
              </a:spcBef>
              <a:buClr>
                <a:srgbClr val="B83C68"/>
              </a:buClr>
              <a:buSzPct val="80357"/>
              <a:buFont typeface="Courier New"/>
              <a:buChar char="o"/>
              <a:tabLst>
                <a:tab pos="278130" algn="l"/>
              </a:tabLst>
            </a:pPr>
            <a:r>
              <a:rPr sz="2800" spc="-10" dirty="0">
                <a:latin typeface="Verdana"/>
                <a:cs typeface="Verdana"/>
              </a:rPr>
              <a:t>VOA </a:t>
            </a:r>
            <a:r>
              <a:rPr sz="2800" spc="-5" dirty="0">
                <a:latin typeface="Verdana"/>
                <a:cs typeface="Verdana"/>
              </a:rPr>
              <a:t>is required to present a full </a:t>
            </a:r>
            <a:r>
              <a:rPr sz="2800" spc="-10" dirty="0">
                <a:latin typeface="Verdana"/>
                <a:cs typeface="Verdana"/>
              </a:rPr>
              <a:t>and </a:t>
            </a:r>
            <a:r>
              <a:rPr sz="2800" spc="-5" dirty="0">
                <a:latin typeface="Verdana"/>
                <a:cs typeface="Verdana"/>
              </a:rPr>
              <a:t>fair  </a:t>
            </a:r>
            <a:r>
              <a:rPr sz="2800" spc="-10" dirty="0">
                <a:latin typeface="Verdana"/>
                <a:cs typeface="Verdana"/>
              </a:rPr>
              <a:t>account </a:t>
            </a:r>
            <a:r>
              <a:rPr sz="2800" spc="-5" dirty="0">
                <a:latin typeface="Verdana"/>
                <a:cs typeface="Verdana"/>
              </a:rPr>
              <a:t>of</a:t>
            </a:r>
            <a:r>
              <a:rPr sz="2800" spc="45" dirty="0">
                <a:latin typeface="Verdana"/>
                <a:cs typeface="Verdana"/>
              </a:rPr>
              <a:t> </a:t>
            </a:r>
            <a:r>
              <a:rPr sz="2800" spc="-5" dirty="0">
                <a:latin typeface="Verdana"/>
                <a:cs typeface="Verdana"/>
              </a:rPr>
              <a:t>events.</a:t>
            </a:r>
            <a:endParaRPr sz="2800">
              <a:latin typeface="Verdana"/>
              <a:cs typeface="Verdana"/>
            </a:endParaRPr>
          </a:p>
          <a:p>
            <a:pPr marL="277495" marR="1390650" indent="-265430">
              <a:lnSpc>
                <a:spcPct val="100000"/>
              </a:lnSpc>
              <a:spcBef>
                <a:spcPts val="305"/>
              </a:spcBef>
              <a:buClr>
                <a:srgbClr val="B83C68"/>
              </a:buClr>
              <a:buSzPct val="80357"/>
              <a:buFont typeface="Courier New"/>
              <a:buChar char="o"/>
              <a:tabLst>
                <a:tab pos="278130" algn="l"/>
              </a:tabLst>
            </a:pPr>
            <a:r>
              <a:rPr sz="2800" spc="-10" dirty="0">
                <a:latin typeface="Verdana"/>
                <a:cs typeface="Verdana"/>
              </a:rPr>
              <a:t>VOA has, </a:t>
            </a:r>
            <a:r>
              <a:rPr sz="2800" spc="-5" dirty="0">
                <a:latin typeface="Verdana"/>
                <a:cs typeface="Verdana"/>
              </a:rPr>
              <a:t>"a </a:t>
            </a:r>
            <a:r>
              <a:rPr sz="2800" spc="-10" dirty="0">
                <a:latin typeface="Verdana"/>
                <a:cs typeface="Verdana"/>
              </a:rPr>
              <a:t>decent respect </a:t>
            </a:r>
            <a:r>
              <a:rPr sz="2800" spc="-5" dirty="0">
                <a:latin typeface="Verdana"/>
                <a:cs typeface="Verdana"/>
              </a:rPr>
              <a:t>for </a:t>
            </a:r>
            <a:r>
              <a:rPr sz="2800" spc="-10" dirty="0">
                <a:latin typeface="Verdana"/>
                <a:cs typeface="Verdana"/>
              </a:rPr>
              <a:t>the  opinions </a:t>
            </a:r>
            <a:r>
              <a:rPr sz="2800" spc="-5" dirty="0">
                <a:latin typeface="Verdana"/>
                <a:cs typeface="Verdana"/>
              </a:rPr>
              <a:t>of</a:t>
            </a:r>
            <a:r>
              <a:rPr sz="2800" spc="45" dirty="0">
                <a:latin typeface="Verdana"/>
                <a:cs typeface="Verdana"/>
              </a:rPr>
              <a:t> </a:t>
            </a:r>
            <a:r>
              <a:rPr sz="2800" spc="-5" dirty="0">
                <a:latin typeface="Verdana"/>
                <a:cs typeface="Verdana"/>
              </a:rPr>
              <a:t>mankind.“</a:t>
            </a:r>
            <a:endParaRPr sz="2800">
              <a:latin typeface="Verdana"/>
              <a:cs typeface="Verdana"/>
            </a:endParaRPr>
          </a:p>
          <a:p>
            <a:pPr marL="277495" marR="1198880" indent="-265430">
              <a:lnSpc>
                <a:spcPct val="100000"/>
              </a:lnSpc>
              <a:spcBef>
                <a:spcPts val="300"/>
              </a:spcBef>
              <a:buClr>
                <a:srgbClr val="B83C68"/>
              </a:buClr>
              <a:buSzPct val="80357"/>
              <a:buFont typeface="Courier New"/>
              <a:buChar char="o"/>
              <a:tabLst>
                <a:tab pos="278130" algn="l"/>
              </a:tabLst>
            </a:pPr>
            <a:r>
              <a:rPr sz="2800" spc="-10" dirty="0">
                <a:latin typeface="Verdana"/>
                <a:cs typeface="Verdana"/>
              </a:rPr>
              <a:t>VOA </a:t>
            </a:r>
            <a:r>
              <a:rPr sz="2800" spc="-5" dirty="0">
                <a:latin typeface="Verdana"/>
                <a:cs typeface="Verdana"/>
              </a:rPr>
              <a:t>broadcasters </a:t>
            </a:r>
            <a:r>
              <a:rPr sz="2800" spc="-15" dirty="0">
                <a:latin typeface="Verdana"/>
                <a:cs typeface="Verdana"/>
              </a:rPr>
              <a:t>avoid </a:t>
            </a:r>
            <a:r>
              <a:rPr sz="2800" spc="-10" dirty="0">
                <a:latin typeface="Verdana"/>
                <a:cs typeface="Verdana"/>
              </a:rPr>
              <a:t>fabricating,  distorting, </a:t>
            </a:r>
            <a:r>
              <a:rPr sz="2800" spc="-5" dirty="0">
                <a:latin typeface="Verdana"/>
                <a:cs typeface="Verdana"/>
              </a:rPr>
              <a:t>or </a:t>
            </a:r>
            <a:r>
              <a:rPr sz="2800" spc="-10" dirty="0">
                <a:latin typeface="Verdana"/>
                <a:cs typeface="Verdana"/>
              </a:rPr>
              <a:t>dramatizing </a:t>
            </a:r>
            <a:r>
              <a:rPr sz="2800" spc="-5" dirty="0">
                <a:latin typeface="Verdana"/>
                <a:cs typeface="Verdana"/>
              </a:rPr>
              <a:t>an</a:t>
            </a:r>
            <a:r>
              <a:rPr sz="2800" spc="90" dirty="0">
                <a:latin typeface="Verdana"/>
                <a:cs typeface="Verdana"/>
              </a:rPr>
              <a:t> </a:t>
            </a:r>
            <a:r>
              <a:rPr sz="2800" spc="-10" dirty="0">
                <a:latin typeface="Verdana"/>
                <a:cs typeface="Verdana"/>
              </a:rPr>
              <a:t>event.</a:t>
            </a:r>
            <a:endParaRPr sz="2800">
              <a:latin typeface="Verdana"/>
              <a:cs typeface="Verdana"/>
            </a:endParaRPr>
          </a:p>
          <a:p>
            <a:pPr marL="12700">
              <a:lnSpc>
                <a:spcPct val="100000"/>
              </a:lnSpc>
              <a:spcBef>
                <a:spcPts val="300"/>
              </a:spcBef>
            </a:pPr>
            <a:r>
              <a:rPr sz="2250" spc="-595" dirty="0">
                <a:solidFill>
                  <a:srgbClr val="B83C68"/>
                </a:solidFill>
                <a:latin typeface="Arial"/>
                <a:cs typeface="Arial"/>
              </a:rPr>
              <a:t> </a:t>
            </a:r>
            <a:r>
              <a:rPr sz="2800" b="1" i="1" spc="-5" dirty="0">
                <a:latin typeface="Verdana"/>
                <a:cs typeface="Verdana"/>
              </a:rPr>
              <a:t>Context and</a:t>
            </a:r>
            <a:r>
              <a:rPr sz="2800" b="1" i="1" spc="25" dirty="0">
                <a:latin typeface="Verdana"/>
                <a:cs typeface="Verdana"/>
              </a:rPr>
              <a:t> </a:t>
            </a:r>
            <a:r>
              <a:rPr sz="2800" b="1" i="1" spc="-5" dirty="0">
                <a:latin typeface="Verdana"/>
                <a:cs typeface="Verdana"/>
              </a:rPr>
              <a:t>Comprehensiveness:</a:t>
            </a:r>
            <a:endParaRPr sz="2800">
              <a:latin typeface="Verdana"/>
              <a:cs typeface="Verdana"/>
            </a:endParaRPr>
          </a:p>
          <a:p>
            <a:pPr marL="277495" marR="5080" indent="-265430" algn="just">
              <a:lnSpc>
                <a:spcPct val="100000"/>
              </a:lnSpc>
              <a:spcBef>
                <a:spcPts val="300"/>
              </a:spcBef>
            </a:pPr>
            <a:r>
              <a:rPr sz="2250" spc="-5" dirty="0">
                <a:solidFill>
                  <a:srgbClr val="B83C68"/>
                </a:solidFill>
                <a:latin typeface="Courier New"/>
                <a:cs typeface="Courier New"/>
              </a:rPr>
              <a:t>o </a:t>
            </a:r>
            <a:r>
              <a:rPr sz="2800" spc="-10" dirty="0">
                <a:latin typeface="Verdana"/>
                <a:cs typeface="Verdana"/>
              </a:rPr>
              <a:t>VOA </a:t>
            </a:r>
            <a:r>
              <a:rPr sz="2800" spc="-5" dirty="0">
                <a:latin typeface="Verdana"/>
                <a:cs typeface="Verdana"/>
              </a:rPr>
              <a:t>presents a </a:t>
            </a:r>
            <a:r>
              <a:rPr sz="2800" spc="-10" dirty="0">
                <a:latin typeface="Verdana"/>
                <a:cs typeface="Verdana"/>
              </a:rPr>
              <a:t>comprehensive </a:t>
            </a:r>
            <a:r>
              <a:rPr sz="2800" spc="-5" dirty="0">
                <a:latin typeface="Verdana"/>
                <a:cs typeface="Verdana"/>
              </a:rPr>
              <a:t>account</a:t>
            </a:r>
            <a:r>
              <a:rPr sz="2800" spc="-459" dirty="0">
                <a:latin typeface="Verdana"/>
                <a:cs typeface="Verdana"/>
              </a:rPr>
              <a:t> </a:t>
            </a:r>
            <a:r>
              <a:rPr sz="2800" spc="-5" dirty="0">
                <a:latin typeface="Verdana"/>
                <a:cs typeface="Verdana"/>
              </a:rPr>
              <a:t>of  America and </a:t>
            </a:r>
            <a:r>
              <a:rPr sz="2800" spc="-10" dirty="0">
                <a:latin typeface="Verdana"/>
                <a:cs typeface="Verdana"/>
              </a:rPr>
              <a:t>the world, </a:t>
            </a:r>
            <a:r>
              <a:rPr sz="2800" spc="-5" dirty="0">
                <a:latin typeface="Verdana"/>
                <a:cs typeface="Verdana"/>
              </a:rPr>
              <a:t>and </a:t>
            </a:r>
            <a:r>
              <a:rPr sz="2800" spc="-10" dirty="0">
                <a:latin typeface="Verdana"/>
                <a:cs typeface="Verdana"/>
              </a:rPr>
              <a:t>puts events in  </a:t>
            </a:r>
            <a:r>
              <a:rPr sz="2800" spc="-5" dirty="0">
                <a:latin typeface="Verdana"/>
                <a:cs typeface="Verdana"/>
              </a:rPr>
              <a:t>context.</a:t>
            </a:r>
            <a:endParaRPr sz="2800">
              <a:latin typeface="Verdana"/>
              <a:cs typeface="Verdan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73100" y="607517"/>
            <a:ext cx="7882255" cy="1732280"/>
          </a:xfrm>
          <a:prstGeom prst="rect">
            <a:avLst/>
          </a:prstGeom>
        </p:spPr>
        <p:txBody>
          <a:bodyPr vert="horz" wrap="square" lIns="0" tIns="12065" rIns="0" bIns="0" rtlCol="0">
            <a:spAutoFit/>
          </a:bodyPr>
          <a:lstStyle/>
          <a:p>
            <a:pPr marL="277495" marR="758825" indent="-265430">
              <a:lnSpc>
                <a:spcPct val="100000"/>
              </a:lnSpc>
              <a:spcBef>
                <a:spcPts val="95"/>
              </a:spcBef>
            </a:pPr>
            <a:r>
              <a:rPr sz="2250" spc="-595" dirty="0">
                <a:solidFill>
                  <a:srgbClr val="B83C68"/>
                </a:solidFill>
                <a:latin typeface="Arial"/>
                <a:cs typeface="Arial"/>
              </a:rPr>
              <a:t> </a:t>
            </a:r>
            <a:r>
              <a:rPr spc="-5" dirty="0"/>
              <a:t>That means </a:t>
            </a:r>
            <a:r>
              <a:rPr spc="-10" dirty="0"/>
              <a:t>constant </a:t>
            </a:r>
            <a:r>
              <a:rPr spc="-15" dirty="0"/>
              <a:t>programs </a:t>
            </a:r>
            <a:r>
              <a:rPr spc="-60" dirty="0"/>
              <a:t>reflect  </a:t>
            </a:r>
            <a:r>
              <a:rPr spc="-5" dirty="0"/>
              <a:t>America's, and</a:t>
            </a:r>
            <a:r>
              <a:rPr spc="35" dirty="0"/>
              <a:t> </a:t>
            </a:r>
            <a:r>
              <a:rPr spc="-10" dirty="0"/>
              <a:t>the</a:t>
            </a:r>
            <a:endParaRPr sz="2250">
              <a:latin typeface="Arial"/>
              <a:cs typeface="Arial"/>
            </a:endParaRPr>
          </a:p>
          <a:p>
            <a:pPr marL="277495" marR="5080">
              <a:lnSpc>
                <a:spcPct val="100000"/>
              </a:lnSpc>
            </a:pPr>
            <a:r>
              <a:rPr spc="-10" dirty="0"/>
              <a:t>world's, political, geographical, </a:t>
            </a:r>
            <a:r>
              <a:rPr spc="-15" dirty="0"/>
              <a:t>cultural, </a:t>
            </a:r>
            <a:r>
              <a:rPr spc="-5" dirty="0"/>
              <a:t>et  </a:t>
            </a:r>
            <a:r>
              <a:rPr spc="-10" dirty="0"/>
              <a:t>hnic, </a:t>
            </a:r>
            <a:r>
              <a:rPr spc="-5" dirty="0"/>
              <a:t>religious, and social</a:t>
            </a:r>
            <a:r>
              <a:rPr spc="60" dirty="0"/>
              <a:t> </a:t>
            </a:r>
            <a:r>
              <a:rPr spc="-35" dirty="0"/>
              <a:t>diversity.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13943" y="5481828"/>
            <a:ext cx="3660648" cy="758952"/>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60960" rIns="0" bIns="0" rtlCol="0">
            <a:spAutoFit/>
          </a:bodyPr>
          <a:lstStyle/>
          <a:p>
            <a:pPr marL="277495" marR="5080" indent="-265430">
              <a:lnSpc>
                <a:spcPts val="3020"/>
              </a:lnSpc>
              <a:spcBef>
                <a:spcPts val="480"/>
              </a:spcBef>
            </a:pPr>
            <a:r>
              <a:rPr sz="2250" spc="-595" dirty="0">
                <a:solidFill>
                  <a:srgbClr val="B83C68"/>
                </a:solidFill>
                <a:latin typeface="Arial"/>
                <a:cs typeface="Arial"/>
              </a:rPr>
              <a:t> </a:t>
            </a:r>
            <a:r>
              <a:rPr spc="-10" dirty="0"/>
              <a:t>VOA </a:t>
            </a:r>
            <a:r>
              <a:rPr spc="-5" dirty="0"/>
              <a:t>reporters and broadcasters must  </a:t>
            </a:r>
            <a:r>
              <a:rPr spc="-10" dirty="0"/>
              <a:t>strive </a:t>
            </a:r>
            <a:r>
              <a:rPr spc="-5" dirty="0"/>
              <a:t>for </a:t>
            </a:r>
            <a:r>
              <a:rPr spc="-10" dirty="0"/>
              <a:t>accuracy </a:t>
            </a:r>
            <a:r>
              <a:rPr spc="-5" dirty="0"/>
              <a:t>and objectivity in all  </a:t>
            </a:r>
            <a:r>
              <a:rPr spc="-10" dirty="0"/>
              <a:t>their work.</a:t>
            </a:r>
            <a:endParaRPr sz="2250">
              <a:latin typeface="Arial"/>
              <a:cs typeface="Arial"/>
            </a:endParaRPr>
          </a:p>
        </p:txBody>
      </p:sp>
      <p:sp>
        <p:nvSpPr>
          <p:cNvPr id="4" name="object 4"/>
          <p:cNvSpPr txBox="1"/>
          <p:nvPr/>
        </p:nvSpPr>
        <p:spPr>
          <a:xfrm>
            <a:off x="612140" y="1755393"/>
            <a:ext cx="7985125" cy="4443095"/>
          </a:xfrm>
          <a:prstGeom prst="rect">
            <a:avLst/>
          </a:prstGeom>
        </p:spPr>
        <p:txBody>
          <a:bodyPr vert="horz" wrap="square" lIns="0" tIns="59690" rIns="0" bIns="0" rtlCol="0">
            <a:spAutoFit/>
          </a:bodyPr>
          <a:lstStyle/>
          <a:p>
            <a:pPr marL="338455" marR="2133600" indent="-265430">
              <a:lnSpc>
                <a:spcPts val="3030"/>
              </a:lnSpc>
              <a:spcBef>
                <a:spcPts val="470"/>
              </a:spcBef>
              <a:buClr>
                <a:srgbClr val="B83C68"/>
              </a:buClr>
              <a:buSzPct val="80357"/>
              <a:buFont typeface="Arial"/>
              <a:buChar char=""/>
              <a:tabLst>
                <a:tab pos="339090" algn="l"/>
              </a:tabLst>
            </a:pPr>
            <a:r>
              <a:rPr sz="2800" spc="-10" dirty="0">
                <a:latin typeface="Verdana"/>
                <a:cs typeface="Verdana"/>
              </a:rPr>
              <a:t>They </a:t>
            </a:r>
            <a:r>
              <a:rPr sz="2800" spc="-5" dirty="0">
                <a:latin typeface="Verdana"/>
                <a:cs typeface="Verdana"/>
              </a:rPr>
              <a:t>do </a:t>
            </a:r>
            <a:r>
              <a:rPr sz="2800" spc="-10" dirty="0">
                <a:latin typeface="Verdana"/>
                <a:cs typeface="Verdana"/>
              </a:rPr>
              <a:t>not </a:t>
            </a:r>
            <a:r>
              <a:rPr sz="2800" spc="-5" dirty="0">
                <a:latin typeface="Verdana"/>
                <a:cs typeface="Verdana"/>
              </a:rPr>
              <a:t>speak for </a:t>
            </a:r>
            <a:r>
              <a:rPr sz="2800" spc="-10" dirty="0">
                <a:latin typeface="Verdana"/>
                <a:cs typeface="Verdana"/>
              </a:rPr>
              <a:t>the </a:t>
            </a:r>
            <a:r>
              <a:rPr sz="2800" spc="-114" dirty="0">
                <a:latin typeface="Verdana"/>
                <a:cs typeface="Verdana"/>
              </a:rPr>
              <a:t>U.S.  </a:t>
            </a:r>
            <a:r>
              <a:rPr sz="2800" spc="-10" dirty="0">
                <a:latin typeface="Verdana"/>
                <a:cs typeface="Verdana"/>
              </a:rPr>
              <a:t>government.</a:t>
            </a:r>
            <a:endParaRPr sz="2800">
              <a:latin typeface="Verdana"/>
              <a:cs typeface="Verdana"/>
            </a:endParaRPr>
          </a:p>
          <a:p>
            <a:pPr marL="338455" marR="5080" indent="-265430">
              <a:lnSpc>
                <a:spcPts val="3020"/>
              </a:lnSpc>
              <a:spcBef>
                <a:spcPts val="300"/>
              </a:spcBef>
              <a:buClr>
                <a:srgbClr val="B83C68"/>
              </a:buClr>
              <a:buSzPct val="80357"/>
              <a:buFont typeface="Arial"/>
              <a:buChar char=""/>
              <a:tabLst>
                <a:tab pos="339090" algn="l"/>
              </a:tabLst>
            </a:pPr>
            <a:r>
              <a:rPr sz="2800" spc="-10" dirty="0">
                <a:latin typeface="Verdana"/>
                <a:cs typeface="Verdana"/>
              </a:rPr>
              <a:t>They </a:t>
            </a:r>
            <a:r>
              <a:rPr sz="2800" spc="-5" dirty="0">
                <a:latin typeface="Verdana"/>
                <a:cs typeface="Verdana"/>
              </a:rPr>
              <a:t>accept no </a:t>
            </a:r>
            <a:r>
              <a:rPr sz="2800" spc="-10" dirty="0">
                <a:latin typeface="Verdana"/>
                <a:cs typeface="Verdana"/>
              </a:rPr>
              <a:t>treatment </a:t>
            </a:r>
            <a:r>
              <a:rPr sz="2800" spc="-5" dirty="0">
                <a:latin typeface="Verdana"/>
                <a:cs typeface="Verdana"/>
              </a:rPr>
              <a:t>or </a:t>
            </a:r>
            <a:r>
              <a:rPr sz="2800" spc="-10" dirty="0">
                <a:latin typeface="Verdana"/>
                <a:cs typeface="Verdana"/>
              </a:rPr>
              <a:t>assistance  </a:t>
            </a:r>
            <a:r>
              <a:rPr sz="2800" spc="-5" dirty="0">
                <a:latin typeface="Verdana"/>
                <a:cs typeface="Verdana"/>
              </a:rPr>
              <a:t>from </a:t>
            </a:r>
            <a:r>
              <a:rPr sz="2800" spc="-15" dirty="0">
                <a:latin typeface="Verdana"/>
                <a:cs typeface="Verdana"/>
              </a:rPr>
              <a:t>U.S. government </a:t>
            </a:r>
            <a:r>
              <a:rPr sz="2800" spc="-5" dirty="0">
                <a:latin typeface="Verdana"/>
                <a:cs typeface="Verdana"/>
              </a:rPr>
              <a:t>officials or </a:t>
            </a:r>
            <a:r>
              <a:rPr sz="2800" spc="-10" dirty="0">
                <a:latin typeface="Verdana"/>
                <a:cs typeface="Verdana"/>
              </a:rPr>
              <a:t>agencies  that </a:t>
            </a:r>
            <a:r>
              <a:rPr sz="2800" spc="-5" dirty="0">
                <a:latin typeface="Verdana"/>
                <a:cs typeface="Verdana"/>
              </a:rPr>
              <a:t>is </a:t>
            </a:r>
            <a:r>
              <a:rPr sz="2800" spc="-10" dirty="0">
                <a:latin typeface="Verdana"/>
                <a:cs typeface="Verdana"/>
              </a:rPr>
              <a:t>more </a:t>
            </a:r>
            <a:r>
              <a:rPr sz="2800" spc="-15" dirty="0">
                <a:latin typeface="Verdana"/>
                <a:cs typeface="Verdana"/>
              </a:rPr>
              <a:t>favorable </a:t>
            </a:r>
            <a:r>
              <a:rPr sz="2800" spc="-5" dirty="0">
                <a:latin typeface="Verdana"/>
                <a:cs typeface="Verdana"/>
              </a:rPr>
              <a:t>or </a:t>
            </a:r>
            <a:r>
              <a:rPr sz="2800" spc="-10" dirty="0">
                <a:latin typeface="Verdana"/>
                <a:cs typeface="Verdana"/>
              </a:rPr>
              <a:t>less</a:t>
            </a:r>
            <a:r>
              <a:rPr sz="2800" spc="80" dirty="0">
                <a:latin typeface="Verdana"/>
                <a:cs typeface="Verdana"/>
              </a:rPr>
              <a:t> </a:t>
            </a:r>
            <a:r>
              <a:rPr sz="2800" spc="-15" dirty="0">
                <a:latin typeface="Verdana"/>
                <a:cs typeface="Verdana"/>
              </a:rPr>
              <a:t>favorable.</a:t>
            </a:r>
            <a:endParaRPr sz="2800">
              <a:latin typeface="Verdana"/>
              <a:cs typeface="Verdana"/>
            </a:endParaRPr>
          </a:p>
          <a:p>
            <a:pPr marL="338455" marR="88265" indent="-265430">
              <a:lnSpc>
                <a:spcPts val="3020"/>
              </a:lnSpc>
              <a:spcBef>
                <a:spcPts val="315"/>
              </a:spcBef>
              <a:buClr>
                <a:srgbClr val="B83C68"/>
              </a:buClr>
              <a:buSzPct val="80357"/>
              <a:buFont typeface="Arial"/>
              <a:buChar char=""/>
              <a:tabLst>
                <a:tab pos="339090" algn="l"/>
              </a:tabLst>
            </a:pPr>
            <a:r>
              <a:rPr sz="2800" spc="-10" dirty="0">
                <a:latin typeface="Verdana"/>
                <a:cs typeface="Verdana"/>
              </a:rPr>
              <a:t>VOA </a:t>
            </a:r>
            <a:r>
              <a:rPr sz="2800" spc="-5" dirty="0">
                <a:latin typeface="Verdana"/>
                <a:cs typeface="Verdana"/>
              </a:rPr>
              <a:t>professionals, careful to </a:t>
            </a:r>
            <a:r>
              <a:rPr sz="2800" spc="-10" dirty="0">
                <a:latin typeface="Verdana"/>
                <a:cs typeface="Verdana"/>
              </a:rPr>
              <a:t>preserve </a:t>
            </a:r>
            <a:r>
              <a:rPr sz="2800" spc="-135" dirty="0">
                <a:latin typeface="Verdana"/>
                <a:cs typeface="Verdana"/>
              </a:rPr>
              <a:t>the  </a:t>
            </a:r>
            <a:r>
              <a:rPr sz="2800" spc="-10" dirty="0">
                <a:latin typeface="Verdana"/>
                <a:cs typeface="Verdana"/>
              </a:rPr>
              <a:t>integrity </a:t>
            </a:r>
            <a:r>
              <a:rPr sz="2800" spc="-5" dirty="0">
                <a:latin typeface="Verdana"/>
                <a:cs typeface="Verdana"/>
              </a:rPr>
              <a:t>of </a:t>
            </a:r>
            <a:r>
              <a:rPr sz="2800" spc="-10" dirty="0">
                <a:latin typeface="Verdana"/>
                <a:cs typeface="Verdana"/>
              </a:rPr>
              <a:t>their </a:t>
            </a:r>
            <a:r>
              <a:rPr sz="2800" spc="-5" dirty="0">
                <a:latin typeface="Verdana"/>
                <a:cs typeface="Verdana"/>
              </a:rPr>
              <a:t>organization, </a:t>
            </a:r>
            <a:r>
              <a:rPr sz="2800" spc="-10" dirty="0">
                <a:latin typeface="Verdana"/>
                <a:cs typeface="Verdana"/>
              </a:rPr>
              <a:t>strive </a:t>
            </a:r>
            <a:r>
              <a:rPr sz="2800" spc="-5" dirty="0">
                <a:latin typeface="Verdana"/>
                <a:cs typeface="Verdana"/>
              </a:rPr>
              <a:t>for  excellence and </a:t>
            </a:r>
            <a:r>
              <a:rPr sz="2800" spc="-15" dirty="0">
                <a:latin typeface="Verdana"/>
                <a:cs typeface="Verdana"/>
              </a:rPr>
              <a:t>avoid </a:t>
            </a:r>
            <a:r>
              <a:rPr sz="2800" spc="-10" dirty="0">
                <a:latin typeface="Verdana"/>
                <a:cs typeface="Verdana"/>
              </a:rPr>
              <a:t>imbalance </a:t>
            </a:r>
            <a:r>
              <a:rPr sz="2800" spc="-5" dirty="0">
                <a:latin typeface="Verdana"/>
                <a:cs typeface="Verdana"/>
              </a:rPr>
              <a:t>or </a:t>
            </a:r>
            <a:r>
              <a:rPr sz="2800" spc="-10" dirty="0">
                <a:latin typeface="Verdana"/>
                <a:cs typeface="Verdana"/>
              </a:rPr>
              <a:t>bias in  their </a:t>
            </a:r>
            <a:r>
              <a:rPr sz="2800" spc="-5" dirty="0">
                <a:latin typeface="Verdana"/>
                <a:cs typeface="Verdana"/>
              </a:rPr>
              <a:t>broadcasts.</a:t>
            </a:r>
            <a:endParaRPr sz="2800">
              <a:latin typeface="Verdana"/>
              <a:cs typeface="Verdana"/>
            </a:endParaRPr>
          </a:p>
          <a:p>
            <a:pPr marL="12700">
              <a:lnSpc>
                <a:spcPct val="100000"/>
              </a:lnSpc>
              <a:spcBef>
                <a:spcPts val="2275"/>
              </a:spcBef>
            </a:pPr>
            <a:r>
              <a:rPr sz="3600" b="1" spc="-5" dirty="0">
                <a:solidFill>
                  <a:srgbClr val="D65B7D"/>
                </a:solidFill>
                <a:latin typeface="Verdana"/>
                <a:cs typeface="Verdana"/>
              </a:rPr>
              <a:t>QUALITIES:</a:t>
            </a:r>
            <a:endParaRPr sz="3600">
              <a:latin typeface="Verdana"/>
              <a:cs typeface="Verdan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15468" y="434212"/>
            <a:ext cx="8409940" cy="5605780"/>
            <a:chOff x="315468" y="434212"/>
            <a:chExt cx="8409940" cy="5605780"/>
          </a:xfrm>
        </p:grpSpPr>
        <p:sp>
          <p:nvSpPr>
            <p:cNvPr id="3" name="object 3"/>
            <p:cNvSpPr/>
            <p:nvPr/>
          </p:nvSpPr>
          <p:spPr>
            <a:xfrm>
              <a:off x="315468" y="4872228"/>
              <a:ext cx="8264652" cy="67970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315468" y="5359908"/>
              <a:ext cx="1949195" cy="679704"/>
            </a:xfrm>
            <a:prstGeom prst="rect">
              <a:avLst/>
            </a:prstGeom>
            <a:blipFill>
              <a:blip r:embed="rId3" cstate="print"/>
              <a:stretch>
                <a:fillRect/>
              </a:stretch>
            </a:blipFill>
          </p:spPr>
          <p:txBody>
            <a:bodyPr wrap="square" lIns="0" tIns="0" rIns="0" bIns="0" rtlCol="0"/>
            <a:lstStyle/>
            <a:p>
              <a:endParaRPr/>
            </a:p>
          </p:txBody>
        </p:sp>
      </p:grpSp>
      <p:sp>
        <p:nvSpPr>
          <p:cNvPr id="5" name="object 5"/>
          <p:cNvSpPr txBox="1">
            <a:spLocks noGrp="1"/>
          </p:cNvSpPr>
          <p:nvPr>
            <p:ph type="subTitle" idx="4"/>
          </p:nvPr>
        </p:nvSpPr>
        <p:spPr>
          <a:prstGeom prst="rect">
            <a:avLst/>
          </a:prstGeom>
        </p:spPr>
        <p:txBody>
          <a:bodyPr vert="horz" wrap="square" lIns="0" tIns="13335" rIns="0" bIns="0" rtlCol="0">
            <a:spAutoFit/>
          </a:bodyPr>
          <a:lstStyle/>
          <a:p>
            <a:pPr marL="12700" marR="5080">
              <a:lnSpc>
                <a:spcPct val="100000"/>
              </a:lnSpc>
              <a:spcBef>
                <a:spcPts val="105"/>
              </a:spcBef>
            </a:pPr>
            <a:r>
              <a:rPr spc="-5" dirty="0"/>
              <a:t>Broadcasting </a:t>
            </a:r>
            <a:r>
              <a:rPr dirty="0"/>
              <a:t>Board </a:t>
            </a:r>
            <a:r>
              <a:rPr spc="-5" dirty="0"/>
              <a:t>of Governors  (BBG)</a:t>
            </a:r>
          </a:p>
        </p:txBody>
      </p:sp>
      <p:sp>
        <p:nvSpPr>
          <p:cNvPr id="6" name="object 6"/>
          <p:cNvSpPr txBox="1">
            <a:spLocks noGrp="1"/>
          </p:cNvSpPr>
          <p:nvPr>
            <p:ph type="ctrTitle"/>
          </p:nvPr>
        </p:nvSpPr>
        <p:spPr>
          <a:prstGeom prst="rect">
            <a:avLst/>
          </a:prstGeom>
        </p:spPr>
        <p:txBody>
          <a:bodyPr vert="horz" wrap="square" lIns="0" tIns="12065" rIns="0" bIns="0" rtlCol="0">
            <a:spAutoFit/>
          </a:bodyPr>
          <a:lstStyle/>
          <a:p>
            <a:pPr marL="369570" marR="5080" indent="-265430">
              <a:lnSpc>
                <a:spcPct val="100000"/>
              </a:lnSpc>
              <a:spcBef>
                <a:spcPts val="95"/>
              </a:spcBef>
              <a:buClr>
                <a:srgbClr val="B83C68"/>
              </a:buClr>
              <a:buSzPct val="80357"/>
              <a:buFont typeface="Arial"/>
              <a:buChar char=""/>
              <a:tabLst>
                <a:tab pos="370840" algn="l"/>
              </a:tabLst>
            </a:pPr>
            <a:r>
              <a:rPr spc="-5" dirty="0"/>
              <a:t>The</a:t>
            </a:r>
            <a:r>
              <a:rPr spc="-5" dirty="0">
                <a:solidFill>
                  <a:srgbClr val="FFDE66"/>
                </a:solidFill>
              </a:rPr>
              <a:t> </a:t>
            </a:r>
            <a:r>
              <a:rPr u="heavy" spc="-5" dirty="0">
                <a:solidFill>
                  <a:srgbClr val="FFDE66"/>
                </a:solidFill>
                <a:uFill>
                  <a:solidFill>
                    <a:srgbClr val="FFDE66"/>
                  </a:solidFill>
                </a:uFill>
                <a:hlinkClick r:id="rId4"/>
              </a:rPr>
              <a:t>BBG</a:t>
            </a:r>
            <a:r>
              <a:rPr spc="-5" dirty="0">
                <a:solidFill>
                  <a:srgbClr val="FFDE66"/>
                </a:solidFill>
                <a:hlinkClick r:id="rId4"/>
              </a:rPr>
              <a:t> </a:t>
            </a:r>
            <a:r>
              <a:rPr spc="-5" dirty="0"/>
              <a:t>is an </a:t>
            </a:r>
            <a:r>
              <a:rPr spc="-10" dirty="0"/>
              <a:t>independent federal </a:t>
            </a:r>
            <a:r>
              <a:rPr spc="-70" dirty="0"/>
              <a:t>agency  </a:t>
            </a:r>
            <a:r>
              <a:rPr spc="-10" dirty="0"/>
              <a:t>that </a:t>
            </a:r>
            <a:r>
              <a:rPr spc="-15" dirty="0"/>
              <a:t>oversees </a:t>
            </a:r>
            <a:r>
              <a:rPr spc="-5" dirty="0"/>
              <a:t>all US international  broadcasting, </a:t>
            </a:r>
            <a:r>
              <a:rPr spc="-10" dirty="0"/>
              <a:t>including the </a:t>
            </a:r>
            <a:r>
              <a:rPr spc="-35" dirty="0"/>
              <a:t>Voice </a:t>
            </a:r>
            <a:r>
              <a:rPr spc="-5" dirty="0"/>
              <a:t>of  America.</a:t>
            </a:r>
          </a:p>
          <a:p>
            <a:pPr marL="369570" marR="105410" indent="-265430">
              <a:lnSpc>
                <a:spcPct val="100000"/>
              </a:lnSpc>
              <a:spcBef>
                <a:spcPts val="305"/>
              </a:spcBef>
              <a:buClr>
                <a:srgbClr val="B83C68"/>
              </a:buClr>
              <a:buSzPct val="80357"/>
              <a:buFont typeface="Arial"/>
              <a:buChar char=""/>
              <a:tabLst>
                <a:tab pos="370840" algn="l"/>
              </a:tabLst>
            </a:pPr>
            <a:r>
              <a:rPr spc="-5" dirty="0"/>
              <a:t>Board is comprised of nine </a:t>
            </a:r>
            <a:r>
              <a:rPr spc="-10" dirty="0"/>
              <a:t>members,  appointed by the President </a:t>
            </a:r>
            <a:r>
              <a:rPr spc="-5" dirty="0"/>
              <a:t>and </a:t>
            </a:r>
            <a:r>
              <a:rPr spc="-10" dirty="0"/>
              <a:t>confirmed  by the </a:t>
            </a:r>
            <a:r>
              <a:rPr spc="-5" dirty="0"/>
              <a:t>Senate, </a:t>
            </a:r>
            <a:r>
              <a:rPr spc="-10" dirty="0"/>
              <a:t>including the </a:t>
            </a:r>
            <a:r>
              <a:rPr spc="-5" dirty="0"/>
              <a:t>Secretary of  State.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73100" y="607517"/>
            <a:ext cx="7598409" cy="2159635"/>
          </a:xfrm>
          <a:prstGeom prst="rect">
            <a:avLst/>
          </a:prstGeom>
        </p:spPr>
        <p:txBody>
          <a:bodyPr vert="horz" wrap="square" lIns="0" tIns="12065" rIns="0" bIns="0" rtlCol="0">
            <a:spAutoFit/>
          </a:bodyPr>
          <a:lstStyle/>
          <a:p>
            <a:pPr marL="277495" marR="5080" indent="-265430">
              <a:lnSpc>
                <a:spcPct val="100000"/>
              </a:lnSpc>
              <a:spcBef>
                <a:spcPts val="95"/>
              </a:spcBef>
            </a:pPr>
            <a:r>
              <a:rPr sz="2250" spc="-595" dirty="0">
                <a:solidFill>
                  <a:srgbClr val="B83C68"/>
                </a:solidFill>
                <a:latin typeface="Arial"/>
                <a:cs typeface="Arial"/>
              </a:rPr>
              <a:t> </a:t>
            </a:r>
            <a:r>
              <a:rPr spc="-5" dirty="0"/>
              <a:t>Its </a:t>
            </a:r>
            <a:r>
              <a:rPr spc="-10" dirty="0"/>
              <a:t>mission </a:t>
            </a:r>
            <a:r>
              <a:rPr spc="-5" dirty="0"/>
              <a:t>is </a:t>
            </a:r>
            <a:r>
              <a:rPr spc="-105" dirty="0"/>
              <a:t>"To </a:t>
            </a:r>
            <a:r>
              <a:rPr spc="-5" dirty="0"/>
              <a:t>promote and sustain  freedom and </a:t>
            </a:r>
            <a:r>
              <a:rPr spc="-15" dirty="0"/>
              <a:t>democracy </a:t>
            </a:r>
            <a:r>
              <a:rPr spc="-10" dirty="0"/>
              <a:t>by </a:t>
            </a:r>
            <a:r>
              <a:rPr spc="-5" dirty="0"/>
              <a:t>broadcasting  </a:t>
            </a:r>
            <a:r>
              <a:rPr spc="-15" dirty="0"/>
              <a:t>accurate </a:t>
            </a:r>
            <a:r>
              <a:rPr spc="-5" dirty="0"/>
              <a:t>and </a:t>
            </a:r>
            <a:r>
              <a:rPr spc="-10" dirty="0"/>
              <a:t>objective </a:t>
            </a:r>
            <a:r>
              <a:rPr spc="-5" dirty="0"/>
              <a:t>news and  information </a:t>
            </a:r>
            <a:r>
              <a:rPr spc="-10" dirty="0"/>
              <a:t>about the </a:t>
            </a:r>
            <a:r>
              <a:rPr spc="-5" dirty="0"/>
              <a:t>United States and  </a:t>
            </a:r>
            <a:r>
              <a:rPr spc="-10" dirty="0"/>
              <a:t>the world </a:t>
            </a:r>
            <a:r>
              <a:rPr spc="-5" dirty="0"/>
              <a:t>to audiences</a:t>
            </a:r>
            <a:r>
              <a:rPr spc="45" dirty="0"/>
              <a:t> </a:t>
            </a:r>
            <a:r>
              <a:rPr spc="-10" dirty="0"/>
              <a:t>overseas."</a:t>
            </a:r>
            <a:endParaRPr sz="225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3463" y="5283708"/>
            <a:ext cx="5762244" cy="758952"/>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60960" rIns="0" bIns="0" rtlCol="0">
            <a:spAutoFit/>
          </a:bodyPr>
          <a:lstStyle/>
          <a:p>
            <a:pPr marL="277495" marR="5080" indent="-265430">
              <a:lnSpc>
                <a:spcPts val="3020"/>
              </a:lnSpc>
              <a:spcBef>
                <a:spcPts val="480"/>
              </a:spcBef>
            </a:pPr>
            <a:r>
              <a:rPr sz="2250" spc="-595" dirty="0">
                <a:solidFill>
                  <a:srgbClr val="B83C68"/>
                </a:solidFill>
                <a:latin typeface="Arial"/>
                <a:cs typeface="Arial"/>
              </a:rPr>
              <a:t> </a:t>
            </a:r>
            <a:r>
              <a:rPr spc="-5" dirty="0"/>
              <a:t>VOA's News center is staffed 24 hours a  </a:t>
            </a:r>
            <a:r>
              <a:rPr spc="-80" dirty="0"/>
              <a:t>day, </a:t>
            </a:r>
            <a:r>
              <a:rPr spc="-10" dirty="0"/>
              <a:t>providing </a:t>
            </a:r>
            <a:r>
              <a:rPr spc="-5" dirty="0"/>
              <a:t>between </a:t>
            </a:r>
            <a:r>
              <a:rPr spc="-10" dirty="0"/>
              <a:t>150 and </a:t>
            </a:r>
            <a:r>
              <a:rPr spc="-5" dirty="0"/>
              <a:t>200 </a:t>
            </a:r>
            <a:r>
              <a:rPr spc="-10" dirty="0"/>
              <a:t>news  </a:t>
            </a:r>
            <a:r>
              <a:rPr spc="-5" dirty="0"/>
              <a:t>reports </a:t>
            </a:r>
            <a:r>
              <a:rPr spc="-10" dirty="0"/>
              <a:t>per </a:t>
            </a:r>
            <a:r>
              <a:rPr spc="-15" dirty="0"/>
              <a:t>day </a:t>
            </a:r>
            <a:r>
              <a:rPr spc="-5" dirty="0"/>
              <a:t>for all </a:t>
            </a:r>
            <a:r>
              <a:rPr spc="-10" dirty="0"/>
              <a:t>language </a:t>
            </a:r>
            <a:r>
              <a:rPr spc="-5" dirty="0"/>
              <a:t>services  and</a:t>
            </a:r>
            <a:r>
              <a:rPr spc="10" dirty="0"/>
              <a:t> </a:t>
            </a:r>
            <a:r>
              <a:rPr spc="-10" dirty="0"/>
              <a:t>programs.</a:t>
            </a:r>
            <a:endParaRPr sz="2250">
              <a:latin typeface="Arial"/>
              <a:cs typeface="Arial"/>
            </a:endParaRPr>
          </a:p>
        </p:txBody>
      </p:sp>
      <p:sp>
        <p:nvSpPr>
          <p:cNvPr id="4" name="object 4"/>
          <p:cNvSpPr txBox="1">
            <a:spLocks noGrp="1"/>
          </p:cNvSpPr>
          <p:nvPr>
            <p:ph type="body" idx="1"/>
          </p:nvPr>
        </p:nvSpPr>
        <p:spPr>
          <a:prstGeom prst="rect">
            <a:avLst/>
          </a:prstGeom>
        </p:spPr>
        <p:txBody>
          <a:bodyPr vert="horz" wrap="square" lIns="0" tIns="60960" rIns="0" bIns="0" rtlCol="0">
            <a:spAutoFit/>
          </a:bodyPr>
          <a:lstStyle/>
          <a:p>
            <a:pPr marL="368935" marR="5080" indent="-265430">
              <a:lnSpc>
                <a:spcPts val="3020"/>
              </a:lnSpc>
              <a:spcBef>
                <a:spcPts val="480"/>
              </a:spcBef>
              <a:buClr>
                <a:srgbClr val="B83C68"/>
              </a:buClr>
              <a:buSzPct val="80357"/>
              <a:buFont typeface="Arial"/>
              <a:buChar char=""/>
              <a:tabLst>
                <a:tab pos="369570" algn="l"/>
              </a:tabLst>
            </a:pPr>
            <a:r>
              <a:rPr spc="-10" dirty="0"/>
              <a:t>There </a:t>
            </a:r>
            <a:r>
              <a:rPr spc="-5" dirty="0"/>
              <a:t>are also 22 domestic and 16  </a:t>
            </a:r>
            <a:r>
              <a:rPr spc="-15" dirty="0"/>
              <a:t>overseas </a:t>
            </a:r>
            <a:r>
              <a:rPr spc="-5" dirty="0"/>
              <a:t>correspondents, in addition </a:t>
            </a:r>
            <a:r>
              <a:rPr spc="-10" dirty="0"/>
              <a:t>to  </a:t>
            </a:r>
            <a:r>
              <a:rPr spc="-5" dirty="0"/>
              <a:t>more </a:t>
            </a:r>
            <a:r>
              <a:rPr spc="-10" dirty="0"/>
              <a:t>than </a:t>
            </a:r>
            <a:r>
              <a:rPr spc="-5" dirty="0"/>
              <a:t>90 </a:t>
            </a:r>
            <a:r>
              <a:rPr spc="-15" dirty="0"/>
              <a:t>part-time </a:t>
            </a:r>
            <a:r>
              <a:rPr spc="-5" dirty="0"/>
              <a:t>reporters, called  </a:t>
            </a:r>
            <a:r>
              <a:rPr spc="-10" dirty="0"/>
              <a:t>"stringers".</a:t>
            </a:r>
          </a:p>
          <a:p>
            <a:pPr marL="368935" marR="338455" indent="-265430">
              <a:lnSpc>
                <a:spcPts val="3020"/>
              </a:lnSpc>
              <a:spcBef>
                <a:spcPts val="320"/>
              </a:spcBef>
              <a:buClr>
                <a:srgbClr val="B83C68"/>
              </a:buClr>
              <a:buSzPct val="80357"/>
              <a:buFont typeface="Arial"/>
              <a:buChar char=""/>
              <a:tabLst>
                <a:tab pos="369570" algn="l"/>
              </a:tabLst>
            </a:pPr>
            <a:r>
              <a:rPr b="1" i="1" spc="-5" dirty="0">
                <a:latin typeface="Verdana"/>
                <a:cs typeface="Verdana"/>
              </a:rPr>
              <a:t>"The news may be good. The </a:t>
            </a:r>
            <a:r>
              <a:rPr b="1" i="1" spc="-105" dirty="0">
                <a:latin typeface="Verdana"/>
                <a:cs typeface="Verdana"/>
              </a:rPr>
              <a:t>news  </a:t>
            </a:r>
            <a:r>
              <a:rPr b="1" i="1" spc="-5" dirty="0">
                <a:latin typeface="Verdana"/>
                <a:cs typeface="Verdana"/>
              </a:rPr>
              <a:t>may </a:t>
            </a:r>
            <a:r>
              <a:rPr b="1" i="1" spc="-10" dirty="0">
                <a:latin typeface="Verdana"/>
                <a:cs typeface="Verdana"/>
              </a:rPr>
              <a:t>be bad. We shall </a:t>
            </a:r>
            <a:r>
              <a:rPr b="1" i="1" spc="-5" dirty="0">
                <a:latin typeface="Verdana"/>
                <a:cs typeface="Verdana"/>
              </a:rPr>
              <a:t>tell you the  truth."</a:t>
            </a:r>
          </a:p>
          <a:p>
            <a:pPr>
              <a:lnSpc>
                <a:spcPct val="100000"/>
              </a:lnSpc>
              <a:spcBef>
                <a:spcPts val="25"/>
              </a:spcBef>
            </a:pPr>
            <a:endParaRPr sz="3300">
              <a:latin typeface="Verdana"/>
              <a:cs typeface="Verdana"/>
            </a:endParaRPr>
          </a:p>
          <a:p>
            <a:pPr marL="12700">
              <a:lnSpc>
                <a:spcPct val="100000"/>
              </a:lnSpc>
            </a:pPr>
            <a:r>
              <a:rPr sz="3600" b="1" dirty="0">
                <a:solidFill>
                  <a:srgbClr val="D65B7D"/>
                </a:solidFill>
                <a:latin typeface="Verdana"/>
                <a:cs typeface="Verdana"/>
              </a:rPr>
              <a:t>VOA NEWS</a:t>
            </a:r>
            <a:r>
              <a:rPr sz="3600" b="1" spc="-15" dirty="0">
                <a:solidFill>
                  <a:srgbClr val="D65B7D"/>
                </a:solidFill>
                <a:latin typeface="Verdana"/>
                <a:cs typeface="Verdana"/>
              </a:rPr>
              <a:t> </a:t>
            </a:r>
            <a:r>
              <a:rPr sz="3600" b="1" dirty="0">
                <a:solidFill>
                  <a:srgbClr val="D65B7D"/>
                </a:solidFill>
                <a:latin typeface="Verdana"/>
                <a:cs typeface="Verdana"/>
              </a:rPr>
              <a:t>CENTRE:</a:t>
            </a:r>
            <a:endParaRPr sz="3600">
              <a:latin typeface="Verdana"/>
              <a:cs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13943" y="4034028"/>
            <a:ext cx="3462528" cy="758951"/>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673100" y="607517"/>
            <a:ext cx="5440680" cy="452120"/>
          </a:xfrm>
          <a:prstGeom prst="rect">
            <a:avLst/>
          </a:prstGeom>
        </p:spPr>
        <p:txBody>
          <a:bodyPr vert="horz" wrap="square" lIns="0" tIns="12065" rIns="0" bIns="0" rtlCol="0">
            <a:spAutoFit/>
          </a:bodyPr>
          <a:lstStyle/>
          <a:p>
            <a:pPr marL="12700">
              <a:lnSpc>
                <a:spcPct val="100000"/>
              </a:lnSpc>
              <a:spcBef>
                <a:spcPts val="95"/>
              </a:spcBef>
            </a:pPr>
            <a:r>
              <a:rPr sz="2250" spc="-595" dirty="0">
                <a:solidFill>
                  <a:srgbClr val="B83C68"/>
                </a:solidFill>
                <a:latin typeface="Arial"/>
                <a:cs typeface="Arial"/>
              </a:rPr>
              <a:t> </a:t>
            </a:r>
            <a:r>
              <a:rPr spc="-5" dirty="0"/>
              <a:t>first went </a:t>
            </a:r>
            <a:r>
              <a:rPr spc="-10" dirty="0"/>
              <a:t>on </a:t>
            </a:r>
            <a:r>
              <a:rPr spc="-5" dirty="0"/>
              <a:t>the </a:t>
            </a:r>
            <a:r>
              <a:rPr spc="-10" dirty="0"/>
              <a:t>air </a:t>
            </a:r>
            <a:r>
              <a:rPr spc="-5" dirty="0"/>
              <a:t>in</a:t>
            </a:r>
            <a:r>
              <a:rPr spc="5" dirty="0"/>
              <a:t> </a:t>
            </a:r>
            <a:r>
              <a:rPr spc="-70" dirty="0"/>
              <a:t>1942.</a:t>
            </a:r>
            <a:endParaRPr sz="2250">
              <a:latin typeface="Arial"/>
              <a:cs typeface="Arial"/>
            </a:endParaRPr>
          </a:p>
        </p:txBody>
      </p:sp>
      <p:sp>
        <p:nvSpPr>
          <p:cNvPr id="4" name="object 4"/>
          <p:cNvSpPr txBox="1"/>
          <p:nvPr/>
        </p:nvSpPr>
        <p:spPr>
          <a:xfrm>
            <a:off x="612140" y="1072642"/>
            <a:ext cx="7888605" cy="3677920"/>
          </a:xfrm>
          <a:prstGeom prst="rect">
            <a:avLst/>
          </a:prstGeom>
        </p:spPr>
        <p:txBody>
          <a:bodyPr vert="horz" wrap="square" lIns="0" tIns="12065" rIns="0" bIns="0" rtlCol="0">
            <a:spAutoFit/>
          </a:bodyPr>
          <a:lstStyle/>
          <a:p>
            <a:pPr marL="338455" marR="5080" indent="-265430">
              <a:lnSpc>
                <a:spcPct val="100000"/>
              </a:lnSpc>
              <a:spcBef>
                <a:spcPts val="95"/>
              </a:spcBef>
              <a:buClr>
                <a:srgbClr val="B83C68"/>
              </a:buClr>
              <a:buSzPct val="80357"/>
              <a:buFont typeface="Arial"/>
              <a:buChar char=""/>
              <a:tabLst>
                <a:tab pos="339090" algn="l"/>
              </a:tabLst>
            </a:pPr>
            <a:r>
              <a:rPr sz="2800" spc="-5" dirty="0">
                <a:latin typeface="Verdana"/>
                <a:cs typeface="Verdana"/>
              </a:rPr>
              <a:t>is a multimedia international </a:t>
            </a:r>
            <a:r>
              <a:rPr sz="2800" spc="-40" dirty="0">
                <a:latin typeface="Verdana"/>
                <a:cs typeface="Verdana"/>
              </a:rPr>
              <a:t>broadcasting  </a:t>
            </a:r>
            <a:r>
              <a:rPr sz="2800" spc="-5" dirty="0">
                <a:latin typeface="Verdana"/>
                <a:cs typeface="Verdana"/>
              </a:rPr>
              <a:t>service.</a:t>
            </a:r>
            <a:endParaRPr sz="2800">
              <a:latin typeface="Verdana"/>
              <a:cs typeface="Verdana"/>
            </a:endParaRPr>
          </a:p>
          <a:p>
            <a:pPr marL="338455" marR="313690" indent="-265430">
              <a:lnSpc>
                <a:spcPct val="100000"/>
              </a:lnSpc>
              <a:spcBef>
                <a:spcPts val="300"/>
              </a:spcBef>
              <a:buClr>
                <a:srgbClr val="B83C68"/>
              </a:buClr>
              <a:buSzPct val="80357"/>
              <a:buFont typeface="Arial"/>
              <a:buChar char=""/>
              <a:tabLst>
                <a:tab pos="339090" algn="l"/>
              </a:tabLst>
            </a:pPr>
            <a:r>
              <a:rPr sz="2800" spc="-10" dirty="0">
                <a:latin typeface="Verdana"/>
                <a:cs typeface="Verdana"/>
              </a:rPr>
              <a:t>funded by the </a:t>
            </a:r>
            <a:r>
              <a:rPr sz="2800" spc="-15" dirty="0">
                <a:latin typeface="Verdana"/>
                <a:cs typeface="Verdana"/>
              </a:rPr>
              <a:t>U.S. </a:t>
            </a:r>
            <a:r>
              <a:rPr sz="2800" spc="-10" dirty="0">
                <a:latin typeface="Verdana"/>
                <a:cs typeface="Verdana"/>
              </a:rPr>
              <a:t>Government </a:t>
            </a:r>
            <a:r>
              <a:rPr sz="2800" spc="-65" dirty="0">
                <a:latin typeface="Verdana"/>
                <a:cs typeface="Verdana"/>
              </a:rPr>
              <a:t>through  </a:t>
            </a:r>
            <a:r>
              <a:rPr sz="2800" spc="-10" dirty="0">
                <a:latin typeface="Verdana"/>
                <a:cs typeface="Verdana"/>
              </a:rPr>
              <a:t>the </a:t>
            </a:r>
            <a:r>
              <a:rPr sz="2800" spc="-5" dirty="0">
                <a:latin typeface="Verdana"/>
                <a:cs typeface="Verdana"/>
              </a:rPr>
              <a:t>Broadcasting Board of</a:t>
            </a:r>
            <a:r>
              <a:rPr sz="2800" spc="80" dirty="0">
                <a:latin typeface="Verdana"/>
                <a:cs typeface="Verdana"/>
              </a:rPr>
              <a:t> </a:t>
            </a:r>
            <a:r>
              <a:rPr sz="2800" spc="-10" dirty="0">
                <a:latin typeface="Verdana"/>
                <a:cs typeface="Verdana"/>
              </a:rPr>
              <a:t>Governors.</a:t>
            </a:r>
            <a:endParaRPr sz="2800">
              <a:latin typeface="Verdana"/>
              <a:cs typeface="Verdana"/>
            </a:endParaRPr>
          </a:p>
          <a:p>
            <a:pPr marL="338455">
              <a:lnSpc>
                <a:spcPct val="100000"/>
              </a:lnSpc>
            </a:pPr>
            <a:r>
              <a:rPr sz="2800" spc="-10" dirty="0">
                <a:latin typeface="Verdana"/>
                <a:cs typeface="Verdana"/>
              </a:rPr>
              <a:t>VOA</a:t>
            </a:r>
            <a:r>
              <a:rPr sz="2800" spc="-5" dirty="0">
                <a:latin typeface="Verdana"/>
                <a:cs typeface="Verdana"/>
              </a:rPr>
              <a:t> broadcasts.</a:t>
            </a:r>
            <a:endParaRPr sz="2800">
              <a:latin typeface="Verdana"/>
              <a:cs typeface="Verdana"/>
            </a:endParaRPr>
          </a:p>
          <a:p>
            <a:pPr>
              <a:lnSpc>
                <a:spcPct val="100000"/>
              </a:lnSpc>
            </a:pPr>
            <a:endParaRPr sz="3400">
              <a:latin typeface="Verdana"/>
              <a:cs typeface="Verdana"/>
            </a:endParaRPr>
          </a:p>
          <a:p>
            <a:pPr>
              <a:lnSpc>
                <a:spcPct val="100000"/>
              </a:lnSpc>
              <a:spcBef>
                <a:spcPts val="50"/>
              </a:spcBef>
            </a:pPr>
            <a:endParaRPr sz="2600">
              <a:latin typeface="Verdana"/>
              <a:cs typeface="Verdana"/>
            </a:endParaRPr>
          </a:p>
          <a:p>
            <a:pPr marL="12700">
              <a:lnSpc>
                <a:spcPct val="100000"/>
              </a:lnSpc>
            </a:pPr>
            <a:r>
              <a:rPr sz="3600" b="1" dirty="0">
                <a:solidFill>
                  <a:srgbClr val="D65B7D"/>
                </a:solidFill>
                <a:latin typeface="Verdana"/>
                <a:cs typeface="Verdana"/>
              </a:rPr>
              <a:t>Broadcasts</a:t>
            </a:r>
            <a:endParaRPr sz="3600">
              <a:latin typeface="Verdana"/>
              <a:cs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45947" y="434212"/>
            <a:ext cx="8379459" cy="5486400"/>
            <a:chOff x="345947" y="434212"/>
            <a:chExt cx="8379459" cy="5486400"/>
          </a:xfrm>
        </p:grpSpPr>
        <p:sp>
          <p:nvSpPr>
            <p:cNvPr id="3" name="object 3"/>
            <p:cNvSpPr/>
            <p:nvPr/>
          </p:nvSpPr>
          <p:spPr>
            <a:xfrm>
              <a:off x="345947" y="3698747"/>
              <a:ext cx="2862072" cy="67970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569975" y="4239767"/>
              <a:ext cx="2414016" cy="152400"/>
            </a:xfrm>
            <a:prstGeom prst="rect">
              <a:avLst/>
            </a:prstGeom>
            <a:blipFill>
              <a:blip r:embed="rId3" cstate="print"/>
              <a:stretch>
                <a:fillRect/>
              </a:stretch>
            </a:blipFill>
          </p:spPr>
          <p:txBody>
            <a:bodyPr wrap="square" lIns="0" tIns="0" rIns="0" bIns="0" rtlCol="0"/>
            <a:lstStyle/>
            <a:p>
              <a:endParaRPr/>
            </a:p>
          </p:txBody>
        </p:sp>
      </p:grpSp>
      <p:sp>
        <p:nvSpPr>
          <p:cNvPr id="5" name="object 5"/>
          <p:cNvSpPr txBox="1">
            <a:spLocks noGrp="1"/>
          </p:cNvSpPr>
          <p:nvPr>
            <p:ph type="title"/>
          </p:nvPr>
        </p:nvSpPr>
        <p:spPr>
          <a:xfrm>
            <a:off x="673100" y="607517"/>
            <a:ext cx="5730240" cy="452120"/>
          </a:xfrm>
          <a:prstGeom prst="rect">
            <a:avLst/>
          </a:prstGeom>
        </p:spPr>
        <p:txBody>
          <a:bodyPr vert="horz" wrap="square" lIns="0" tIns="12065" rIns="0" bIns="0" rtlCol="0">
            <a:spAutoFit/>
          </a:bodyPr>
          <a:lstStyle/>
          <a:p>
            <a:pPr marL="12700">
              <a:lnSpc>
                <a:spcPct val="100000"/>
              </a:lnSpc>
              <a:spcBef>
                <a:spcPts val="95"/>
              </a:spcBef>
            </a:pPr>
            <a:r>
              <a:rPr sz="2250" spc="-595" dirty="0">
                <a:solidFill>
                  <a:srgbClr val="B83C68"/>
                </a:solidFill>
                <a:latin typeface="Arial"/>
                <a:cs typeface="Arial"/>
              </a:rPr>
              <a:t> </a:t>
            </a:r>
            <a:r>
              <a:rPr b="1" spc="-10" dirty="0">
                <a:latin typeface="Verdana"/>
                <a:cs typeface="Verdana"/>
              </a:rPr>
              <a:t>Audience: </a:t>
            </a:r>
            <a:r>
              <a:rPr spc="-5" dirty="0"/>
              <a:t>134 million</a:t>
            </a:r>
            <a:r>
              <a:rPr spc="70" dirty="0"/>
              <a:t> </a:t>
            </a:r>
            <a:r>
              <a:rPr spc="-60" dirty="0"/>
              <a:t>weekly</a:t>
            </a:r>
            <a:endParaRPr sz="2250">
              <a:latin typeface="Verdana"/>
              <a:cs typeface="Verdana"/>
            </a:endParaRPr>
          </a:p>
        </p:txBody>
      </p:sp>
      <p:sp>
        <p:nvSpPr>
          <p:cNvPr id="6" name="object 6"/>
          <p:cNvSpPr txBox="1"/>
          <p:nvPr/>
        </p:nvSpPr>
        <p:spPr>
          <a:xfrm>
            <a:off x="612140" y="1033932"/>
            <a:ext cx="7832090" cy="3305810"/>
          </a:xfrm>
          <a:prstGeom prst="rect">
            <a:avLst/>
          </a:prstGeom>
        </p:spPr>
        <p:txBody>
          <a:bodyPr vert="horz" wrap="square" lIns="0" tIns="50800" rIns="0" bIns="0" rtlCol="0">
            <a:spAutoFit/>
          </a:bodyPr>
          <a:lstStyle/>
          <a:p>
            <a:pPr marL="338455" indent="-266065">
              <a:lnSpc>
                <a:spcPct val="100000"/>
              </a:lnSpc>
              <a:spcBef>
                <a:spcPts val="400"/>
              </a:spcBef>
              <a:buClr>
                <a:srgbClr val="B83C68"/>
              </a:buClr>
              <a:buSzPct val="80357"/>
              <a:buFont typeface="Arial"/>
              <a:buChar char=""/>
              <a:tabLst>
                <a:tab pos="339090" algn="l"/>
              </a:tabLst>
            </a:pPr>
            <a:r>
              <a:rPr sz="2800" b="1" spc="-5" dirty="0">
                <a:latin typeface="Verdana"/>
                <a:cs typeface="Verdana"/>
              </a:rPr>
              <a:t>Media: </a:t>
            </a:r>
            <a:r>
              <a:rPr sz="2800" spc="-20" dirty="0">
                <a:latin typeface="Verdana"/>
                <a:cs typeface="Verdana"/>
              </a:rPr>
              <a:t>radio, </a:t>
            </a:r>
            <a:r>
              <a:rPr sz="2800" spc="-5" dirty="0">
                <a:latin typeface="Verdana"/>
                <a:cs typeface="Verdana"/>
              </a:rPr>
              <a:t>television, and </a:t>
            </a:r>
            <a:r>
              <a:rPr sz="2800" spc="-10" dirty="0">
                <a:latin typeface="Verdana"/>
                <a:cs typeface="Verdana"/>
              </a:rPr>
              <a:t>the</a:t>
            </a:r>
            <a:r>
              <a:rPr sz="2800" spc="110" dirty="0">
                <a:latin typeface="Verdana"/>
                <a:cs typeface="Verdana"/>
              </a:rPr>
              <a:t> </a:t>
            </a:r>
            <a:r>
              <a:rPr sz="2800" spc="-45" dirty="0">
                <a:latin typeface="Verdana"/>
                <a:cs typeface="Verdana"/>
              </a:rPr>
              <a:t>Internet</a:t>
            </a:r>
            <a:endParaRPr sz="2800">
              <a:latin typeface="Verdana"/>
              <a:cs typeface="Verdana"/>
            </a:endParaRPr>
          </a:p>
          <a:p>
            <a:pPr marL="338455" indent="-266065">
              <a:lnSpc>
                <a:spcPct val="100000"/>
              </a:lnSpc>
              <a:spcBef>
                <a:spcPts val="300"/>
              </a:spcBef>
              <a:buClr>
                <a:srgbClr val="B83C68"/>
              </a:buClr>
              <a:buSzPct val="80357"/>
              <a:buFont typeface="Arial"/>
              <a:buChar char=""/>
              <a:tabLst>
                <a:tab pos="339090" algn="l"/>
                <a:tab pos="2885440" algn="l"/>
              </a:tabLst>
            </a:pPr>
            <a:r>
              <a:rPr sz="2800" b="1" spc="-10" dirty="0">
                <a:latin typeface="Verdana"/>
                <a:cs typeface="Verdana"/>
              </a:rPr>
              <a:t>Languages:	</a:t>
            </a:r>
            <a:r>
              <a:rPr sz="2800" spc="-10" dirty="0">
                <a:latin typeface="Verdana"/>
                <a:cs typeface="Verdana"/>
              </a:rPr>
              <a:t>45</a:t>
            </a:r>
            <a:endParaRPr sz="2800">
              <a:latin typeface="Verdana"/>
              <a:cs typeface="Verdana"/>
            </a:endParaRPr>
          </a:p>
          <a:p>
            <a:pPr marL="338455" indent="-266065">
              <a:lnSpc>
                <a:spcPct val="100000"/>
              </a:lnSpc>
              <a:spcBef>
                <a:spcPts val="300"/>
              </a:spcBef>
              <a:buClr>
                <a:srgbClr val="B83C68"/>
              </a:buClr>
              <a:buSzPct val="80357"/>
              <a:buFont typeface="Arial"/>
              <a:buChar char=""/>
              <a:tabLst>
                <a:tab pos="339090" algn="l"/>
              </a:tabLst>
            </a:pPr>
            <a:r>
              <a:rPr sz="2800" b="1" spc="-5" dirty="0">
                <a:latin typeface="Verdana"/>
                <a:cs typeface="Verdana"/>
              </a:rPr>
              <a:t>Budget: </a:t>
            </a:r>
            <a:r>
              <a:rPr sz="2800" spc="-5" dirty="0">
                <a:latin typeface="Verdana"/>
                <a:cs typeface="Verdana"/>
              </a:rPr>
              <a:t>$190.2</a:t>
            </a:r>
            <a:r>
              <a:rPr sz="2800" spc="45" dirty="0">
                <a:latin typeface="Verdana"/>
                <a:cs typeface="Verdana"/>
              </a:rPr>
              <a:t> </a:t>
            </a:r>
            <a:r>
              <a:rPr sz="2800" spc="-5" dirty="0">
                <a:latin typeface="Verdana"/>
                <a:cs typeface="Verdana"/>
              </a:rPr>
              <a:t>million</a:t>
            </a:r>
            <a:endParaRPr sz="2800">
              <a:latin typeface="Verdana"/>
              <a:cs typeface="Verdana"/>
            </a:endParaRPr>
          </a:p>
          <a:p>
            <a:pPr marL="338455" indent="-266065">
              <a:lnSpc>
                <a:spcPct val="100000"/>
              </a:lnSpc>
              <a:spcBef>
                <a:spcPts val="300"/>
              </a:spcBef>
              <a:buClr>
                <a:srgbClr val="B83C68"/>
              </a:buClr>
              <a:buSzPct val="80357"/>
              <a:buFont typeface="Arial"/>
              <a:buChar char=""/>
              <a:tabLst>
                <a:tab pos="339090" algn="l"/>
              </a:tabLst>
            </a:pPr>
            <a:r>
              <a:rPr sz="2800" b="1" spc="-5" dirty="0">
                <a:latin typeface="Verdana"/>
                <a:cs typeface="Verdana"/>
              </a:rPr>
              <a:t>Headquarters: </a:t>
            </a:r>
            <a:r>
              <a:rPr sz="2800" spc="-20" dirty="0">
                <a:latin typeface="Verdana"/>
                <a:cs typeface="Verdana"/>
              </a:rPr>
              <a:t>Washington,</a:t>
            </a:r>
            <a:r>
              <a:rPr sz="2800" spc="105" dirty="0">
                <a:latin typeface="Verdana"/>
                <a:cs typeface="Verdana"/>
              </a:rPr>
              <a:t> </a:t>
            </a:r>
            <a:r>
              <a:rPr sz="2800" spc="-20" dirty="0">
                <a:latin typeface="Verdana"/>
                <a:cs typeface="Verdana"/>
              </a:rPr>
              <a:t>D.C.</a:t>
            </a:r>
            <a:endParaRPr sz="2800">
              <a:latin typeface="Verdana"/>
              <a:cs typeface="Verdana"/>
            </a:endParaRPr>
          </a:p>
          <a:p>
            <a:pPr marL="338455" indent="-266065">
              <a:lnSpc>
                <a:spcPct val="100000"/>
              </a:lnSpc>
              <a:spcBef>
                <a:spcPts val="300"/>
              </a:spcBef>
              <a:buClr>
                <a:srgbClr val="B83C68"/>
              </a:buClr>
              <a:buSzPct val="80357"/>
              <a:buFont typeface="Arial"/>
              <a:buChar char=""/>
              <a:tabLst>
                <a:tab pos="339090" algn="l"/>
              </a:tabLst>
            </a:pPr>
            <a:r>
              <a:rPr sz="2800" b="1" spc="-5" dirty="0">
                <a:latin typeface="Verdana"/>
                <a:cs typeface="Verdana"/>
              </a:rPr>
              <a:t>Employees: </a:t>
            </a:r>
            <a:r>
              <a:rPr sz="2800" spc="-5" dirty="0">
                <a:latin typeface="Verdana"/>
                <a:cs typeface="Verdana"/>
              </a:rPr>
              <a:t>more </a:t>
            </a:r>
            <a:r>
              <a:rPr sz="2800" spc="-10" dirty="0">
                <a:latin typeface="Verdana"/>
                <a:cs typeface="Verdana"/>
              </a:rPr>
              <a:t>than</a:t>
            </a:r>
            <a:r>
              <a:rPr sz="2800" spc="80" dirty="0">
                <a:latin typeface="Verdana"/>
                <a:cs typeface="Verdana"/>
              </a:rPr>
              <a:t> </a:t>
            </a:r>
            <a:r>
              <a:rPr sz="2800" spc="-5" dirty="0">
                <a:latin typeface="Verdana"/>
                <a:cs typeface="Verdana"/>
              </a:rPr>
              <a:t>1,100</a:t>
            </a:r>
            <a:endParaRPr sz="2800">
              <a:latin typeface="Verdana"/>
              <a:cs typeface="Verdana"/>
            </a:endParaRPr>
          </a:p>
          <a:p>
            <a:pPr>
              <a:lnSpc>
                <a:spcPct val="100000"/>
              </a:lnSpc>
              <a:spcBef>
                <a:spcPts val="35"/>
              </a:spcBef>
            </a:pPr>
            <a:endParaRPr sz="3000">
              <a:latin typeface="Verdana"/>
              <a:cs typeface="Verdana"/>
            </a:endParaRPr>
          </a:p>
          <a:p>
            <a:pPr marL="12700">
              <a:lnSpc>
                <a:spcPct val="100000"/>
              </a:lnSpc>
              <a:spcBef>
                <a:spcPts val="5"/>
              </a:spcBef>
            </a:pPr>
            <a:r>
              <a:rPr sz="3200" b="1" u="heavy" spc="-5" dirty="0">
                <a:solidFill>
                  <a:srgbClr val="D65B7D"/>
                </a:solidFill>
                <a:uFill>
                  <a:solidFill>
                    <a:srgbClr val="D65B7D"/>
                  </a:solidFill>
                </a:uFill>
                <a:latin typeface="Verdana"/>
                <a:cs typeface="Verdana"/>
              </a:rPr>
              <a:t>Fast</a:t>
            </a:r>
            <a:r>
              <a:rPr sz="3200" b="1" u="heavy" spc="-10" dirty="0">
                <a:solidFill>
                  <a:srgbClr val="D65B7D"/>
                </a:solidFill>
                <a:uFill>
                  <a:solidFill>
                    <a:srgbClr val="D65B7D"/>
                  </a:solidFill>
                </a:uFill>
                <a:latin typeface="Verdana"/>
                <a:cs typeface="Verdana"/>
              </a:rPr>
              <a:t> </a:t>
            </a:r>
            <a:r>
              <a:rPr sz="3200" b="1" u="heavy" spc="-5" dirty="0">
                <a:solidFill>
                  <a:srgbClr val="D65B7D"/>
                </a:solidFill>
                <a:uFill>
                  <a:solidFill>
                    <a:srgbClr val="D65B7D"/>
                  </a:solidFill>
                </a:uFill>
                <a:latin typeface="Verdana"/>
                <a:cs typeface="Verdana"/>
              </a:rPr>
              <a:t>Facts</a:t>
            </a:r>
            <a:endParaRPr sz="3200">
              <a:latin typeface="Verdana"/>
              <a:cs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8591" y="434212"/>
            <a:ext cx="8306815" cy="5486349"/>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73100" y="607517"/>
            <a:ext cx="7806690" cy="3515995"/>
          </a:xfrm>
          <a:prstGeom prst="rect">
            <a:avLst/>
          </a:prstGeom>
        </p:spPr>
        <p:txBody>
          <a:bodyPr vert="horz" wrap="square" lIns="0" tIns="12065" rIns="0" bIns="0" rtlCol="0">
            <a:spAutoFit/>
          </a:bodyPr>
          <a:lstStyle/>
          <a:p>
            <a:pPr marL="277495" marR="5080" indent="-265430">
              <a:lnSpc>
                <a:spcPct val="100000"/>
              </a:lnSpc>
              <a:spcBef>
                <a:spcPts val="95"/>
              </a:spcBef>
              <a:buClr>
                <a:srgbClr val="B83C68"/>
              </a:buClr>
              <a:buSzPct val="80357"/>
              <a:buFont typeface="Arial"/>
              <a:buChar char=""/>
              <a:tabLst>
                <a:tab pos="278130" algn="l"/>
              </a:tabLst>
            </a:pPr>
            <a:r>
              <a:rPr sz="2800" spc="-5" dirty="0">
                <a:latin typeface="Verdana"/>
                <a:cs typeface="Verdana"/>
              </a:rPr>
              <a:t>approximately 1,500 hours of news,  information, educational, and </a:t>
            </a:r>
            <a:r>
              <a:rPr sz="2800" spc="-15" dirty="0">
                <a:latin typeface="Verdana"/>
                <a:cs typeface="Verdana"/>
              </a:rPr>
              <a:t>cultural  </a:t>
            </a:r>
            <a:r>
              <a:rPr sz="2800" spc="-10" dirty="0">
                <a:latin typeface="Verdana"/>
                <a:cs typeface="Verdana"/>
              </a:rPr>
              <a:t>programming every </a:t>
            </a:r>
            <a:r>
              <a:rPr sz="2800" spc="-5" dirty="0">
                <a:latin typeface="Verdana"/>
                <a:cs typeface="Verdana"/>
              </a:rPr>
              <a:t>week to an estimated  </a:t>
            </a:r>
            <a:r>
              <a:rPr sz="2800" spc="-10" dirty="0">
                <a:latin typeface="Verdana"/>
                <a:cs typeface="Verdana"/>
              </a:rPr>
              <a:t>worldwide </a:t>
            </a:r>
            <a:r>
              <a:rPr sz="2800" spc="-5" dirty="0">
                <a:latin typeface="Verdana"/>
                <a:cs typeface="Verdana"/>
              </a:rPr>
              <a:t>audience of 134 million</a:t>
            </a:r>
            <a:r>
              <a:rPr sz="2800" spc="40" dirty="0">
                <a:latin typeface="Verdana"/>
                <a:cs typeface="Verdana"/>
              </a:rPr>
              <a:t> </a:t>
            </a:r>
            <a:r>
              <a:rPr sz="2800" spc="-10" dirty="0">
                <a:latin typeface="Verdana"/>
                <a:cs typeface="Verdana"/>
              </a:rPr>
              <a:t>people.</a:t>
            </a:r>
            <a:endParaRPr sz="2800">
              <a:latin typeface="Verdana"/>
              <a:cs typeface="Verdana"/>
            </a:endParaRPr>
          </a:p>
          <a:p>
            <a:pPr marL="277495" indent="-265430">
              <a:lnSpc>
                <a:spcPct val="100000"/>
              </a:lnSpc>
              <a:spcBef>
                <a:spcPts val="305"/>
              </a:spcBef>
              <a:buClr>
                <a:srgbClr val="B83C68"/>
              </a:buClr>
              <a:buSzPct val="80357"/>
              <a:buFont typeface="Arial"/>
              <a:buChar char=""/>
              <a:tabLst>
                <a:tab pos="278130" algn="l"/>
              </a:tabLst>
            </a:pPr>
            <a:r>
              <a:rPr sz="2800" b="1" spc="-5" dirty="0">
                <a:latin typeface="Verdana"/>
                <a:cs typeface="Verdana"/>
              </a:rPr>
              <a:t>Mission:</a:t>
            </a:r>
            <a:endParaRPr sz="2800">
              <a:latin typeface="Verdana"/>
              <a:cs typeface="Verdana"/>
            </a:endParaRPr>
          </a:p>
          <a:p>
            <a:pPr marL="277495" marR="13335" indent="1614170" algn="just">
              <a:lnSpc>
                <a:spcPct val="100000"/>
              </a:lnSpc>
              <a:spcBef>
                <a:spcPts val="300"/>
              </a:spcBef>
            </a:pPr>
            <a:r>
              <a:rPr sz="2800" spc="-150" dirty="0">
                <a:latin typeface="Verdana"/>
                <a:cs typeface="Verdana"/>
              </a:rPr>
              <a:t>To </a:t>
            </a:r>
            <a:r>
              <a:rPr sz="2800" spc="-5" dirty="0">
                <a:latin typeface="Verdana"/>
                <a:cs typeface="Verdana"/>
              </a:rPr>
              <a:t>broadcast </a:t>
            </a:r>
            <a:r>
              <a:rPr sz="2800" spc="-10" dirty="0">
                <a:latin typeface="Verdana"/>
                <a:cs typeface="Verdana"/>
              </a:rPr>
              <a:t>accurate, balanced,  </a:t>
            </a:r>
            <a:r>
              <a:rPr sz="2800" spc="-5" dirty="0">
                <a:latin typeface="Verdana"/>
                <a:cs typeface="Verdana"/>
              </a:rPr>
              <a:t>and </a:t>
            </a:r>
            <a:r>
              <a:rPr sz="2800" spc="-10" dirty="0">
                <a:latin typeface="Verdana"/>
                <a:cs typeface="Verdana"/>
              </a:rPr>
              <a:t>comprehensive </a:t>
            </a:r>
            <a:r>
              <a:rPr sz="2800" spc="-5" dirty="0">
                <a:latin typeface="Verdana"/>
                <a:cs typeface="Verdana"/>
              </a:rPr>
              <a:t>news and information  to an </a:t>
            </a:r>
            <a:r>
              <a:rPr sz="2800" spc="-10" dirty="0">
                <a:latin typeface="Verdana"/>
                <a:cs typeface="Verdana"/>
              </a:rPr>
              <a:t>international</a:t>
            </a:r>
            <a:r>
              <a:rPr sz="2800" spc="35" dirty="0">
                <a:latin typeface="Verdana"/>
                <a:cs typeface="Verdana"/>
              </a:rPr>
              <a:t> </a:t>
            </a:r>
            <a:r>
              <a:rPr sz="2800" spc="-5" dirty="0">
                <a:latin typeface="Verdana"/>
                <a:cs typeface="Verdana"/>
              </a:rPr>
              <a:t>audience.</a:t>
            </a:r>
            <a:endParaRPr sz="2800">
              <a:latin typeface="Verdana"/>
              <a:cs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37743" y="4643628"/>
            <a:ext cx="3086100" cy="758951"/>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673100" y="607517"/>
            <a:ext cx="5156835" cy="452120"/>
          </a:xfrm>
          <a:prstGeom prst="rect">
            <a:avLst/>
          </a:prstGeom>
        </p:spPr>
        <p:txBody>
          <a:bodyPr vert="horz" wrap="square" lIns="0" tIns="12065" rIns="0" bIns="0" rtlCol="0">
            <a:spAutoFit/>
          </a:bodyPr>
          <a:lstStyle/>
          <a:p>
            <a:pPr marL="12700">
              <a:lnSpc>
                <a:spcPct val="100000"/>
              </a:lnSpc>
              <a:spcBef>
                <a:spcPts val="95"/>
              </a:spcBef>
              <a:tabLst>
                <a:tab pos="401320" algn="l"/>
              </a:tabLst>
            </a:pPr>
            <a:r>
              <a:rPr sz="2250" spc="-595" dirty="0">
                <a:solidFill>
                  <a:srgbClr val="B83C68"/>
                </a:solidFill>
                <a:latin typeface="Arial"/>
                <a:cs typeface="Arial"/>
              </a:rPr>
              <a:t>	</a:t>
            </a:r>
            <a:r>
              <a:rPr spc="-5" dirty="0"/>
              <a:t>27 </a:t>
            </a:r>
            <a:r>
              <a:rPr spc="-15" dirty="0"/>
              <a:t>radio </a:t>
            </a:r>
            <a:r>
              <a:rPr spc="-5" dirty="0"/>
              <a:t>broadcast</a:t>
            </a:r>
            <a:r>
              <a:rPr spc="35" dirty="0"/>
              <a:t> </a:t>
            </a:r>
            <a:r>
              <a:rPr spc="-10" dirty="0"/>
              <a:t>studios</a:t>
            </a:r>
            <a:endParaRPr sz="2250">
              <a:latin typeface="Arial"/>
              <a:cs typeface="Arial"/>
            </a:endParaRPr>
          </a:p>
        </p:txBody>
      </p:sp>
      <p:sp>
        <p:nvSpPr>
          <p:cNvPr id="4" name="object 4"/>
          <p:cNvSpPr txBox="1"/>
          <p:nvPr/>
        </p:nvSpPr>
        <p:spPr>
          <a:xfrm>
            <a:off x="535940" y="1033932"/>
            <a:ext cx="8045450" cy="4326255"/>
          </a:xfrm>
          <a:prstGeom prst="rect">
            <a:avLst/>
          </a:prstGeom>
        </p:spPr>
        <p:txBody>
          <a:bodyPr vert="horz" wrap="square" lIns="0" tIns="50800" rIns="0" bIns="0" rtlCol="0">
            <a:spAutoFit/>
          </a:bodyPr>
          <a:lstStyle/>
          <a:p>
            <a:pPr marL="538480" indent="-389890">
              <a:lnSpc>
                <a:spcPct val="100000"/>
              </a:lnSpc>
              <a:spcBef>
                <a:spcPts val="400"/>
              </a:spcBef>
              <a:buClr>
                <a:srgbClr val="B83C68"/>
              </a:buClr>
              <a:buSzPct val="80357"/>
              <a:buFont typeface="Arial"/>
              <a:buChar char=""/>
              <a:tabLst>
                <a:tab pos="538480" algn="l"/>
                <a:tab pos="539115" algn="l"/>
              </a:tabLst>
            </a:pPr>
            <a:r>
              <a:rPr sz="2800" spc="-5" dirty="0">
                <a:latin typeface="Verdana"/>
                <a:cs typeface="Verdana"/>
              </a:rPr>
              <a:t>33 production and recording</a:t>
            </a:r>
            <a:r>
              <a:rPr sz="2800" spc="100" dirty="0">
                <a:latin typeface="Verdana"/>
                <a:cs typeface="Verdana"/>
              </a:rPr>
              <a:t> </a:t>
            </a:r>
            <a:r>
              <a:rPr sz="2800" spc="-10" dirty="0">
                <a:latin typeface="Verdana"/>
                <a:cs typeface="Verdana"/>
              </a:rPr>
              <a:t>studios</a:t>
            </a:r>
            <a:endParaRPr sz="2800">
              <a:latin typeface="Verdana"/>
              <a:cs typeface="Verdana"/>
            </a:endParaRPr>
          </a:p>
          <a:p>
            <a:pPr marL="414655" marR="5080" indent="-265430">
              <a:lnSpc>
                <a:spcPct val="100000"/>
              </a:lnSpc>
              <a:spcBef>
                <a:spcPts val="300"/>
              </a:spcBef>
              <a:buClr>
                <a:srgbClr val="B83C68"/>
              </a:buClr>
              <a:buSzPct val="80357"/>
              <a:buFont typeface="Arial"/>
              <a:buChar char=""/>
              <a:tabLst>
                <a:tab pos="538480" algn="l"/>
                <a:tab pos="539115" algn="l"/>
              </a:tabLst>
            </a:pPr>
            <a:r>
              <a:rPr dirty="0"/>
              <a:t>	</a:t>
            </a:r>
            <a:r>
              <a:rPr sz="2800" spc="-5" dirty="0">
                <a:latin typeface="Verdana"/>
                <a:cs typeface="Verdana"/>
              </a:rPr>
              <a:t>30 professional audio mixing and </a:t>
            </a:r>
            <a:r>
              <a:rPr sz="2800" spc="-10" dirty="0">
                <a:latin typeface="Verdana"/>
                <a:cs typeface="Verdana"/>
              </a:rPr>
              <a:t>dubbing  </a:t>
            </a:r>
            <a:r>
              <a:rPr sz="2800" spc="-5" dirty="0">
                <a:latin typeface="Verdana"/>
                <a:cs typeface="Verdana"/>
              </a:rPr>
              <a:t>stations</a:t>
            </a:r>
            <a:endParaRPr sz="2800">
              <a:latin typeface="Verdana"/>
              <a:cs typeface="Verdana"/>
            </a:endParaRPr>
          </a:p>
          <a:p>
            <a:pPr marL="538480" indent="-389890">
              <a:lnSpc>
                <a:spcPct val="100000"/>
              </a:lnSpc>
              <a:spcBef>
                <a:spcPts val="300"/>
              </a:spcBef>
              <a:buClr>
                <a:srgbClr val="B83C68"/>
              </a:buClr>
              <a:buSzPct val="80357"/>
              <a:buFont typeface="Arial"/>
              <a:buChar char=""/>
              <a:tabLst>
                <a:tab pos="538480" algn="l"/>
                <a:tab pos="539115" algn="l"/>
              </a:tabLst>
            </a:pPr>
            <a:r>
              <a:rPr sz="2800" spc="-5" dirty="0">
                <a:latin typeface="Verdana"/>
                <a:cs typeface="Verdana"/>
              </a:rPr>
              <a:t>4 </a:t>
            </a:r>
            <a:r>
              <a:rPr sz="2800" spc="-10" dirty="0">
                <a:latin typeface="Verdana"/>
                <a:cs typeface="Verdana"/>
              </a:rPr>
              <a:t>television</a:t>
            </a:r>
            <a:r>
              <a:rPr sz="2800" spc="-5" dirty="0">
                <a:latin typeface="Verdana"/>
                <a:cs typeface="Verdana"/>
              </a:rPr>
              <a:t> studios</a:t>
            </a:r>
            <a:endParaRPr sz="2800">
              <a:latin typeface="Verdana"/>
              <a:cs typeface="Verdana"/>
            </a:endParaRPr>
          </a:p>
          <a:p>
            <a:pPr marL="414655" marR="342900" indent="-265430">
              <a:lnSpc>
                <a:spcPct val="100000"/>
              </a:lnSpc>
              <a:spcBef>
                <a:spcPts val="300"/>
              </a:spcBef>
              <a:buClr>
                <a:srgbClr val="B83C68"/>
              </a:buClr>
              <a:buSzPct val="80357"/>
              <a:buFont typeface="Arial"/>
              <a:buChar char=""/>
              <a:tabLst>
                <a:tab pos="538480" algn="l"/>
                <a:tab pos="539115" algn="l"/>
              </a:tabLst>
            </a:pPr>
            <a:r>
              <a:rPr dirty="0"/>
              <a:t>	</a:t>
            </a:r>
            <a:r>
              <a:rPr sz="2800" spc="-5" dirty="0">
                <a:latin typeface="Verdana"/>
                <a:cs typeface="Verdana"/>
              </a:rPr>
              <a:t>21 video editing </a:t>
            </a:r>
            <a:r>
              <a:rPr sz="2800" spc="-10" dirty="0">
                <a:latin typeface="Verdana"/>
                <a:cs typeface="Verdana"/>
              </a:rPr>
              <a:t>suites, </a:t>
            </a:r>
            <a:r>
              <a:rPr sz="2800" spc="-5" dirty="0">
                <a:latin typeface="Verdana"/>
                <a:cs typeface="Verdana"/>
              </a:rPr>
              <a:t>and facilities for  master control,</a:t>
            </a:r>
            <a:r>
              <a:rPr sz="2800" spc="30" dirty="0">
                <a:latin typeface="Verdana"/>
                <a:cs typeface="Verdana"/>
              </a:rPr>
              <a:t> </a:t>
            </a:r>
            <a:r>
              <a:rPr sz="2800" spc="-10" dirty="0">
                <a:latin typeface="Verdana"/>
                <a:cs typeface="Verdana"/>
              </a:rPr>
              <a:t>recording.</a:t>
            </a:r>
            <a:endParaRPr sz="2800">
              <a:latin typeface="Verdana"/>
              <a:cs typeface="Verdana"/>
            </a:endParaRPr>
          </a:p>
          <a:p>
            <a:pPr>
              <a:lnSpc>
                <a:spcPct val="100000"/>
              </a:lnSpc>
            </a:pPr>
            <a:endParaRPr sz="3400">
              <a:latin typeface="Verdana"/>
              <a:cs typeface="Verdana"/>
            </a:endParaRPr>
          </a:p>
          <a:p>
            <a:pPr>
              <a:lnSpc>
                <a:spcPct val="100000"/>
              </a:lnSpc>
              <a:spcBef>
                <a:spcPts val="35"/>
              </a:spcBef>
            </a:pPr>
            <a:endParaRPr sz="3300">
              <a:latin typeface="Verdana"/>
              <a:cs typeface="Verdana"/>
            </a:endParaRPr>
          </a:p>
          <a:p>
            <a:pPr marL="12700">
              <a:lnSpc>
                <a:spcPct val="100000"/>
              </a:lnSpc>
              <a:spcBef>
                <a:spcPts val="5"/>
              </a:spcBef>
            </a:pPr>
            <a:r>
              <a:rPr sz="3600" b="1" spc="-5" dirty="0">
                <a:solidFill>
                  <a:srgbClr val="D65B7D"/>
                </a:solidFill>
                <a:latin typeface="Verdana"/>
                <a:cs typeface="Verdana"/>
              </a:rPr>
              <a:t>Facilities:</a:t>
            </a:r>
            <a:endParaRPr sz="3600">
              <a:latin typeface="Verdana"/>
              <a:cs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15468" y="434212"/>
            <a:ext cx="8409940" cy="5486400"/>
            <a:chOff x="315468" y="434212"/>
            <a:chExt cx="8409940" cy="5486400"/>
          </a:xfrm>
        </p:grpSpPr>
        <p:sp>
          <p:nvSpPr>
            <p:cNvPr id="3" name="object 3"/>
            <p:cNvSpPr/>
            <p:nvPr/>
          </p:nvSpPr>
          <p:spPr>
            <a:xfrm>
              <a:off x="315468" y="4872228"/>
              <a:ext cx="4361688" cy="67970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539495" y="5413247"/>
              <a:ext cx="3913632" cy="152400"/>
            </a:xfrm>
            <a:prstGeom prst="rect">
              <a:avLst/>
            </a:prstGeom>
            <a:blipFill>
              <a:blip r:embed="rId3" cstate="print"/>
              <a:stretch>
                <a:fillRect/>
              </a:stretch>
            </a:blipFill>
          </p:spPr>
          <p:txBody>
            <a:bodyPr wrap="square" lIns="0" tIns="0" rIns="0" bIns="0" rtlCol="0"/>
            <a:lstStyle/>
            <a:p>
              <a:endParaRPr/>
            </a:p>
          </p:txBody>
        </p:sp>
      </p:grpSp>
      <p:sp>
        <p:nvSpPr>
          <p:cNvPr id="5" name="object 5"/>
          <p:cNvSpPr txBox="1">
            <a:spLocks noGrp="1"/>
          </p:cNvSpPr>
          <p:nvPr>
            <p:ph type="title"/>
          </p:nvPr>
        </p:nvSpPr>
        <p:spPr>
          <a:xfrm>
            <a:off x="673100" y="607517"/>
            <a:ext cx="7389495" cy="1732280"/>
          </a:xfrm>
          <a:prstGeom prst="rect">
            <a:avLst/>
          </a:prstGeom>
        </p:spPr>
        <p:txBody>
          <a:bodyPr vert="horz" wrap="square" lIns="0" tIns="12065" rIns="0" bIns="0" rtlCol="0">
            <a:spAutoFit/>
          </a:bodyPr>
          <a:lstStyle/>
          <a:p>
            <a:pPr marL="277495" marR="5080" indent="-265430">
              <a:lnSpc>
                <a:spcPct val="100000"/>
              </a:lnSpc>
              <a:spcBef>
                <a:spcPts val="95"/>
              </a:spcBef>
            </a:pPr>
            <a:r>
              <a:rPr sz="2250" spc="-595" dirty="0">
                <a:solidFill>
                  <a:srgbClr val="B83C68"/>
                </a:solidFill>
                <a:latin typeface="Arial"/>
                <a:cs typeface="Arial"/>
              </a:rPr>
              <a:t> </a:t>
            </a:r>
            <a:r>
              <a:rPr spc="-10" dirty="0"/>
              <a:t>VOA </a:t>
            </a:r>
            <a:r>
              <a:rPr spc="-5" dirty="0"/>
              <a:t>will </a:t>
            </a:r>
            <a:r>
              <a:rPr spc="-10" dirty="0"/>
              <a:t>serve </a:t>
            </a:r>
            <a:r>
              <a:rPr spc="-5" dirty="0"/>
              <a:t>as a </a:t>
            </a:r>
            <a:r>
              <a:rPr spc="-10" dirty="0"/>
              <a:t>consistently </a:t>
            </a:r>
            <a:r>
              <a:rPr spc="-55" dirty="0"/>
              <a:t>reliable  </a:t>
            </a:r>
            <a:r>
              <a:rPr spc="-5" dirty="0"/>
              <a:t>and </a:t>
            </a:r>
            <a:r>
              <a:rPr spc="-10" dirty="0"/>
              <a:t>authoritative source </a:t>
            </a:r>
            <a:r>
              <a:rPr spc="-5" dirty="0"/>
              <a:t>of news. </a:t>
            </a:r>
            <a:r>
              <a:rPr spc="-10" dirty="0"/>
              <a:t>VOA  </a:t>
            </a:r>
            <a:r>
              <a:rPr spc="-5" dirty="0"/>
              <a:t>news </a:t>
            </a:r>
            <a:r>
              <a:rPr spc="-10" dirty="0"/>
              <a:t>will </a:t>
            </a:r>
            <a:r>
              <a:rPr spc="-5" dirty="0"/>
              <a:t>be </a:t>
            </a:r>
            <a:r>
              <a:rPr spc="-10" dirty="0"/>
              <a:t>accurate, objective, </a:t>
            </a:r>
            <a:r>
              <a:rPr spc="-5" dirty="0"/>
              <a:t>and  </a:t>
            </a:r>
            <a:r>
              <a:rPr spc="-10" dirty="0"/>
              <a:t>comprehensive.</a:t>
            </a:r>
            <a:endParaRPr sz="2250">
              <a:latin typeface="Arial"/>
              <a:cs typeface="Arial"/>
            </a:endParaRPr>
          </a:p>
        </p:txBody>
      </p:sp>
      <p:sp>
        <p:nvSpPr>
          <p:cNvPr id="6" name="object 6"/>
          <p:cNvSpPr txBox="1"/>
          <p:nvPr/>
        </p:nvSpPr>
        <p:spPr>
          <a:xfrm>
            <a:off x="581659" y="2353182"/>
            <a:ext cx="7602220" cy="3160395"/>
          </a:xfrm>
          <a:prstGeom prst="rect">
            <a:avLst/>
          </a:prstGeom>
        </p:spPr>
        <p:txBody>
          <a:bodyPr vert="horz" wrap="square" lIns="0" tIns="12065" rIns="0" bIns="0" rtlCol="0">
            <a:spAutoFit/>
          </a:bodyPr>
          <a:lstStyle/>
          <a:p>
            <a:pPr marL="368935" marR="5080" indent="-265430">
              <a:lnSpc>
                <a:spcPct val="100000"/>
              </a:lnSpc>
              <a:spcBef>
                <a:spcPts val="95"/>
              </a:spcBef>
              <a:tabLst>
                <a:tab pos="492759" algn="l"/>
              </a:tabLst>
            </a:pPr>
            <a:r>
              <a:rPr sz="2250" spc="-595" dirty="0">
                <a:solidFill>
                  <a:srgbClr val="B83C68"/>
                </a:solidFill>
                <a:latin typeface="Arial"/>
                <a:cs typeface="Arial"/>
              </a:rPr>
              <a:t>		</a:t>
            </a:r>
            <a:r>
              <a:rPr sz="2800" spc="-10" dirty="0">
                <a:latin typeface="Verdana"/>
                <a:cs typeface="Verdana"/>
              </a:rPr>
              <a:t>VOA </a:t>
            </a:r>
            <a:r>
              <a:rPr sz="2800" spc="-5" dirty="0">
                <a:latin typeface="Verdana"/>
                <a:cs typeface="Verdana"/>
              </a:rPr>
              <a:t>will represent America, </a:t>
            </a:r>
            <a:r>
              <a:rPr sz="2800" spc="-10" dirty="0">
                <a:latin typeface="Verdana"/>
                <a:cs typeface="Verdana"/>
              </a:rPr>
              <a:t>not </a:t>
            </a:r>
            <a:r>
              <a:rPr sz="2800" spc="-15" dirty="0">
                <a:latin typeface="Verdana"/>
                <a:cs typeface="Verdana"/>
              </a:rPr>
              <a:t>any  </a:t>
            </a:r>
            <a:r>
              <a:rPr sz="2800" spc="-10" dirty="0">
                <a:latin typeface="Verdana"/>
                <a:cs typeface="Verdana"/>
              </a:rPr>
              <a:t>single </a:t>
            </a:r>
            <a:r>
              <a:rPr sz="2800" spc="-5" dirty="0">
                <a:latin typeface="Verdana"/>
                <a:cs typeface="Verdana"/>
              </a:rPr>
              <a:t>segment of American </a:t>
            </a:r>
            <a:r>
              <a:rPr sz="2800" spc="-40" dirty="0">
                <a:latin typeface="Verdana"/>
                <a:cs typeface="Verdana"/>
              </a:rPr>
              <a:t>society, </a:t>
            </a:r>
            <a:r>
              <a:rPr sz="2800" spc="-5" dirty="0">
                <a:latin typeface="Verdana"/>
                <a:cs typeface="Verdana"/>
              </a:rPr>
              <a:t>and  will </a:t>
            </a:r>
            <a:r>
              <a:rPr sz="2800" spc="-10" dirty="0">
                <a:latin typeface="Verdana"/>
                <a:cs typeface="Verdana"/>
              </a:rPr>
              <a:t>therefore present </a:t>
            </a:r>
            <a:r>
              <a:rPr sz="2800" spc="-5" dirty="0">
                <a:latin typeface="Verdana"/>
                <a:cs typeface="Verdana"/>
              </a:rPr>
              <a:t>a </a:t>
            </a:r>
            <a:r>
              <a:rPr sz="2800" spc="-10" dirty="0">
                <a:latin typeface="Verdana"/>
                <a:cs typeface="Verdana"/>
              </a:rPr>
              <a:t>balanced </a:t>
            </a:r>
            <a:r>
              <a:rPr sz="2800" spc="-5" dirty="0">
                <a:latin typeface="Verdana"/>
                <a:cs typeface="Verdana"/>
              </a:rPr>
              <a:t>and  </a:t>
            </a:r>
            <a:r>
              <a:rPr sz="2800" spc="-10" dirty="0">
                <a:latin typeface="Verdana"/>
                <a:cs typeface="Verdana"/>
              </a:rPr>
              <a:t>comprehensive </a:t>
            </a:r>
            <a:r>
              <a:rPr sz="2800" spc="-5" dirty="0">
                <a:latin typeface="Verdana"/>
                <a:cs typeface="Verdana"/>
              </a:rPr>
              <a:t>projection of </a:t>
            </a:r>
            <a:r>
              <a:rPr sz="2800" spc="-10" dirty="0">
                <a:latin typeface="Verdana"/>
                <a:cs typeface="Verdana"/>
              </a:rPr>
              <a:t>significant  </a:t>
            </a:r>
            <a:r>
              <a:rPr sz="2800" spc="-5" dirty="0">
                <a:latin typeface="Verdana"/>
                <a:cs typeface="Verdana"/>
              </a:rPr>
              <a:t>American </a:t>
            </a:r>
            <a:r>
              <a:rPr sz="2800" spc="-10" dirty="0">
                <a:latin typeface="Verdana"/>
                <a:cs typeface="Verdana"/>
              </a:rPr>
              <a:t>thought </a:t>
            </a:r>
            <a:r>
              <a:rPr sz="2800" spc="-5" dirty="0">
                <a:latin typeface="Verdana"/>
                <a:cs typeface="Verdana"/>
              </a:rPr>
              <a:t>and</a:t>
            </a:r>
            <a:r>
              <a:rPr sz="2800" spc="85" dirty="0">
                <a:latin typeface="Verdana"/>
                <a:cs typeface="Verdana"/>
              </a:rPr>
              <a:t> </a:t>
            </a:r>
            <a:r>
              <a:rPr sz="2800" spc="-10" dirty="0">
                <a:latin typeface="Verdana"/>
                <a:cs typeface="Verdana"/>
              </a:rPr>
              <a:t>institutions.</a:t>
            </a:r>
            <a:endParaRPr sz="2800">
              <a:latin typeface="Verdana"/>
              <a:cs typeface="Verdana"/>
            </a:endParaRPr>
          </a:p>
          <a:p>
            <a:pPr>
              <a:lnSpc>
                <a:spcPct val="100000"/>
              </a:lnSpc>
              <a:spcBef>
                <a:spcPts val="35"/>
              </a:spcBef>
            </a:pPr>
            <a:endParaRPr sz="3300">
              <a:latin typeface="Verdana"/>
              <a:cs typeface="Verdana"/>
            </a:endParaRPr>
          </a:p>
          <a:p>
            <a:pPr marL="12700">
              <a:lnSpc>
                <a:spcPct val="100000"/>
              </a:lnSpc>
            </a:pPr>
            <a:r>
              <a:rPr sz="3200" b="1" u="heavy" dirty="0">
                <a:solidFill>
                  <a:srgbClr val="D65B7D"/>
                </a:solidFill>
                <a:uFill>
                  <a:solidFill>
                    <a:srgbClr val="D65B7D"/>
                  </a:solidFill>
                </a:uFill>
                <a:latin typeface="Verdana"/>
                <a:cs typeface="Verdana"/>
              </a:rPr>
              <a:t>The </a:t>
            </a:r>
            <a:r>
              <a:rPr sz="3200" b="1" u="heavy" spc="5" dirty="0">
                <a:solidFill>
                  <a:srgbClr val="D65B7D"/>
                </a:solidFill>
                <a:uFill>
                  <a:solidFill>
                    <a:srgbClr val="D65B7D"/>
                  </a:solidFill>
                </a:uFill>
                <a:latin typeface="Verdana"/>
                <a:cs typeface="Verdana"/>
              </a:rPr>
              <a:t>VOA</a:t>
            </a:r>
            <a:r>
              <a:rPr sz="3200" b="1" u="heavy" spc="-25" dirty="0">
                <a:solidFill>
                  <a:srgbClr val="D65B7D"/>
                </a:solidFill>
                <a:uFill>
                  <a:solidFill>
                    <a:srgbClr val="D65B7D"/>
                  </a:solidFill>
                </a:uFill>
                <a:latin typeface="Verdana"/>
                <a:cs typeface="Verdana"/>
              </a:rPr>
              <a:t> </a:t>
            </a:r>
            <a:r>
              <a:rPr sz="3200" b="1" u="heavy" dirty="0">
                <a:solidFill>
                  <a:srgbClr val="D65B7D"/>
                </a:solidFill>
                <a:uFill>
                  <a:solidFill>
                    <a:srgbClr val="D65B7D"/>
                  </a:solidFill>
                </a:uFill>
                <a:latin typeface="Verdana"/>
                <a:cs typeface="Verdana"/>
              </a:rPr>
              <a:t>Charter</a:t>
            </a:r>
            <a:endParaRPr sz="3200">
              <a:latin typeface="Verdana"/>
              <a:cs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15468" y="434212"/>
            <a:ext cx="8409940" cy="5486400"/>
            <a:chOff x="315468" y="434212"/>
            <a:chExt cx="8409940" cy="5486400"/>
          </a:xfrm>
        </p:grpSpPr>
        <p:sp>
          <p:nvSpPr>
            <p:cNvPr id="3" name="object 3"/>
            <p:cNvSpPr/>
            <p:nvPr/>
          </p:nvSpPr>
          <p:spPr>
            <a:xfrm>
              <a:off x="315468" y="4872228"/>
              <a:ext cx="4361688" cy="67970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539495" y="5413247"/>
              <a:ext cx="3913632" cy="152400"/>
            </a:xfrm>
            <a:prstGeom prst="rect">
              <a:avLst/>
            </a:prstGeom>
            <a:blipFill>
              <a:blip r:embed="rId3" cstate="print"/>
              <a:stretch>
                <a:fillRect/>
              </a:stretch>
            </a:blipFill>
          </p:spPr>
          <p:txBody>
            <a:bodyPr wrap="square" lIns="0" tIns="0" rIns="0" bIns="0" rtlCol="0"/>
            <a:lstStyle/>
            <a:p>
              <a:endParaRPr/>
            </a:p>
          </p:txBody>
        </p:sp>
      </p:grpSp>
      <p:sp>
        <p:nvSpPr>
          <p:cNvPr id="5" name="object 5"/>
          <p:cNvSpPr txBox="1"/>
          <p:nvPr/>
        </p:nvSpPr>
        <p:spPr>
          <a:xfrm>
            <a:off x="581659" y="4999177"/>
            <a:ext cx="3832225" cy="514350"/>
          </a:xfrm>
          <a:prstGeom prst="rect">
            <a:avLst/>
          </a:prstGeom>
        </p:spPr>
        <p:txBody>
          <a:bodyPr vert="horz" wrap="square" lIns="0" tIns="13335" rIns="0" bIns="0" rtlCol="0">
            <a:spAutoFit/>
          </a:bodyPr>
          <a:lstStyle/>
          <a:p>
            <a:pPr marL="12700">
              <a:lnSpc>
                <a:spcPct val="100000"/>
              </a:lnSpc>
              <a:spcBef>
                <a:spcPts val="105"/>
              </a:spcBef>
            </a:pPr>
            <a:r>
              <a:rPr sz="3200" b="1" u="heavy" dirty="0">
                <a:solidFill>
                  <a:srgbClr val="D65B7D"/>
                </a:solidFill>
                <a:uFill>
                  <a:solidFill>
                    <a:srgbClr val="D65B7D"/>
                  </a:solidFill>
                </a:uFill>
                <a:latin typeface="Verdana"/>
                <a:cs typeface="Verdana"/>
              </a:rPr>
              <a:t>The </a:t>
            </a:r>
            <a:r>
              <a:rPr sz="3200" b="1" u="heavy" spc="5" dirty="0">
                <a:solidFill>
                  <a:srgbClr val="D65B7D"/>
                </a:solidFill>
                <a:uFill>
                  <a:solidFill>
                    <a:srgbClr val="D65B7D"/>
                  </a:solidFill>
                </a:uFill>
                <a:latin typeface="Verdana"/>
                <a:cs typeface="Verdana"/>
              </a:rPr>
              <a:t>VOA</a:t>
            </a:r>
            <a:r>
              <a:rPr sz="3200" b="1" u="heavy" spc="-80" dirty="0">
                <a:solidFill>
                  <a:srgbClr val="D65B7D"/>
                </a:solidFill>
                <a:uFill>
                  <a:solidFill>
                    <a:srgbClr val="D65B7D"/>
                  </a:solidFill>
                </a:uFill>
                <a:latin typeface="Verdana"/>
                <a:cs typeface="Verdana"/>
              </a:rPr>
              <a:t> </a:t>
            </a:r>
            <a:r>
              <a:rPr sz="3200" b="1" u="heavy" dirty="0">
                <a:solidFill>
                  <a:srgbClr val="D65B7D"/>
                </a:solidFill>
                <a:uFill>
                  <a:solidFill>
                    <a:srgbClr val="D65B7D"/>
                  </a:solidFill>
                </a:uFill>
                <a:latin typeface="Verdana"/>
                <a:cs typeface="Verdana"/>
              </a:rPr>
              <a:t>Charter</a:t>
            </a:r>
            <a:endParaRPr sz="3200">
              <a:latin typeface="Verdana"/>
              <a:cs typeface="Verdana"/>
            </a:endParaRPr>
          </a:p>
        </p:txBody>
      </p:sp>
      <p:sp>
        <p:nvSpPr>
          <p:cNvPr id="6" name="object 6"/>
          <p:cNvSpPr txBox="1">
            <a:spLocks noGrp="1"/>
          </p:cNvSpPr>
          <p:nvPr>
            <p:ph type="ctrTitle"/>
          </p:nvPr>
        </p:nvSpPr>
        <p:spPr>
          <a:prstGeom prst="rect">
            <a:avLst/>
          </a:prstGeom>
        </p:spPr>
        <p:txBody>
          <a:bodyPr vert="horz" wrap="square" lIns="0" tIns="12065" rIns="0" bIns="0" rtlCol="0">
            <a:spAutoFit/>
          </a:bodyPr>
          <a:lstStyle/>
          <a:p>
            <a:pPr marL="369570" marR="5080" indent="-265430">
              <a:lnSpc>
                <a:spcPct val="100000"/>
              </a:lnSpc>
              <a:spcBef>
                <a:spcPts val="95"/>
              </a:spcBef>
            </a:pPr>
            <a:r>
              <a:rPr sz="2250" spc="-595" dirty="0">
                <a:solidFill>
                  <a:srgbClr val="B83C68"/>
                </a:solidFill>
                <a:latin typeface="Arial"/>
                <a:cs typeface="Arial"/>
              </a:rPr>
              <a:t> </a:t>
            </a:r>
            <a:r>
              <a:rPr spc="-10" dirty="0"/>
              <a:t>VOA </a:t>
            </a:r>
            <a:r>
              <a:rPr spc="-5" dirty="0"/>
              <a:t>will </a:t>
            </a:r>
            <a:r>
              <a:rPr spc="-10" dirty="0"/>
              <a:t>present </a:t>
            </a:r>
            <a:r>
              <a:rPr spc="-5" dirty="0"/>
              <a:t>the </a:t>
            </a:r>
            <a:r>
              <a:rPr spc="-10" dirty="0"/>
              <a:t>policies </a:t>
            </a:r>
            <a:r>
              <a:rPr spc="-5" dirty="0"/>
              <a:t>of the United  States clearly and </a:t>
            </a:r>
            <a:r>
              <a:rPr spc="-30" dirty="0"/>
              <a:t>effectively, </a:t>
            </a:r>
            <a:r>
              <a:rPr spc="-5" dirty="0"/>
              <a:t>and will also  </a:t>
            </a:r>
            <a:r>
              <a:rPr spc="-10" dirty="0"/>
              <a:t>present responsible </a:t>
            </a:r>
            <a:r>
              <a:rPr spc="-5" dirty="0"/>
              <a:t>discussions and  </a:t>
            </a:r>
            <a:r>
              <a:rPr spc="-10" dirty="0"/>
              <a:t>opinion </a:t>
            </a:r>
            <a:r>
              <a:rPr spc="-5" dirty="0"/>
              <a:t>on </a:t>
            </a:r>
            <a:r>
              <a:rPr spc="-10" dirty="0"/>
              <a:t>these</a:t>
            </a:r>
            <a:r>
              <a:rPr spc="25" dirty="0"/>
              <a:t> </a:t>
            </a:r>
            <a:r>
              <a:rPr spc="-10" dirty="0"/>
              <a:t>policies.</a:t>
            </a:r>
            <a:endParaRPr sz="225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8591" y="434212"/>
            <a:ext cx="8306815" cy="5486349"/>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73100" y="607517"/>
            <a:ext cx="7927975" cy="5147310"/>
          </a:xfrm>
          <a:prstGeom prst="rect">
            <a:avLst/>
          </a:prstGeom>
        </p:spPr>
        <p:txBody>
          <a:bodyPr vert="horz" wrap="square" lIns="0" tIns="12065" rIns="0" bIns="0" rtlCol="0">
            <a:spAutoFit/>
          </a:bodyPr>
          <a:lstStyle/>
          <a:p>
            <a:pPr marL="277495" marR="67310" indent="-265430">
              <a:lnSpc>
                <a:spcPct val="100000"/>
              </a:lnSpc>
              <a:spcBef>
                <a:spcPts val="95"/>
              </a:spcBef>
            </a:pPr>
            <a:r>
              <a:rPr sz="2250" spc="-595" dirty="0">
                <a:solidFill>
                  <a:srgbClr val="B83C68"/>
                </a:solidFill>
                <a:latin typeface="Arial"/>
                <a:cs typeface="Arial"/>
              </a:rPr>
              <a:t> </a:t>
            </a:r>
            <a:r>
              <a:rPr sz="2800" spc="-5" dirty="0">
                <a:latin typeface="Verdana"/>
                <a:cs typeface="Verdana"/>
              </a:rPr>
              <a:t>Since 1942, the </a:t>
            </a:r>
            <a:r>
              <a:rPr sz="2800" spc="-35" dirty="0">
                <a:latin typeface="Verdana"/>
                <a:cs typeface="Verdana"/>
              </a:rPr>
              <a:t>Voice </a:t>
            </a:r>
            <a:r>
              <a:rPr sz="2800" spc="-5" dirty="0">
                <a:latin typeface="Verdana"/>
                <a:cs typeface="Verdana"/>
              </a:rPr>
              <a:t>of America has </a:t>
            </a:r>
            <a:r>
              <a:rPr sz="2800" spc="-90" dirty="0">
                <a:latin typeface="Verdana"/>
                <a:cs typeface="Verdana"/>
              </a:rPr>
              <a:t>built  </a:t>
            </a:r>
            <a:r>
              <a:rPr sz="2800" spc="-5" dirty="0">
                <a:latin typeface="Verdana"/>
                <a:cs typeface="Verdana"/>
              </a:rPr>
              <a:t>a </a:t>
            </a:r>
            <a:r>
              <a:rPr sz="2800" spc="-10" dirty="0">
                <a:latin typeface="Verdana"/>
                <a:cs typeface="Verdana"/>
              </a:rPr>
              <a:t>global reputation </a:t>
            </a:r>
            <a:r>
              <a:rPr sz="2800" spc="-5" dirty="0">
                <a:latin typeface="Verdana"/>
                <a:cs typeface="Verdana"/>
              </a:rPr>
              <a:t>as a </a:t>
            </a:r>
            <a:r>
              <a:rPr sz="2800" spc="-10" dirty="0">
                <a:latin typeface="Verdana"/>
                <a:cs typeface="Verdana"/>
              </a:rPr>
              <a:t>consistently  </a:t>
            </a:r>
            <a:r>
              <a:rPr sz="2800" spc="-5" dirty="0">
                <a:latin typeface="Verdana"/>
                <a:cs typeface="Verdana"/>
              </a:rPr>
              <a:t>reliable source of news and</a:t>
            </a:r>
            <a:r>
              <a:rPr sz="2800" spc="50" dirty="0">
                <a:latin typeface="Verdana"/>
                <a:cs typeface="Verdana"/>
              </a:rPr>
              <a:t> </a:t>
            </a:r>
            <a:r>
              <a:rPr sz="2800" spc="-5" dirty="0">
                <a:latin typeface="Verdana"/>
                <a:cs typeface="Verdana"/>
              </a:rPr>
              <a:t>information.</a:t>
            </a:r>
            <a:endParaRPr sz="2800">
              <a:latin typeface="Verdana"/>
              <a:cs typeface="Verdana"/>
            </a:endParaRPr>
          </a:p>
          <a:p>
            <a:pPr marL="277495" marR="5080">
              <a:lnSpc>
                <a:spcPct val="100000"/>
              </a:lnSpc>
            </a:pPr>
            <a:r>
              <a:rPr sz="2800" spc="-40" dirty="0">
                <a:latin typeface="Verdana"/>
                <a:cs typeface="Verdana"/>
              </a:rPr>
              <a:t>Accuracy, </a:t>
            </a:r>
            <a:r>
              <a:rPr sz="2800" spc="-10" dirty="0">
                <a:latin typeface="Verdana"/>
                <a:cs typeface="Verdana"/>
              </a:rPr>
              <a:t>balance, </a:t>
            </a:r>
            <a:r>
              <a:rPr sz="2800" spc="-5" dirty="0">
                <a:latin typeface="Verdana"/>
                <a:cs typeface="Verdana"/>
              </a:rPr>
              <a:t>comprehensiveness, an  d </a:t>
            </a:r>
            <a:r>
              <a:rPr sz="2800" spc="-10" dirty="0">
                <a:latin typeface="Verdana"/>
                <a:cs typeface="Verdana"/>
              </a:rPr>
              <a:t>objectivity </a:t>
            </a:r>
            <a:r>
              <a:rPr sz="2800" spc="-5" dirty="0">
                <a:latin typeface="Verdana"/>
                <a:cs typeface="Verdana"/>
              </a:rPr>
              <a:t>are </a:t>
            </a:r>
            <a:r>
              <a:rPr sz="2800" spc="-10" dirty="0">
                <a:latin typeface="Verdana"/>
                <a:cs typeface="Verdana"/>
              </a:rPr>
              <a:t>attributes </a:t>
            </a:r>
            <a:r>
              <a:rPr sz="2800" spc="-5" dirty="0">
                <a:latin typeface="Verdana"/>
                <a:cs typeface="Verdana"/>
              </a:rPr>
              <a:t>audiences  </a:t>
            </a:r>
            <a:r>
              <a:rPr sz="2800" spc="-10" dirty="0">
                <a:latin typeface="Verdana"/>
                <a:cs typeface="Verdana"/>
              </a:rPr>
              <a:t>around the world </a:t>
            </a:r>
            <a:r>
              <a:rPr sz="2800" spc="-20" dirty="0">
                <a:latin typeface="Verdana"/>
                <a:cs typeface="Verdana"/>
              </a:rPr>
              <a:t>have </a:t>
            </a:r>
            <a:r>
              <a:rPr sz="2800" spc="-10" dirty="0">
                <a:latin typeface="Verdana"/>
                <a:cs typeface="Verdana"/>
              </a:rPr>
              <a:t>come </a:t>
            </a:r>
            <a:r>
              <a:rPr sz="2800" spc="-5" dirty="0">
                <a:latin typeface="Verdana"/>
                <a:cs typeface="Verdana"/>
              </a:rPr>
              <a:t>to expect of  </a:t>
            </a:r>
            <a:r>
              <a:rPr sz="2800" spc="-10" dirty="0">
                <a:latin typeface="Verdana"/>
                <a:cs typeface="Verdana"/>
              </a:rPr>
              <a:t>VOA </a:t>
            </a:r>
            <a:r>
              <a:rPr sz="2800" spc="-5" dirty="0">
                <a:latin typeface="Verdana"/>
                <a:cs typeface="Verdana"/>
              </a:rPr>
              <a:t>broadcasters and </a:t>
            </a:r>
            <a:r>
              <a:rPr sz="2800" spc="-10" dirty="0">
                <a:latin typeface="Verdana"/>
                <a:cs typeface="Verdana"/>
              </a:rPr>
              <a:t>their</a:t>
            </a:r>
            <a:r>
              <a:rPr sz="2800" spc="80" dirty="0">
                <a:latin typeface="Verdana"/>
                <a:cs typeface="Verdana"/>
              </a:rPr>
              <a:t> </a:t>
            </a:r>
            <a:r>
              <a:rPr sz="2800" spc="-10" dirty="0">
                <a:latin typeface="Verdana"/>
                <a:cs typeface="Verdana"/>
              </a:rPr>
              <a:t>product.</a:t>
            </a:r>
            <a:endParaRPr sz="2800">
              <a:latin typeface="Verdana"/>
              <a:cs typeface="Verdana"/>
            </a:endParaRPr>
          </a:p>
          <a:p>
            <a:pPr marL="277495" marR="118745">
              <a:lnSpc>
                <a:spcPct val="100000"/>
              </a:lnSpc>
              <a:spcBef>
                <a:spcPts val="5"/>
              </a:spcBef>
            </a:pPr>
            <a:r>
              <a:rPr sz="2800" spc="-10" dirty="0">
                <a:latin typeface="Verdana"/>
                <a:cs typeface="Verdana"/>
              </a:rPr>
              <a:t>These </a:t>
            </a:r>
            <a:r>
              <a:rPr sz="2800" spc="-5" dirty="0">
                <a:latin typeface="Verdana"/>
                <a:cs typeface="Verdana"/>
              </a:rPr>
              <a:t>standards are legally </a:t>
            </a:r>
            <a:r>
              <a:rPr sz="2800" spc="-10" dirty="0">
                <a:latin typeface="Verdana"/>
                <a:cs typeface="Verdana"/>
              </a:rPr>
              <a:t>mandated in  the VOA </a:t>
            </a:r>
            <a:r>
              <a:rPr sz="2800" spc="-60" dirty="0">
                <a:latin typeface="Verdana"/>
                <a:cs typeface="Verdana"/>
              </a:rPr>
              <a:t>Charter. </a:t>
            </a:r>
            <a:r>
              <a:rPr sz="2800" spc="-5" dirty="0">
                <a:latin typeface="Verdana"/>
                <a:cs typeface="Verdana"/>
              </a:rPr>
              <a:t>Because of them, VOA  has </a:t>
            </a:r>
            <a:r>
              <a:rPr sz="2800" spc="-10" dirty="0">
                <a:latin typeface="Verdana"/>
                <a:cs typeface="Verdana"/>
              </a:rPr>
              <a:t>become </a:t>
            </a:r>
            <a:r>
              <a:rPr sz="2800" spc="-5" dirty="0">
                <a:latin typeface="Verdana"/>
                <a:cs typeface="Verdana"/>
              </a:rPr>
              <a:t>an </a:t>
            </a:r>
            <a:r>
              <a:rPr sz="2800" spc="-10" dirty="0">
                <a:latin typeface="Verdana"/>
                <a:cs typeface="Verdana"/>
              </a:rPr>
              <a:t>inspiration </a:t>
            </a:r>
            <a:r>
              <a:rPr sz="2800" spc="-5" dirty="0">
                <a:latin typeface="Verdana"/>
                <a:cs typeface="Verdana"/>
              </a:rPr>
              <a:t>and  information lifeline to nations and </a:t>
            </a:r>
            <a:r>
              <a:rPr sz="2800" spc="-10" dirty="0">
                <a:latin typeface="Verdana"/>
                <a:cs typeface="Verdana"/>
              </a:rPr>
              <a:t>peoples  around </a:t>
            </a:r>
            <a:r>
              <a:rPr sz="2800" spc="-5" dirty="0">
                <a:latin typeface="Verdana"/>
                <a:cs typeface="Verdana"/>
              </a:rPr>
              <a:t>the</a:t>
            </a:r>
            <a:r>
              <a:rPr sz="2800" spc="35" dirty="0">
                <a:latin typeface="Verdana"/>
                <a:cs typeface="Verdana"/>
              </a:rPr>
              <a:t> </a:t>
            </a:r>
            <a:r>
              <a:rPr sz="2800" spc="-10" dirty="0">
                <a:latin typeface="Verdana"/>
                <a:cs typeface="Verdana"/>
              </a:rPr>
              <a:t>world.</a:t>
            </a:r>
            <a:endParaRPr sz="2800">
              <a:latin typeface="Verdana"/>
              <a:cs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5343" y="5786628"/>
            <a:ext cx="3663696" cy="758952"/>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673100" y="607517"/>
            <a:ext cx="4786630" cy="452120"/>
          </a:xfrm>
          <a:prstGeom prst="rect">
            <a:avLst/>
          </a:prstGeom>
        </p:spPr>
        <p:txBody>
          <a:bodyPr vert="horz" wrap="square" lIns="0" tIns="12065" rIns="0" bIns="0" rtlCol="0">
            <a:spAutoFit/>
          </a:bodyPr>
          <a:lstStyle/>
          <a:p>
            <a:pPr marL="12700">
              <a:lnSpc>
                <a:spcPct val="100000"/>
              </a:lnSpc>
              <a:spcBef>
                <a:spcPts val="95"/>
              </a:spcBef>
            </a:pPr>
            <a:r>
              <a:rPr sz="2250" spc="-595" dirty="0">
                <a:solidFill>
                  <a:srgbClr val="B83C68"/>
                </a:solidFill>
                <a:latin typeface="Arial"/>
                <a:cs typeface="Arial"/>
              </a:rPr>
              <a:t> </a:t>
            </a:r>
            <a:r>
              <a:rPr b="1" i="1" spc="-10" dirty="0">
                <a:latin typeface="Verdana"/>
                <a:cs typeface="Verdana"/>
              </a:rPr>
              <a:t>Accuracy </a:t>
            </a:r>
            <a:r>
              <a:rPr b="1" i="1" spc="-5" dirty="0">
                <a:latin typeface="Verdana"/>
                <a:cs typeface="Verdana"/>
              </a:rPr>
              <a:t>and</a:t>
            </a:r>
            <a:r>
              <a:rPr b="1" i="1" spc="55" dirty="0">
                <a:latin typeface="Verdana"/>
                <a:cs typeface="Verdana"/>
              </a:rPr>
              <a:t> </a:t>
            </a:r>
            <a:r>
              <a:rPr b="1" i="1" spc="-50" dirty="0">
                <a:latin typeface="Verdana"/>
                <a:cs typeface="Verdana"/>
              </a:rPr>
              <a:t>Balance:</a:t>
            </a:r>
            <a:endParaRPr sz="2250">
              <a:latin typeface="Verdana"/>
              <a:cs typeface="Verdana"/>
            </a:endParaRPr>
          </a:p>
        </p:txBody>
      </p:sp>
      <p:sp>
        <p:nvSpPr>
          <p:cNvPr id="4" name="object 4"/>
          <p:cNvSpPr txBox="1"/>
          <p:nvPr/>
        </p:nvSpPr>
        <p:spPr>
          <a:xfrm>
            <a:off x="383540" y="1072642"/>
            <a:ext cx="8055609" cy="5430520"/>
          </a:xfrm>
          <a:prstGeom prst="rect">
            <a:avLst/>
          </a:prstGeom>
        </p:spPr>
        <p:txBody>
          <a:bodyPr vert="horz" wrap="square" lIns="0" tIns="12065" rIns="0" bIns="0" rtlCol="0">
            <a:spAutoFit/>
          </a:bodyPr>
          <a:lstStyle/>
          <a:p>
            <a:pPr marL="567055" marR="5080" indent="-265430">
              <a:lnSpc>
                <a:spcPct val="100000"/>
              </a:lnSpc>
              <a:spcBef>
                <a:spcPts val="95"/>
              </a:spcBef>
              <a:buClr>
                <a:srgbClr val="B83C68"/>
              </a:buClr>
              <a:buSzPct val="80357"/>
              <a:buFont typeface="Courier New"/>
              <a:buChar char="o"/>
              <a:tabLst>
                <a:tab pos="567690" algn="l"/>
              </a:tabLst>
            </a:pPr>
            <a:r>
              <a:rPr sz="2800" spc="-10" dirty="0">
                <a:latin typeface="Verdana"/>
                <a:cs typeface="Verdana"/>
              </a:rPr>
              <a:t>VOA </a:t>
            </a:r>
            <a:r>
              <a:rPr sz="2800" spc="-5" dirty="0">
                <a:latin typeface="Verdana"/>
                <a:cs typeface="Verdana"/>
              </a:rPr>
              <a:t>present a </a:t>
            </a:r>
            <a:r>
              <a:rPr sz="2800" spc="-10" dirty="0">
                <a:latin typeface="Verdana"/>
                <a:cs typeface="Verdana"/>
              </a:rPr>
              <a:t>comprehensive </a:t>
            </a:r>
            <a:r>
              <a:rPr sz="2800" spc="-5" dirty="0">
                <a:latin typeface="Verdana"/>
                <a:cs typeface="Verdana"/>
              </a:rPr>
              <a:t>description  of </a:t>
            </a:r>
            <a:r>
              <a:rPr sz="2800" spc="-10" dirty="0">
                <a:latin typeface="Verdana"/>
                <a:cs typeface="Verdana"/>
              </a:rPr>
              <a:t>events, reporting </a:t>
            </a:r>
            <a:r>
              <a:rPr sz="2800" spc="-5" dirty="0">
                <a:latin typeface="Verdana"/>
                <a:cs typeface="Verdana"/>
              </a:rPr>
              <a:t>an </a:t>
            </a:r>
            <a:r>
              <a:rPr sz="2800" spc="-10" dirty="0">
                <a:latin typeface="Verdana"/>
                <a:cs typeface="Verdana"/>
              </a:rPr>
              <a:t>issue </a:t>
            </a:r>
            <a:r>
              <a:rPr sz="2800" spc="-5" dirty="0">
                <a:latin typeface="Verdana"/>
                <a:cs typeface="Verdana"/>
              </a:rPr>
              <a:t>in a reliable  and </a:t>
            </a:r>
            <a:r>
              <a:rPr sz="2800" spc="-10" dirty="0">
                <a:latin typeface="Verdana"/>
                <a:cs typeface="Verdana"/>
              </a:rPr>
              <a:t>unbiased</a:t>
            </a:r>
            <a:r>
              <a:rPr sz="2800" spc="50" dirty="0">
                <a:latin typeface="Verdana"/>
                <a:cs typeface="Verdana"/>
              </a:rPr>
              <a:t> </a:t>
            </a:r>
            <a:r>
              <a:rPr sz="2800" spc="-85" dirty="0">
                <a:latin typeface="Verdana"/>
                <a:cs typeface="Verdana"/>
              </a:rPr>
              <a:t>way.</a:t>
            </a:r>
            <a:endParaRPr sz="2800">
              <a:latin typeface="Verdana"/>
              <a:cs typeface="Verdana"/>
            </a:endParaRPr>
          </a:p>
          <a:p>
            <a:pPr marL="567055" marR="38100" indent="-265430">
              <a:lnSpc>
                <a:spcPct val="100000"/>
              </a:lnSpc>
              <a:spcBef>
                <a:spcPts val="300"/>
              </a:spcBef>
            </a:pPr>
            <a:r>
              <a:rPr sz="2250" spc="-5" dirty="0">
                <a:solidFill>
                  <a:srgbClr val="B83C68"/>
                </a:solidFill>
                <a:latin typeface="Courier New"/>
                <a:cs typeface="Courier New"/>
              </a:rPr>
              <a:t>o </a:t>
            </a:r>
            <a:r>
              <a:rPr sz="2800" spc="-10" dirty="0">
                <a:latin typeface="Verdana"/>
                <a:cs typeface="Verdana"/>
              </a:rPr>
              <a:t>funded by the </a:t>
            </a:r>
            <a:r>
              <a:rPr sz="2800" spc="-15" dirty="0">
                <a:latin typeface="Verdana"/>
                <a:cs typeface="Verdana"/>
              </a:rPr>
              <a:t>U.S. </a:t>
            </a:r>
            <a:r>
              <a:rPr sz="2800" spc="-10" dirty="0">
                <a:latin typeface="Verdana"/>
                <a:cs typeface="Verdana"/>
              </a:rPr>
              <a:t>government, VOA</a:t>
            </a:r>
            <a:r>
              <a:rPr sz="2800" spc="-495" dirty="0">
                <a:latin typeface="Verdana"/>
                <a:cs typeface="Verdana"/>
              </a:rPr>
              <a:t> </a:t>
            </a:r>
            <a:r>
              <a:rPr sz="2800" spc="-5" dirty="0">
                <a:latin typeface="Verdana"/>
                <a:cs typeface="Verdana"/>
              </a:rPr>
              <a:t>airs  all </a:t>
            </a:r>
            <a:r>
              <a:rPr sz="2800" spc="-10" dirty="0">
                <a:latin typeface="Verdana"/>
                <a:cs typeface="Verdana"/>
              </a:rPr>
              <a:t>relevant </a:t>
            </a:r>
            <a:r>
              <a:rPr sz="2800" spc="-5" dirty="0">
                <a:latin typeface="Verdana"/>
                <a:cs typeface="Verdana"/>
              </a:rPr>
              <a:t>facts and </a:t>
            </a:r>
            <a:r>
              <a:rPr sz="2800" spc="-10" dirty="0">
                <a:latin typeface="Verdana"/>
                <a:cs typeface="Verdana"/>
              </a:rPr>
              <a:t>opinions </a:t>
            </a:r>
            <a:r>
              <a:rPr sz="2800" spc="-5" dirty="0">
                <a:latin typeface="Verdana"/>
                <a:cs typeface="Verdana"/>
              </a:rPr>
              <a:t>on  </a:t>
            </a:r>
            <a:r>
              <a:rPr sz="2800" spc="-10" dirty="0">
                <a:latin typeface="Verdana"/>
                <a:cs typeface="Verdana"/>
              </a:rPr>
              <a:t>important </a:t>
            </a:r>
            <a:r>
              <a:rPr sz="2800" spc="-5" dirty="0">
                <a:latin typeface="Verdana"/>
                <a:cs typeface="Verdana"/>
              </a:rPr>
              <a:t>news </a:t>
            </a:r>
            <a:r>
              <a:rPr sz="2800" spc="-10" dirty="0">
                <a:latin typeface="Verdana"/>
                <a:cs typeface="Verdana"/>
              </a:rPr>
              <a:t>events </a:t>
            </a:r>
            <a:r>
              <a:rPr sz="2800" spc="-5" dirty="0">
                <a:latin typeface="Verdana"/>
                <a:cs typeface="Verdana"/>
              </a:rPr>
              <a:t>and</a:t>
            </a:r>
            <a:r>
              <a:rPr sz="2800" spc="80" dirty="0">
                <a:latin typeface="Verdana"/>
                <a:cs typeface="Verdana"/>
              </a:rPr>
              <a:t> </a:t>
            </a:r>
            <a:r>
              <a:rPr sz="2800" spc="-10" dirty="0">
                <a:latin typeface="Verdana"/>
                <a:cs typeface="Verdana"/>
              </a:rPr>
              <a:t>issues.</a:t>
            </a:r>
            <a:endParaRPr sz="2800">
              <a:latin typeface="Verdana"/>
              <a:cs typeface="Verdana"/>
            </a:endParaRPr>
          </a:p>
          <a:p>
            <a:pPr marL="567055" marR="343535" indent="-265430">
              <a:lnSpc>
                <a:spcPct val="100000"/>
              </a:lnSpc>
              <a:spcBef>
                <a:spcPts val="305"/>
              </a:spcBef>
              <a:buClr>
                <a:srgbClr val="B83C68"/>
              </a:buClr>
              <a:buSzPct val="80357"/>
              <a:buFont typeface="Courier New"/>
              <a:buChar char="o"/>
              <a:tabLst>
                <a:tab pos="567690" algn="l"/>
              </a:tabLst>
            </a:pPr>
            <a:r>
              <a:rPr sz="2800" spc="-5" dirty="0">
                <a:latin typeface="Verdana"/>
                <a:cs typeface="Verdana"/>
              </a:rPr>
              <a:t>If the </a:t>
            </a:r>
            <a:r>
              <a:rPr sz="2800" spc="-10" dirty="0">
                <a:latin typeface="Verdana"/>
                <a:cs typeface="Verdana"/>
              </a:rPr>
              <a:t>balancing information cannot be  </a:t>
            </a:r>
            <a:r>
              <a:rPr sz="2800" spc="-5" dirty="0">
                <a:latin typeface="Verdana"/>
                <a:cs typeface="Verdana"/>
              </a:rPr>
              <a:t>obtained </a:t>
            </a:r>
            <a:r>
              <a:rPr sz="2800" spc="-10" dirty="0">
                <a:latin typeface="Verdana"/>
                <a:cs typeface="Verdana"/>
              </a:rPr>
              <a:t>by the </a:t>
            </a:r>
            <a:r>
              <a:rPr sz="2800" spc="-15" dirty="0">
                <a:latin typeface="Verdana"/>
                <a:cs typeface="Verdana"/>
              </a:rPr>
              <a:t>program </a:t>
            </a:r>
            <a:r>
              <a:rPr sz="2800" spc="-10" dirty="0">
                <a:latin typeface="Verdana"/>
                <a:cs typeface="Verdana"/>
              </a:rPr>
              <a:t>deadline, </a:t>
            </a:r>
            <a:r>
              <a:rPr sz="2800" spc="-5" dirty="0">
                <a:latin typeface="Verdana"/>
                <a:cs typeface="Verdana"/>
              </a:rPr>
              <a:t>and  </a:t>
            </a:r>
            <a:r>
              <a:rPr sz="2800" spc="-10" dirty="0">
                <a:latin typeface="Verdana"/>
                <a:cs typeface="Verdana"/>
              </a:rPr>
              <a:t>the balancing </a:t>
            </a:r>
            <a:r>
              <a:rPr sz="2800" spc="-5" dirty="0">
                <a:latin typeface="Verdana"/>
                <a:cs typeface="Verdana"/>
              </a:rPr>
              <a:t>material will be broadcast  as soon as it is</a:t>
            </a:r>
            <a:r>
              <a:rPr sz="2800" spc="30" dirty="0">
                <a:latin typeface="Verdana"/>
                <a:cs typeface="Verdana"/>
              </a:rPr>
              <a:t> </a:t>
            </a:r>
            <a:r>
              <a:rPr sz="2800" spc="-15" dirty="0">
                <a:latin typeface="Verdana"/>
                <a:cs typeface="Verdana"/>
              </a:rPr>
              <a:t>available.</a:t>
            </a:r>
            <a:endParaRPr sz="2800">
              <a:latin typeface="Verdana"/>
              <a:cs typeface="Verdana"/>
            </a:endParaRPr>
          </a:p>
          <a:p>
            <a:pPr>
              <a:lnSpc>
                <a:spcPct val="100000"/>
              </a:lnSpc>
              <a:spcBef>
                <a:spcPts val="25"/>
              </a:spcBef>
            </a:pPr>
            <a:endParaRPr sz="3300">
              <a:latin typeface="Verdana"/>
              <a:cs typeface="Verdana"/>
            </a:endParaRPr>
          </a:p>
          <a:p>
            <a:pPr marL="12700">
              <a:lnSpc>
                <a:spcPct val="100000"/>
              </a:lnSpc>
              <a:spcBef>
                <a:spcPts val="5"/>
              </a:spcBef>
            </a:pPr>
            <a:r>
              <a:rPr sz="3600" b="1" spc="-5" dirty="0">
                <a:solidFill>
                  <a:srgbClr val="D65B7D"/>
                </a:solidFill>
                <a:latin typeface="Verdana"/>
                <a:cs typeface="Verdana"/>
              </a:rPr>
              <a:t>OBJECTIVE:</a:t>
            </a:r>
            <a:endParaRPr sz="3600">
              <a:latin typeface="Verdana"/>
              <a:cs typeface="Verdan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DE66"/>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682</Words>
  <Application>Microsoft Office PowerPoint</Application>
  <PresentationFormat>On-screen Show (4:3)</PresentationFormat>
  <Paragraphs>70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 first went on the air in 1942.</vt:lpstr>
      <vt:lpstr> Audience: 134 million weekly</vt:lpstr>
      <vt:lpstr>PowerPoint Presentation</vt:lpstr>
      <vt:lpstr> 27 radio broadcast studios</vt:lpstr>
      <vt:lpstr> VOA will serve as a consistently reliable  and authoritative source of news. VOA  news will be accurate, objective, and  comprehensive.</vt:lpstr>
      <vt:lpstr> VOA will present the policies of the United  States clearly and effectively, and will also  present responsible discussions and  opinion on these policies.</vt:lpstr>
      <vt:lpstr>PowerPoint Presentation</vt:lpstr>
      <vt:lpstr> Accuracy and Balance:</vt:lpstr>
      <vt:lpstr>PowerPoint Presentation</vt:lpstr>
      <vt:lpstr>PowerPoint Presentation</vt:lpstr>
      <vt:lpstr> That means constant programs reflect  America's, and the world's, political, geographical, cultural, et  hnic, religious, and social diversity.</vt:lpstr>
      <vt:lpstr> VOA reporters and broadcasters must  strive for accuracy and objectivity in all  their work.</vt:lpstr>
      <vt:lpstr>The BBG is an independent federal agency  that oversees all US international  broadcasting, including the Voice of  America. Board is comprised of nine members,  appointed by the President and confirmed  by the Senate, including the Secretary of  State.</vt:lpstr>
      <vt:lpstr> Its mission is "To promote and sustain  freedom and democracy by broadcasting  accurate and objective news and  information about the United States and  the world to audiences overseas."</vt:lpstr>
      <vt:lpstr> VOA's News center is staffed 24 hours a  day, providing between 150 and 200 news  reports per day for all language services  and programs.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92320</dc:creator>
  <cp:lastModifiedBy>923206035640</cp:lastModifiedBy>
  <cp:revision>1</cp:revision>
  <dcterms:created xsi:type="dcterms:W3CDTF">2020-05-03T16:09:39Z</dcterms:created>
  <dcterms:modified xsi:type="dcterms:W3CDTF">2020-05-03T16:33:31Z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2010-12-02T00:00:00Z</vt:filetime>
  </property>
  <property fmtid="{D5CDD505-2E9C-101B-9397-08002B2CF9AE}" pid="3" name="Creator">
    <vt:lpwstr>Microsoft® Office PowerPoint® 2007</vt:lpwstr>
  </property>
  <property fmtid="{D5CDD505-2E9C-101B-9397-08002B2CF9AE}" pid="4" name="LastSaved">
    <vt:filetime>2020-05-03T00:00:00Z</vt:filetime>
  </property>
</Properties>
</file>