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62" autoAdjust="0"/>
    <p:restoredTop sz="94660"/>
  </p:normalViewPr>
  <p:slideViewPr>
    <p:cSldViewPr snapToGrid="0">
      <p:cViewPr varScale="1">
        <p:scale>
          <a:sx n="70" d="100"/>
          <a:sy n="70" d="100"/>
        </p:scale>
        <p:origin x="78"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6CEC4D-6740-4FA6-9BF8-B0FDB44C6D0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1440162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6CEC4D-6740-4FA6-9BF8-B0FDB44C6D0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1944366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6CEC4D-6740-4FA6-9BF8-B0FDB44C6D0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3153854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6CEC4D-6740-4FA6-9BF8-B0FDB44C6D0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793340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56CEC4D-6740-4FA6-9BF8-B0FDB44C6D0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491248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6CEC4D-6740-4FA6-9BF8-B0FDB44C6D06}"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406239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6CEC4D-6740-4FA6-9BF8-B0FDB44C6D06}" type="datetimeFigureOut">
              <a:rPr lang="en-US" smtClean="0"/>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2978703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CEC4D-6740-4FA6-9BF8-B0FDB44C6D06}" type="datetimeFigureOut">
              <a:rPr lang="en-US" smtClean="0"/>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359974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6CEC4D-6740-4FA6-9BF8-B0FDB44C6D06}" type="datetimeFigureOut">
              <a:rPr lang="en-US" smtClean="0"/>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341900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6CEC4D-6740-4FA6-9BF8-B0FDB44C6D06}"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2944205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6CEC4D-6740-4FA6-9BF8-B0FDB44C6D06}"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01961-6714-40D4-9A39-645C5FD22C42}" type="slidenum">
              <a:rPr lang="en-US" smtClean="0"/>
              <a:t>‹#›</a:t>
            </a:fld>
            <a:endParaRPr lang="en-US"/>
          </a:p>
        </p:txBody>
      </p:sp>
    </p:spTree>
    <p:extLst>
      <p:ext uri="{BB962C8B-B14F-4D97-AF65-F5344CB8AC3E}">
        <p14:creationId xmlns:p14="http://schemas.microsoft.com/office/powerpoint/2010/main" val="1115625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CEC4D-6740-4FA6-9BF8-B0FDB44C6D06}" type="datetimeFigureOut">
              <a:rPr lang="en-US" smtClean="0"/>
              <a:t>3/24/2020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01961-6714-40D4-9A39-645C5FD22C42}" type="slidenum">
              <a:rPr lang="en-US" smtClean="0"/>
              <a:t>‹#›</a:t>
            </a:fld>
            <a:endParaRPr lang="en-US"/>
          </a:p>
        </p:txBody>
      </p:sp>
    </p:spTree>
    <p:extLst>
      <p:ext uri="{BB962C8B-B14F-4D97-AF65-F5344CB8AC3E}">
        <p14:creationId xmlns:p14="http://schemas.microsoft.com/office/powerpoint/2010/main" val="494715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https://www.guru99.com/database-normalization.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4677" y="2480529"/>
            <a:ext cx="10515600" cy="1325563"/>
          </a:xfrm>
        </p:spPr>
        <p:txBody>
          <a:bodyPr>
            <a:normAutofit/>
          </a:bodyPr>
          <a:lstStyle/>
          <a:p>
            <a:r>
              <a:rPr lang="en-US" sz="3800" b="1" dirty="0" smtClean="0">
                <a:latin typeface="Garamond" panose="02020404030301010803" pitchFamily="18" charset="0"/>
              </a:rPr>
              <a:t>Using Business Normalization for Future Business Needs</a:t>
            </a:r>
            <a:endParaRPr lang="en-US" sz="3800" b="1" dirty="0">
              <a:latin typeface="Garamond" panose="02020404030301010803" pitchFamily="18" charset="0"/>
            </a:endParaRPr>
          </a:p>
        </p:txBody>
      </p:sp>
    </p:spTree>
    <p:extLst>
      <p:ext uri="{BB962C8B-B14F-4D97-AF65-F5344CB8AC3E}">
        <p14:creationId xmlns:p14="http://schemas.microsoft.com/office/powerpoint/2010/main" val="856555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1BNF </a:t>
            </a:r>
            <a:r>
              <a:rPr lang="en-US" dirty="0">
                <a:latin typeface="Garamond" panose="02020404030301010803" pitchFamily="18" charset="0"/>
              </a:rPr>
              <a:t>to 3BNF produce the same results as 1NF to 3NF, except that the rules for business normalization focus on “how” to apply each </a:t>
            </a:r>
            <a:r>
              <a:rPr lang="en-US" dirty="0" smtClean="0">
                <a:latin typeface="Garamond" panose="02020404030301010803" pitchFamily="18" charset="0"/>
              </a:rPr>
              <a:t>rule.</a:t>
            </a:r>
          </a:p>
          <a:p>
            <a:pPr algn="just"/>
            <a:r>
              <a:rPr lang="en-US" dirty="0">
                <a:latin typeface="Garamond" panose="02020404030301010803" pitchFamily="18" charset="0"/>
              </a:rPr>
              <a:t>4BNF is similar to 4NF, in that each approach defines the existence of supertype and subtype entities</a:t>
            </a:r>
            <a:r>
              <a:rPr lang="en-US" dirty="0" smtClean="0">
                <a:latin typeface="Garamond" panose="02020404030301010803" pitchFamily="18" charset="0"/>
              </a:rPr>
              <a:t>.</a:t>
            </a:r>
          </a:p>
          <a:p>
            <a:pPr algn="just"/>
            <a:r>
              <a:rPr lang="en-US" dirty="0">
                <a:latin typeface="Garamond" panose="02020404030301010803" pitchFamily="18" charset="0"/>
              </a:rPr>
              <a:t>5BNF is quite different from 5NF. 5NF is sometimes called “Project-Join” normal form. In contrast, 5BNF represents expert business knowledge as expert rules in tables as data</a:t>
            </a:r>
            <a:r>
              <a:rPr lang="en-US" dirty="0" smtClean="0">
                <a:latin typeface="Garamond" panose="02020404030301010803" pitchFamily="18" charset="0"/>
              </a:rPr>
              <a:t>.</a:t>
            </a:r>
          </a:p>
          <a:p>
            <a:pPr algn="just"/>
            <a:endParaRPr lang="en-US" dirty="0">
              <a:latin typeface="Garamond" panose="02020404030301010803" pitchFamily="18" charset="0"/>
            </a:endParaRPr>
          </a:p>
          <a:p>
            <a:pPr algn="just"/>
            <a:r>
              <a:rPr lang="en-US" dirty="0">
                <a:hlinkClick r:id="rId2"/>
              </a:rPr>
              <a:t>https://www.guru99.com/database-normalization.html</a:t>
            </a:r>
            <a:endParaRPr lang="en-US" dirty="0">
              <a:latin typeface="Garamond" panose="02020404030301010803" pitchFamily="18" charset="0"/>
            </a:endParaRPr>
          </a:p>
        </p:txBody>
      </p:sp>
    </p:spTree>
    <p:extLst>
      <p:ext uri="{BB962C8B-B14F-4D97-AF65-F5344CB8AC3E}">
        <p14:creationId xmlns:p14="http://schemas.microsoft.com/office/powerpoint/2010/main" val="1828564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Garamond" panose="02020404030301010803" pitchFamily="18" charset="0"/>
              </a:rPr>
              <a:t>Benefits of Business Normalization</a:t>
            </a: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It is based on formal rules designed to be used by business experts and also by computer experts, working together in a design partnership.</a:t>
            </a:r>
          </a:p>
          <a:p>
            <a:pPr algn="just"/>
            <a:r>
              <a:rPr lang="en-US" dirty="0" smtClean="0">
                <a:latin typeface="Garamond" panose="02020404030301010803" pitchFamily="18" charset="0"/>
              </a:rPr>
              <a:t>It consolidates the redundant data versions that exist in an organization into shared, integrated data resources that are readily available for use by all staff who are authorized to access that data.</a:t>
            </a:r>
          </a:p>
          <a:p>
            <a:pPr algn="just"/>
            <a:r>
              <a:rPr lang="en-US" dirty="0" smtClean="0">
                <a:latin typeface="Garamond" panose="02020404030301010803" pitchFamily="18" charset="0"/>
              </a:rPr>
              <a:t>When applied by business experts, business normalization results in the design of databases that can accommodate the business needs of users of the data throughout the enterprise</a:t>
            </a:r>
            <a:r>
              <a:rPr lang="en-US" dirty="0" smtClean="0"/>
              <a:t>.</a:t>
            </a:r>
            <a:endParaRPr lang="en-US" dirty="0"/>
          </a:p>
        </p:txBody>
      </p:sp>
    </p:spTree>
    <p:extLst>
      <p:ext uri="{BB962C8B-B14F-4D97-AF65-F5344CB8AC3E}">
        <p14:creationId xmlns:p14="http://schemas.microsoft.com/office/powerpoint/2010/main" val="989155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Garamond" panose="02020404030301010803" pitchFamily="18" charset="0"/>
              </a:rPr>
              <a:t>Business experts use business normalization to identify potential future business changes. Databases are designed to enable those changes to be easily applied</a:t>
            </a:r>
            <a:r>
              <a:rPr lang="en-US" dirty="0" smtClean="0">
                <a:latin typeface="Garamond" panose="02020404030301010803" pitchFamily="18" charset="0"/>
              </a:rPr>
              <a:t>.</a:t>
            </a:r>
          </a:p>
          <a:p>
            <a:pPr algn="just"/>
            <a:r>
              <a:rPr lang="en-US" dirty="0">
                <a:latin typeface="Garamond" panose="02020404030301010803" pitchFamily="18" charset="0"/>
              </a:rPr>
              <a:t>This results in development of higher quality databases and systems to support current business needs; and to support future business needs as they arise.</a:t>
            </a:r>
          </a:p>
        </p:txBody>
      </p:sp>
    </p:spTree>
    <p:extLst>
      <p:ext uri="{BB962C8B-B14F-4D97-AF65-F5344CB8AC3E}">
        <p14:creationId xmlns:p14="http://schemas.microsoft.com/office/powerpoint/2010/main" val="567119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Garamond" panose="02020404030301010803" pitchFamily="18" charset="0"/>
              </a:rPr>
              <a:t>Normalized Tables and Rules</a:t>
            </a: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Each </a:t>
            </a:r>
            <a:r>
              <a:rPr lang="en-US" dirty="0">
                <a:latin typeface="Garamond" panose="02020404030301010803" pitchFamily="18" charset="0"/>
              </a:rPr>
              <a:t>column name in a table is unique, and the order of the columns in a table has no bearing on its meaning. This ensures that there is no ambiguity in identifying a relevant column within a table. Business normalization recommends that each column (i.e., attribute) have a unique name in the enterprise to avoid any ambiguity with homonyms, that is, other columns that have the same name, but that represent different data.</a:t>
            </a:r>
          </a:p>
        </p:txBody>
      </p:sp>
    </p:spTree>
    <p:extLst>
      <p:ext uri="{BB962C8B-B14F-4D97-AF65-F5344CB8AC3E}">
        <p14:creationId xmlns:p14="http://schemas.microsoft.com/office/powerpoint/2010/main" val="550900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Each </a:t>
            </a:r>
            <a:r>
              <a:rPr lang="en-US" dirty="0">
                <a:latin typeface="Garamond" panose="02020404030301010803" pitchFamily="18" charset="0"/>
              </a:rPr>
              <a:t>row in a table has a unique primary key value, and so is a unique row. The Employee table shows that Employee Number is unique, which thus makes each Employee row unique. </a:t>
            </a:r>
            <a:endParaRPr lang="en-US" dirty="0" smtClean="0">
              <a:latin typeface="Garamond" panose="02020404030301010803" pitchFamily="18" charset="0"/>
            </a:endParaRPr>
          </a:p>
          <a:p>
            <a:pPr algn="just"/>
            <a:r>
              <a:rPr lang="en-US" dirty="0" smtClean="0">
                <a:latin typeface="Garamond" panose="02020404030301010803" pitchFamily="18" charset="0"/>
              </a:rPr>
              <a:t>Notice </a:t>
            </a:r>
            <a:r>
              <a:rPr lang="en-US" dirty="0">
                <a:latin typeface="Garamond" panose="02020404030301010803" pitchFamily="18" charset="0"/>
              </a:rPr>
              <a:t>that Employee Number in the table is in ascending sequence. This orders the rows for access purposes, but this order has no effect on the meaning of each row.</a:t>
            </a:r>
          </a:p>
        </p:txBody>
      </p:sp>
    </p:spTree>
    <p:extLst>
      <p:ext uri="{BB962C8B-B14F-4D97-AF65-F5344CB8AC3E}">
        <p14:creationId xmlns:p14="http://schemas.microsoft.com/office/powerpoint/2010/main" val="297823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555844" y="2152870"/>
            <a:ext cx="8648315" cy="4015918"/>
          </a:xfrm>
          <a:prstGeom prst="rect">
            <a:avLst/>
          </a:prstGeom>
        </p:spPr>
      </p:pic>
    </p:spTree>
    <p:extLst>
      <p:ext uri="{BB962C8B-B14F-4D97-AF65-F5344CB8AC3E}">
        <p14:creationId xmlns:p14="http://schemas.microsoft.com/office/powerpoint/2010/main" val="3490477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Introduction</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Garamond" panose="02020404030301010803" pitchFamily="18" charset="0"/>
              </a:rPr>
              <a:t>This is a business-driven method that is used to identify data needed for future requirements. </a:t>
            </a:r>
          </a:p>
          <a:p>
            <a:pPr algn="just"/>
            <a:r>
              <a:rPr lang="en-US" dirty="0" smtClean="0">
                <a:latin typeface="Garamond" panose="02020404030301010803" pitchFamily="18" charset="0"/>
              </a:rPr>
              <a:t>An advanced logical data modeling method</a:t>
            </a:r>
          </a:p>
          <a:p>
            <a:pPr algn="just"/>
            <a:r>
              <a:rPr lang="en-US" dirty="0">
                <a:latin typeface="Garamond" panose="02020404030301010803" pitchFamily="18" charset="0"/>
              </a:rPr>
              <a:t>I</a:t>
            </a:r>
            <a:r>
              <a:rPr lang="en-US" dirty="0" smtClean="0">
                <a:latin typeface="Garamond" panose="02020404030301010803" pitchFamily="18" charset="0"/>
              </a:rPr>
              <a:t>t is used with data mapping to develop data models with greater entity and attribute detail. </a:t>
            </a:r>
            <a:endParaRPr lang="en-US" dirty="0">
              <a:latin typeface="Garamond" panose="02020404030301010803" pitchFamily="18" charset="0"/>
            </a:endParaRPr>
          </a:p>
        </p:txBody>
      </p:sp>
    </p:spTree>
    <p:extLst>
      <p:ext uri="{BB962C8B-B14F-4D97-AF65-F5344CB8AC3E}">
        <p14:creationId xmlns:p14="http://schemas.microsoft.com/office/powerpoint/2010/main" val="1296647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Enterprise Architecture Incremental Build Context</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Garamond" panose="02020404030301010803" pitchFamily="18" charset="0"/>
              </a:rPr>
              <a:t>Logical data modeling using business normalization is carried out at this stage in Step 9 as follows:</a:t>
            </a:r>
          </a:p>
          <a:p>
            <a:pPr marL="0" indent="0" algn="just">
              <a:buNone/>
            </a:pPr>
            <a:r>
              <a:rPr lang="en-US" b="1" dirty="0">
                <a:latin typeface="Garamond" panose="02020404030301010803" pitchFamily="18" charset="0"/>
              </a:rPr>
              <a:t>Step </a:t>
            </a:r>
            <a:r>
              <a:rPr lang="en-US" b="1" dirty="0" smtClean="0">
                <a:latin typeface="Garamond" panose="02020404030301010803" pitchFamily="18" charset="0"/>
              </a:rPr>
              <a:t>1:</a:t>
            </a:r>
            <a:r>
              <a:rPr lang="en-US" dirty="0" smtClean="0">
                <a:latin typeface="Garamond" panose="02020404030301010803" pitchFamily="18" charset="0"/>
              </a:rPr>
              <a:t>we </a:t>
            </a:r>
            <a:r>
              <a:rPr lang="en-US" dirty="0">
                <a:latin typeface="Garamond" panose="02020404030301010803" pitchFamily="18" charset="0"/>
              </a:rPr>
              <a:t>discussed that strategy analysis identifies statements for mission, vision, core values, goals, objectives, issues, KPIs, and strategies in the </a:t>
            </a:r>
            <a:r>
              <a:rPr lang="en-US" dirty="0" smtClean="0">
                <a:latin typeface="Garamond" panose="02020404030301010803" pitchFamily="18" charset="0"/>
              </a:rPr>
              <a:t>strategic </a:t>
            </a:r>
            <a:r>
              <a:rPr lang="en-US" dirty="0">
                <a:latin typeface="Garamond" panose="02020404030301010803" pitchFamily="18" charset="0"/>
              </a:rPr>
              <a:t>plan</a:t>
            </a:r>
            <a:r>
              <a:rPr lang="en-US" dirty="0" smtClean="0">
                <a:latin typeface="Garamond" panose="02020404030301010803" pitchFamily="18" charset="0"/>
              </a:rPr>
              <a:t>.</a:t>
            </a:r>
          </a:p>
          <a:p>
            <a:pPr marL="0" indent="0" algn="just">
              <a:buNone/>
            </a:pPr>
            <a:r>
              <a:rPr lang="en-US" b="1" dirty="0" smtClean="0">
                <a:latin typeface="Garamond" panose="02020404030301010803" pitchFamily="18" charset="0"/>
              </a:rPr>
              <a:t>Step </a:t>
            </a:r>
            <a:r>
              <a:rPr lang="en-US" b="1" dirty="0">
                <a:latin typeface="Garamond" panose="02020404030301010803" pitchFamily="18" charset="0"/>
              </a:rPr>
              <a:t>2: </a:t>
            </a:r>
            <a:r>
              <a:rPr lang="en-US" dirty="0">
                <a:latin typeface="Garamond" panose="02020404030301010803" pitchFamily="18" charset="0"/>
              </a:rPr>
              <a:t>Strategy analysis identifies from the organizational structure those managers and business experts responsible for implementing priority areas of the strategic plan.</a:t>
            </a:r>
            <a:endParaRPr lang="en-US" b="1" dirty="0">
              <a:latin typeface="Garamond" panose="02020404030301010803" pitchFamily="18" charset="0"/>
            </a:endParaRPr>
          </a:p>
        </p:txBody>
      </p:sp>
    </p:spTree>
    <p:extLst>
      <p:ext uri="{BB962C8B-B14F-4D97-AF65-F5344CB8AC3E}">
        <p14:creationId xmlns:p14="http://schemas.microsoft.com/office/powerpoint/2010/main" val="3484307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Garamond" panose="02020404030301010803" pitchFamily="18" charset="0"/>
              </a:rPr>
              <a:t>9 steps (cont.…)</a:t>
            </a:r>
            <a:endParaRPr lang="en-US" sz="3200"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b="1" dirty="0">
                <a:latin typeface="Garamond" panose="02020404030301010803" pitchFamily="18" charset="0"/>
              </a:rPr>
              <a:t>Step 3:</a:t>
            </a:r>
            <a:r>
              <a:rPr lang="en-US" dirty="0">
                <a:latin typeface="Garamond" panose="02020404030301010803" pitchFamily="18" charset="0"/>
              </a:rPr>
              <a:t> During a 5-day business planning workshop, the identified managers and business experts optionally apply the strategy analysis methodology to define tactical business planning statements to implement strategic plans</a:t>
            </a:r>
            <a:r>
              <a:rPr lang="en-US" dirty="0" smtClean="0">
                <a:latin typeface="Garamond" panose="02020404030301010803" pitchFamily="18" charset="0"/>
              </a:rPr>
              <a:t>.</a:t>
            </a:r>
          </a:p>
          <a:p>
            <a:pPr algn="just"/>
            <a:r>
              <a:rPr lang="en-US" b="1" dirty="0">
                <a:latin typeface="Garamond" panose="02020404030301010803" pitchFamily="18" charset="0"/>
              </a:rPr>
              <a:t>Step 4: </a:t>
            </a:r>
            <a:r>
              <a:rPr lang="en-US" dirty="0" smtClean="0">
                <a:latin typeface="Garamond" panose="02020404030301010803" pitchFamily="18" charset="0"/>
              </a:rPr>
              <a:t>Data </a:t>
            </a:r>
            <a:r>
              <a:rPr lang="en-US" dirty="0">
                <a:latin typeface="Garamond" panose="02020404030301010803" pitchFamily="18" charset="0"/>
              </a:rPr>
              <a:t>mapping is used to enable business experts and IT experts to work together to identify data for integration. This begins with a 2-day strategic modeling facilitated session. Entities that represent required information and data are listed in the What column for the Planner row [C1R1]. </a:t>
            </a:r>
          </a:p>
        </p:txBody>
      </p:sp>
    </p:spTree>
    <p:extLst>
      <p:ext uri="{BB962C8B-B14F-4D97-AF65-F5344CB8AC3E}">
        <p14:creationId xmlns:p14="http://schemas.microsoft.com/office/powerpoint/2010/main" val="1798809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Garamond" panose="02020404030301010803" pitchFamily="18" charset="0"/>
              </a:rPr>
              <a:t>Cont.…..</a:t>
            </a:r>
            <a:endParaRPr lang="en-US" sz="3200" dirty="0">
              <a:latin typeface="Garamond" panose="02020404030301010803" pitchFamily="18"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b="1" dirty="0">
                <a:latin typeface="Garamond" panose="02020404030301010803" pitchFamily="18" charset="0"/>
              </a:rPr>
              <a:t>Step 5:</a:t>
            </a:r>
            <a:r>
              <a:rPr lang="en-US" dirty="0">
                <a:latin typeface="Garamond" panose="02020404030301010803" pitchFamily="18" charset="0"/>
              </a:rPr>
              <a:t> </a:t>
            </a:r>
            <a:r>
              <a:rPr lang="en-US" dirty="0" smtClean="0">
                <a:latin typeface="Garamond" panose="02020404030301010803" pitchFamily="18" charset="0"/>
              </a:rPr>
              <a:t>The </a:t>
            </a:r>
            <a:r>
              <a:rPr lang="en-US" dirty="0">
                <a:latin typeface="Garamond" panose="02020404030301010803" pitchFamily="18" charset="0"/>
              </a:rPr>
              <a:t>facilitated modeling session continues over 2 days, documenting key entities in a strategic model on a white board. The strategic model is a high-level enterprise model in the What column for the Owner row [C1R2] that represents a “picture of the business” to the participating managers and business experts. Typically 90 to 120 entities are defined in these 2 days</a:t>
            </a:r>
            <a:r>
              <a:rPr lang="en-US" dirty="0" smtClean="0">
                <a:latin typeface="Garamond" panose="02020404030301010803" pitchFamily="18" charset="0"/>
              </a:rPr>
              <a:t>.</a:t>
            </a:r>
          </a:p>
          <a:p>
            <a:pPr marL="0" indent="0" algn="just">
              <a:buNone/>
            </a:pPr>
            <a:r>
              <a:rPr lang="en-US" b="1" dirty="0">
                <a:latin typeface="Garamond" panose="02020404030301010803" pitchFamily="18" charset="0"/>
              </a:rPr>
              <a:t>Step 6:</a:t>
            </a:r>
            <a:r>
              <a:rPr lang="en-US" dirty="0">
                <a:latin typeface="Garamond" panose="02020404030301010803" pitchFamily="18" charset="0"/>
              </a:rPr>
              <a:t> This step next defines strategic alignment </a:t>
            </a:r>
            <a:r>
              <a:rPr lang="en-US" dirty="0" smtClean="0">
                <a:latin typeface="Garamond" panose="02020404030301010803" pitchFamily="18" charset="0"/>
              </a:rPr>
              <a:t>matrices.</a:t>
            </a:r>
          </a:p>
          <a:p>
            <a:pPr marL="0" indent="0" algn="just">
              <a:buNone/>
            </a:pPr>
            <a:r>
              <a:rPr lang="en-US" b="1" dirty="0">
                <a:latin typeface="Garamond" panose="02020404030301010803" pitchFamily="18" charset="0"/>
              </a:rPr>
              <a:t>Step 7:</a:t>
            </a:r>
            <a:r>
              <a:rPr lang="en-US" dirty="0">
                <a:latin typeface="Garamond" panose="02020404030301010803" pitchFamily="18" charset="0"/>
              </a:rPr>
              <a:t> </a:t>
            </a:r>
            <a:r>
              <a:rPr lang="en-US" dirty="0" smtClean="0">
                <a:latin typeface="Garamond" panose="02020404030301010803" pitchFamily="18" charset="0"/>
              </a:rPr>
              <a:t>The </a:t>
            </a:r>
            <a:r>
              <a:rPr lang="en-US" dirty="0">
                <a:latin typeface="Garamond" panose="02020404030301010803" pitchFamily="18" charset="0"/>
              </a:rPr>
              <a:t>strategic model or business events in the When column and Planner row [C5R1] can be used to identify activities in the How column and Planner row [C2R1]. These are typically common, reusable activities that deliver cost savings and benefits when implemented.</a:t>
            </a:r>
          </a:p>
        </p:txBody>
      </p:sp>
    </p:spTree>
    <p:extLst>
      <p:ext uri="{BB962C8B-B14F-4D97-AF65-F5344CB8AC3E}">
        <p14:creationId xmlns:p14="http://schemas.microsoft.com/office/powerpoint/2010/main" val="126644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b="1" dirty="0" smtClean="0">
                <a:latin typeface="Garamond" panose="02020404030301010803" pitchFamily="18" charset="0"/>
              </a:rPr>
              <a:t>Step </a:t>
            </a:r>
            <a:r>
              <a:rPr lang="en-US" b="1" dirty="0">
                <a:latin typeface="Garamond" panose="02020404030301010803" pitchFamily="18" charset="0"/>
              </a:rPr>
              <a:t>8:</a:t>
            </a:r>
            <a:r>
              <a:rPr lang="en-US" dirty="0">
                <a:latin typeface="Garamond" panose="02020404030301010803" pitchFamily="18" charset="0"/>
              </a:rPr>
              <a:t> Priority activity models from Step 7 are used to develop workflow models in the Who column and Owner row [C4R2</a:t>
            </a:r>
            <a:r>
              <a:rPr lang="en-US" dirty="0" smtClean="0">
                <a:latin typeface="Garamond" panose="02020404030301010803" pitchFamily="18" charset="0"/>
              </a:rPr>
              <a:t>].</a:t>
            </a:r>
          </a:p>
          <a:p>
            <a:pPr marL="0" indent="0" algn="just">
              <a:buNone/>
            </a:pPr>
            <a:r>
              <a:rPr lang="en-US" b="1" dirty="0">
                <a:latin typeface="Garamond" panose="02020404030301010803" pitchFamily="18" charset="0"/>
              </a:rPr>
              <a:t>Step 9:</a:t>
            </a:r>
            <a:r>
              <a:rPr lang="en-US" dirty="0">
                <a:latin typeface="Garamond" panose="02020404030301010803" pitchFamily="18" charset="0"/>
              </a:rPr>
              <a:t> The high-level strategic model from the Owner’s perspective (in column 1, row 2) is expanded to greater detail in this step, transforming it into a fully attributed logical data model from the Designer’s </a:t>
            </a:r>
            <a:r>
              <a:rPr lang="en-US" dirty="0" smtClean="0">
                <a:latin typeface="Garamond" panose="02020404030301010803" pitchFamily="18" charset="0"/>
              </a:rPr>
              <a:t>perspective.</a:t>
            </a:r>
            <a:endParaRPr lang="en-US" dirty="0">
              <a:latin typeface="Garamond" panose="02020404030301010803" pitchFamily="18" charset="0"/>
            </a:endParaRPr>
          </a:p>
        </p:txBody>
      </p:sp>
    </p:spTree>
    <p:extLst>
      <p:ext uri="{BB962C8B-B14F-4D97-AF65-F5344CB8AC3E}">
        <p14:creationId xmlns:p14="http://schemas.microsoft.com/office/powerpoint/2010/main" val="3410367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Garamond" panose="02020404030301010803" pitchFamily="18" charset="0"/>
              </a:rPr>
              <a:t>Introduction to Normalization</a:t>
            </a:r>
          </a:p>
        </p:txBody>
      </p:sp>
      <p:sp>
        <p:nvSpPr>
          <p:cNvPr id="3" name="Content Placeholder 2"/>
          <p:cNvSpPr>
            <a:spLocks noGrp="1"/>
          </p:cNvSpPr>
          <p:nvPr>
            <p:ph idx="1"/>
          </p:nvPr>
        </p:nvSpPr>
        <p:spPr/>
        <p:txBody>
          <a:bodyPr/>
          <a:lstStyle/>
          <a:p>
            <a:pPr algn="just"/>
            <a:r>
              <a:rPr lang="en-US" dirty="0">
                <a:latin typeface="Garamond" panose="02020404030301010803" pitchFamily="18" charset="0"/>
              </a:rPr>
              <a:t>Normalization was developed in the late 1960s by Dr. Edgar (Ted) </a:t>
            </a:r>
            <a:r>
              <a:rPr lang="en-US" dirty="0" smtClean="0">
                <a:latin typeface="Garamond" panose="02020404030301010803" pitchFamily="18" charset="0"/>
              </a:rPr>
              <a:t>Codd</a:t>
            </a:r>
          </a:p>
          <a:p>
            <a:pPr algn="just"/>
            <a:r>
              <a:rPr lang="en-US" dirty="0">
                <a:latin typeface="Garamond" panose="02020404030301010803" pitchFamily="18" charset="0"/>
              </a:rPr>
              <a:t>He applied mathematical set theory as a formal discipline to identify and structure data in relational databases</a:t>
            </a:r>
            <a:r>
              <a:rPr lang="en-US" dirty="0" smtClean="0">
                <a:latin typeface="Garamond" panose="02020404030301010803" pitchFamily="18" charset="0"/>
              </a:rPr>
              <a:t>.</a:t>
            </a:r>
          </a:p>
          <a:p>
            <a:pPr algn="just"/>
            <a:r>
              <a:rPr lang="en-US" dirty="0">
                <a:latin typeface="Garamond" panose="02020404030301010803" pitchFamily="18" charset="0"/>
              </a:rPr>
              <a:t>Normalization, defined by him from this research activity, applied a formal set of rules to data</a:t>
            </a:r>
            <a:r>
              <a:rPr lang="en-US" dirty="0" smtClean="0">
                <a:latin typeface="Garamond" panose="02020404030301010803" pitchFamily="18" charset="0"/>
              </a:rPr>
              <a:t>.</a:t>
            </a:r>
          </a:p>
          <a:p>
            <a:pPr algn="just"/>
            <a:r>
              <a:rPr lang="en-US" dirty="0" smtClean="0">
                <a:latin typeface="Garamond" panose="02020404030301010803" pitchFamily="18" charset="0"/>
              </a:rPr>
              <a:t>These </a:t>
            </a:r>
            <a:r>
              <a:rPr lang="en-US" dirty="0">
                <a:latin typeface="Garamond" panose="02020404030301010803" pitchFamily="18" charset="0"/>
              </a:rPr>
              <a:t>rules reflected an academic emphasis in the early 1970s</a:t>
            </a:r>
            <a:r>
              <a:rPr lang="en-US" dirty="0" smtClean="0">
                <a:latin typeface="Garamond" panose="02020404030301010803" pitchFamily="18" charset="0"/>
              </a:rPr>
              <a:t>.</a:t>
            </a:r>
          </a:p>
          <a:p>
            <a:pPr algn="just"/>
            <a:r>
              <a:rPr lang="en-US" dirty="0">
                <a:latin typeface="Garamond" panose="02020404030301010803" pitchFamily="18" charset="0"/>
              </a:rPr>
              <a:t>In the mid-1970s, normalization evolved in two directions, one with a technical focus and the other with a business focus.</a:t>
            </a:r>
          </a:p>
        </p:txBody>
      </p:sp>
    </p:spTree>
    <p:extLst>
      <p:ext uri="{BB962C8B-B14F-4D97-AF65-F5344CB8AC3E}">
        <p14:creationId xmlns:p14="http://schemas.microsoft.com/office/powerpoint/2010/main" val="1849653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latin typeface="Garamond" panose="02020404030301010803" pitchFamily="18" charset="0"/>
              </a:rPr>
              <a:t>Normalization evolved further in the 1980s into two clear variants: : traditional normalization [1] and business </a:t>
            </a:r>
            <a:r>
              <a:rPr lang="en-US" dirty="0" smtClean="0">
                <a:latin typeface="Garamond" panose="02020404030301010803" pitchFamily="18" charset="0"/>
              </a:rPr>
              <a:t>normalization.</a:t>
            </a:r>
          </a:p>
          <a:p>
            <a:r>
              <a:rPr lang="en-US" dirty="0">
                <a:latin typeface="Garamond" panose="02020404030301010803" pitchFamily="18" charset="0"/>
              </a:rPr>
              <a:t>The first is used by data administrators (DAs) and database administrators (DBAs) to design databases, but business users find it technical and difficult to apply</a:t>
            </a:r>
            <a:r>
              <a:rPr lang="en-US" dirty="0" smtClean="0">
                <a:latin typeface="Garamond" panose="02020404030301010803" pitchFamily="18" charset="0"/>
              </a:rPr>
              <a:t>.</a:t>
            </a:r>
          </a:p>
          <a:p>
            <a:r>
              <a:rPr lang="en-US" dirty="0">
                <a:latin typeface="Garamond" panose="02020404030301010803" pitchFamily="18" charset="0"/>
              </a:rPr>
              <a:t>In contrast, business normalization can be used both by business experts and computer </a:t>
            </a:r>
            <a:r>
              <a:rPr lang="en-US" dirty="0" smtClean="0">
                <a:latin typeface="Garamond" panose="02020404030301010803" pitchFamily="18" charset="0"/>
              </a:rPr>
              <a:t>experts.</a:t>
            </a:r>
            <a:endParaRPr lang="en-US" dirty="0">
              <a:latin typeface="Garamond" panose="02020404030301010803" pitchFamily="18" charset="0"/>
            </a:endParaRPr>
          </a:p>
        </p:txBody>
      </p:sp>
    </p:spTree>
    <p:extLst>
      <p:ext uri="{BB962C8B-B14F-4D97-AF65-F5344CB8AC3E}">
        <p14:creationId xmlns:p14="http://schemas.microsoft.com/office/powerpoint/2010/main" val="1803145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Garamond" panose="02020404030301010803" pitchFamily="18" charset="0"/>
              </a:rPr>
              <a:t>Business Normalization</a:t>
            </a:r>
          </a:p>
        </p:txBody>
      </p:sp>
      <p:sp>
        <p:nvSpPr>
          <p:cNvPr id="3" name="Content Placeholder 2"/>
          <p:cNvSpPr>
            <a:spLocks noGrp="1"/>
          </p:cNvSpPr>
          <p:nvPr>
            <p:ph idx="1"/>
          </p:nvPr>
        </p:nvSpPr>
        <p:spPr/>
        <p:txBody>
          <a:bodyPr/>
          <a:lstStyle/>
          <a:p>
            <a:pPr algn="just"/>
            <a:r>
              <a:rPr lang="en-US" dirty="0">
                <a:latin typeface="Garamond" panose="02020404030301010803" pitchFamily="18" charset="0"/>
              </a:rPr>
              <a:t>Business normalization is used by business managers and business staff, as well as by IT computer staff</a:t>
            </a:r>
            <a:r>
              <a:rPr lang="en-US" dirty="0" smtClean="0">
                <a:latin typeface="Garamond" panose="02020404030301010803" pitchFamily="18" charset="0"/>
              </a:rPr>
              <a:t>.</a:t>
            </a:r>
          </a:p>
          <a:p>
            <a:pPr algn="just"/>
            <a:r>
              <a:rPr lang="en-US" dirty="0">
                <a:latin typeface="Garamond" panose="02020404030301010803" pitchFamily="18" charset="0"/>
              </a:rPr>
              <a:t>It depends on knowledge of the business, rather than of computers</a:t>
            </a:r>
            <a:r>
              <a:rPr lang="en-US" dirty="0" smtClean="0">
                <a:latin typeface="Garamond" panose="02020404030301010803" pitchFamily="18" charset="0"/>
              </a:rPr>
              <a:t>.</a:t>
            </a:r>
          </a:p>
          <a:p>
            <a:pPr algn="just"/>
            <a:r>
              <a:rPr lang="en-US" dirty="0" smtClean="0">
                <a:latin typeface="Garamond" panose="02020404030301010803" pitchFamily="18" charset="0"/>
              </a:rPr>
              <a:t>Both </a:t>
            </a:r>
            <a:r>
              <a:rPr lang="en-US" dirty="0">
                <a:latin typeface="Garamond" panose="02020404030301010803" pitchFamily="18" charset="0"/>
              </a:rPr>
              <a:t>variants of normalization define five normal form rules</a:t>
            </a:r>
            <a:r>
              <a:rPr lang="en-US" dirty="0" smtClean="0">
                <a:latin typeface="Garamond" panose="02020404030301010803" pitchFamily="18" charset="0"/>
              </a:rPr>
              <a:t>:</a:t>
            </a:r>
          </a:p>
          <a:p>
            <a:pPr algn="just"/>
            <a:r>
              <a:rPr lang="en-US" dirty="0">
                <a:latin typeface="Garamond" panose="02020404030301010803" pitchFamily="18" charset="0"/>
              </a:rPr>
              <a:t>First Normal Form (1NF) to Fifth Normal Form (5NF) for traditional normalization; and First Business Normal Form (1BNF) to Fifth Business Normal Form (5BNF) for business normalization.</a:t>
            </a:r>
          </a:p>
        </p:txBody>
      </p:sp>
    </p:spTree>
    <p:extLst>
      <p:ext uri="{BB962C8B-B14F-4D97-AF65-F5344CB8AC3E}">
        <p14:creationId xmlns:p14="http://schemas.microsoft.com/office/powerpoint/2010/main" val="1975071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FFFFFF"/>
      </a:dk1>
      <a:lt1>
        <a:sysClr val="window" lastClr="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1387</TotalTime>
  <Words>1042</Words>
  <Application>Microsoft Office PowerPoint</Application>
  <PresentationFormat>Widescreen</PresentationFormat>
  <Paragraphs>47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Garamond</vt:lpstr>
      <vt:lpstr>Office Theme</vt:lpstr>
      <vt:lpstr>Using Business Normalization for Future Business Needs</vt:lpstr>
      <vt:lpstr>Introduction</vt:lpstr>
      <vt:lpstr>Enterprise Architecture Incremental Build Context</vt:lpstr>
      <vt:lpstr>9 steps (cont.…)</vt:lpstr>
      <vt:lpstr>Cont.…..</vt:lpstr>
      <vt:lpstr>PowerPoint Presentation</vt:lpstr>
      <vt:lpstr>Introduction to Normalization</vt:lpstr>
      <vt:lpstr>PowerPoint Presentation</vt:lpstr>
      <vt:lpstr>Business Normalization</vt:lpstr>
      <vt:lpstr>PowerPoint Presentation</vt:lpstr>
      <vt:lpstr>Benefits of Business Normalization</vt:lpstr>
      <vt:lpstr>PowerPoint Presentation</vt:lpstr>
      <vt:lpstr>Normalized Tables and Rules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Business Normalization for Future Business Needs</dc:title>
  <dc:creator>Rabia Parveen</dc:creator>
  <cp:lastModifiedBy>Rabia Parveen</cp:lastModifiedBy>
  <cp:revision>33</cp:revision>
  <dcterms:created xsi:type="dcterms:W3CDTF">2020-03-23T07:45:49Z</dcterms:created>
  <dcterms:modified xsi:type="dcterms:W3CDTF">2020-03-24T10:11:14Z</dcterms:modified>
</cp:coreProperties>
</file>