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71"/>
  </p:notesMasterIdLst>
  <p:handoutMasterIdLst>
    <p:handoutMasterId r:id="rId72"/>
  </p:handoutMasterIdLst>
  <p:sldIdLst>
    <p:sldId id="257" r:id="rId3"/>
    <p:sldId id="334" r:id="rId4"/>
    <p:sldId id="335" r:id="rId5"/>
    <p:sldId id="336" r:id="rId6"/>
    <p:sldId id="337" r:id="rId7"/>
    <p:sldId id="408" r:id="rId8"/>
    <p:sldId id="338" r:id="rId9"/>
    <p:sldId id="339" r:id="rId10"/>
    <p:sldId id="390" r:id="rId11"/>
    <p:sldId id="340" r:id="rId12"/>
    <p:sldId id="342" r:id="rId13"/>
    <p:sldId id="343" r:id="rId14"/>
    <p:sldId id="344" r:id="rId15"/>
    <p:sldId id="346" r:id="rId16"/>
    <p:sldId id="391" r:id="rId17"/>
    <p:sldId id="392" r:id="rId18"/>
    <p:sldId id="364" r:id="rId19"/>
    <p:sldId id="365" r:id="rId20"/>
    <p:sldId id="366" r:id="rId21"/>
    <p:sldId id="393" r:id="rId22"/>
    <p:sldId id="403" r:id="rId23"/>
    <p:sldId id="395" r:id="rId24"/>
    <p:sldId id="396" r:id="rId25"/>
    <p:sldId id="397" r:id="rId26"/>
    <p:sldId id="398" r:id="rId27"/>
    <p:sldId id="347" r:id="rId28"/>
    <p:sldId id="348" r:id="rId29"/>
    <p:sldId id="399" r:id="rId30"/>
    <p:sldId id="400" r:id="rId31"/>
    <p:sldId id="404" r:id="rId32"/>
    <p:sldId id="405" r:id="rId33"/>
    <p:sldId id="349" r:id="rId34"/>
    <p:sldId id="401" r:id="rId35"/>
    <p:sldId id="350" r:id="rId36"/>
    <p:sldId id="351" r:id="rId37"/>
    <p:sldId id="352" r:id="rId38"/>
    <p:sldId id="353" r:id="rId39"/>
    <p:sldId id="354" r:id="rId40"/>
    <p:sldId id="355" r:id="rId41"/>
    <p:sldId id="356" r:id="rId42"/>
    <p:sldId id="357" r:id="rId43"/>
    <p:sldId id="358" r:id="rId44"/>
    <p:sldId id="359" r:id="rId45"/>
    <p:sldId id="406" r:id="rId46"/>
    <p:sldId id="361" r:id="rId47"/>
    <p:sldId id="363" r:id="rId48"/>
    <p:sldId id="367" r:id="rId49"/>
    <p:sldId id="368" r:id="rId50"/>
    <p:sldId id="369" r:id="rId51"/>
    <p:sldId id="371" r:id="rId52"/>
    <p:sldId id="372" r:id="rId53"/>
    <p:sldId id="373" r:id="rId54"/>
    <p:sldId id="375" r:id="rId55"/>
    <p:sldId id="376" r:id="rId56"/>
    <p:sldId id="407" r:id="rId57"/>
    <p:sldId id="377" r:id="rId58"/>
    <p:sldId id="378" r:id="rId59"/>
    <p:sldId id="379" r:id="rId60"/>
    <p:sldId id="381" r:id="rId61"/>
    <p:sldId id="382" r:id="rId62"/>
    <p:sldId id="383" r:id="rId63"/>
    <p:sldId id="384" r:id="rId64"/>
    <p:sldId id="385" r:id="rId65"/>
    <p:sldId id="386" r:id="rId66"/>
    <p:sldId id="387" r:id="rId67"/>
    <p:sldId id="402" r:id="rId68"/>
    <p:sldId id="388" r:id="rId69"/>
    <p:sldId id="389" r:id="rId7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4610" autoAdjust="0"/>
  </p:normalViewPr>
  <p:slideViewPr>
    <p:cSldViewPr>
      <p:cViewPr varScale="1">
        <p:scale>
          <a:sx n="57" d="100"/>
          <a:sy n="57" d="100"/>
        </p:scale>
        <p:origin x="14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p>
        </p:txBody>
      </p:sp>
      <p:sp>
        <p:nvSpPr>
          <p:cNvPr id="74756" name="Slide Number Placeholder 3"/>
          <p:cNvSpPr>
            <a:spLocks noGrp="1"/>
          </p:cNvSpPr>
          <p:nvPr>
            <p:ph type="sldNum" sz="quarter" idx="5"/>
          </p:nvPr>
        </p:nvSpPr>
        <p:spPr>
          <a:noFill/>
        </p:spPr>
        <p:txBody>
          <a:bodyPr/>
          <a:lstStyle/>
          <a:p>
            <a:fld id="{6D4CE72C-ACCC-4D05-AEAA-ED5DAF00574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To compare user satisfaction ratings of the EIS system to the age of respondents to see if there is a relationship.</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22</a:t>
            </a:fld>
            <a:endParaRPr lang="en-US" dirty="0"/>
          </a:p>
        </p:txBody>
      </p:sp>
    </p:spTree>
    <p:extLst>
      <p:ext uri="{BB962C8B-B14F-4D97-AF65-F5344CB8AC3E}">
        <p14:creationId xmlns:p14="http://schemas.microsoft.com/office/powerpoint/2010/main" val="182759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Ask the Help Desk to create a histogram to show how many total complaints they received each week about the EIS system.</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24</a:t>
            </a:fld>
            <a:endParaRPr lang="en-US" dirty="0"/>
          </a:p>
        </p:txBody>
      </p:sp>
    </p:spTree>
    <p:extLst>
      <p:ext uri="{BB962C8B-B14F-4D97-AF65-F5344CB8AC3E}">
        <p14:creationId xmlns:p14="http://schemas.microsoft.com/office/powerpoint/2010/main" val="267899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The certainty factor denotes how certain you want to be that the sampled data does not include variations that do not naturally exist in the population. </a:t>
            </a:r>
          </a:p>
          <a:p>
            <a:pPr marL="171450" indent="-171450">
              <a:buFontTx/>
              <a:buChar char="-"/>
            </a:pP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32</a:t>
            </a:fld>
            <a:endParaRPr lang="en-US" dirty="0"/>
          </a:p>
        </p:txBody>
      </p:sp>
    </p:spTree>
    <p:extLst>
      <p:ext uri="{BB962C8B-B14F-4D97-AF65-F5344CB8AC3E}">
        <p14:creationId xmlns:p14="http://schemas.microsoft.com/office/powerpoint/2010/main" val="255266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 organization can apply the Six Sigma principles to the </a:t>
            </a:r>
            <a:r>
              <a:rPr lang="en-US" b="1" dirty="0"/>
              <a:t>design and production of a product</a:t>
            </a:r>
            <a:r>
              <a:rPr lang="en-US" dirty="0"/>
              <a:t>, a </a:t>
            </a:r>
            <a:r>
              <a:rPr lang="en-US" b="1" dirty="0"/>
              <a:t>help desk</a:t>
            </a:r>
            <a:r>
              <a:rPr lang="en-US" dirty="0"/>
              <a:t>, or other </a:t>
            </a:r>
            <a:r>
              <a:rPr lang="en-US" b="1" dirty="0"/>
              <a:t>customer-service process</a:t>
            </a:r>
            <a:r>
              <a:rPr lang="en-US" dirty="0"/>
              <a: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35</a:t>
            </a:fld>
            <a:endParaRPr lang="en-US" dirty="0"/>
          </a:p>
        </p:txBody>
      </p:sp>
    </p:spTree>
    <p:extLst>
      <p:ext uri="{BB962C8B-B14F-4D97-AF65-F5344CB8AC3E}">
        <p14:creationId xmlns:p14="http://schemas.microsoft.com/office/powerpoint/2010/main" val="55268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Define</a:t>
            </a:r>
            <a:r>
              <a:rPr lang="en-US" dirty="0"/>
              <a:t> - </a:t>
            </a:r>
            <a:r>
              <a:rPr lang="en-US" sz="1200" b="0" i="0" kern="1200" dirty="0">
                <a:solidFill>
                  <a:schemeClr val="tx1"/>
                </a:solidFill>
                <a:effectLst/>
                <a:latin typeface="Times New Roman" pitchFamily="18" charset="0"/>
                <a:ea typeface="+mn-ea"/>
                <a:cs typeface="+mn-cs"/>
              </a:rPr>
              <a:t>Important tools used in this phase include a project charter, a description of customer requirements, and Voice of the Customer (VOC) data. Examples of VOC data include complaints, surveys, comments, and market research that represent the views and needs of the organization’s customers.</a:t>
            </a:r>
            <a:r>
              <a:rPr lang="en-US" dirty="0"/>
              <a:t> </a:t>
            </a:r>
          </a:p>
          <a:p>
            <a:r>
              <a:rPr lang="en-US" b="1" dirty="0"/>
              <a:t>Measures</a:t>
            </a:r>
            <a:r>
              <a:rPr lang="en-US" dirty="0"/>
              <a:t> are defined in terms of defects per opportunity.</a:t>
            </a:r>
          </a:p>
          <a:p>
            <a:r>
              <a:rPr lang="en-US" b="1" dirty="0"/>
              <a:t>Analyze</a:t>
            </a:r>
            <a:r>
              <a:rPr lang="en-US" dirty="0"/>
              <a:t> - investigates and verifies data to prove the suspected root causes of quality problems and substantiates the problem statement. An important  tool in this phase is the fishbone or Ishikawa diagram.</a:t>
            </a:r>
            <a:br>
              <a:rPr lang="en-US" dirty="0"/>
            </a:br>
            <a:r>
              <a:rPr lang="en-US" b="1" dirty="0"/>
              <a:t>Control</a:t>
            </a:r>
            <a:r>
              <a:rPr lang="en-US" dirty="0"/>
              <a:t> - </a:t>
            </a:r>
            <a:r>
              <a:rPr lang="en-US" sz="1200" b="0" i="0" kern="1200" dirty="0">
                <a:solidFill>
                  <a:schemeClr val="tx1"/>
                </a:solidFill>
                <a:effectLst/>
                <a:latin typeface="Times New Roman" pitchFamily="18" charset="0"/>
                <a:ea typeface="+mn-ea"/>
                <a:cs typeface="+mn-cs"/>
              </a:rPr>
              <a:t>Control charts are one tool used in the control phase.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36</a:t>
            </a:fld>
            <a:endParaRPr lang="en-US" dirty="0"/>
          </a:p>
        </p:txBody>
      </p:sp>
    </p:spTree>
    <p:extLst>
      <p:ext uri="{BB962C8B-B14F-4D97-AF65-F5344CB8AC3E}">
        <p14:creationId xmlns:p14="http://schemas.microsoft.com/office/powerpoint/2010/main" val="428858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White</a:t>
            </a:r>
            <a:r>
              <a:rPr lang="en-US" dirty="0"/>
              <a:t> – Basic understanding of Six Sigma history, concepts and methodology.</a:t>
            </a:r>
          </a:p>
          <a:p>
            <a:r>
              <a:rPr lang="en-US" b="1" dirty="0"/>
              <a:t>Yellow</a:t>
            </a:r>
            <a:r>
              <a:rPr lang="en-US" dirty="0"/>
              <a:t> – two to three full days training. Gains understanding of the various methodologies, and DMAIC.</a:t>
            </a:r>
          </a:p>
          <a:p>
            <a:r>
              <a:rPr lang="en-US" b="1" dirty="0"/>
              <a:t>Green</a:t>
            </a:r>
            <a:r>
              <a:rPr lang="en-US" dirty="0"/>
              <a:t> – usually participate in two to three full weeks of training. Introductions to tools and methods for problem solving and DMAIC. </a:t>
            </a:r>
          </a:p>
          <a:p>
            <a:r>
              <a:rPr lang="en-US" b="1" dirty="0"/>
              <a:t>Black</a:t>
            </a:r>
            <a:r>
              <a:rPr lang="en-US" dirty="0"/>
              <a:t> – normally work on Six Sigma projects full-time and attend four to five full weeks of training. Project managers are often Black Belts. Trained in business transformation.</a:t>
            </a:r>
          </a:p>
          <a:p>
            <a:r>
              <a:rPr lang="en-US" b="1" dirty="0"/>
              <a:t>Master Black</a:t>
            </a:r>
            <a:r>
              <a:rPr lang="en-US" dirty="0"/>
              <a:t> – experienced Black Belts who act as technical resources and mentors to people with lower-level belts</a:t>
            </a:r>
          </a:p>
          <a:p>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37</a:t>
            </a:fld>
            <a:endParaRPr lang="en-US" dirty="0"/>
          </a:p>
        </p:txBody>
      </p:sp>
    </p:spTree>
    <p:extLst>
      <p:ext uri="{BB962C8B-B14F-4D97-AF65-F5344CB8AC3E}">
        <p14:creationId xmlns:p14="http://schemas.microsoft.com/office/powerpoint/2010/main" val="279930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Why can’t all companies benefit from Six Sigma? Because minimizing defects does not matter if an organization makes a product that people do not want.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40</a:t>
            </a:fld>
            <a:endParaRPr lang="en-US" dirty="0"/>
          </a:p>
        </p:txBody>
      </p:sp>
    </p:spTree>
    <p:extLst>
      <p:ext uri="{BB962C8B-B14F-4D97-AF65-F5344CB8AC3E}">
        <p14:creationId xmlns:p14="http://schemas.microsoft.com/office/powerpoint/2010/main" val="90122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normal distribution—a bell-shaped curve that is symmetrical regarding the mean or average value of the population (the data being analyzed). </a:t>
            </a:r>
          </a:p>
          <a:p>
            <a:r>
              <a:rPr lang="en-US" sz="1200" b="0" i="0" kern="1200" dirty="0">
                <a:solidFill>
                  <a:schemeClr val="tx1"/>
                </a:solidFill>
                <a:effectLst/>
                <a:latin typeface="Times New Roman" pitchFamily="18" charset="0"/>
                <a:ea typeface="+mn-ea"/>
                <a:cs typeface="+mn-cs"/>
              </a:rPr>
              <a:t>In any normal distribution, </a:t>
            </a:r>
          </a:p>
          <a:p>
            <a:r>
              <a:rPr lang="en-US" sz="1200" b="0" i="0" kern="1200" dirty="0">
                <a:solidFill>
                  <a:schemeClr val="tx1"/>
                </a:solidFill>
                <a:effectLst/>
                <a:latin typeface="Times New Roman" pitchFamily="18" charset="0"/>
                <a:ea typeface="+mn-ea"/>
                <a:cs typeface="+mn-cs"/>
              </a:rPr>
              <a:t>- 68.3 percent of the population is within one standard deviation (1-sigma) of the mean, </a:t>
            </a:r>
          </a:p>
          <a:p>
            <a:r>
              <a:rPr lang="en-US" sz="1200" b="0" i="0" kern="1200" dirty="0">
                <a:solidFill>
                  <a:schemeClr val="tx1"/>
                </a:solidFill>
                <a:effectLst/>
                <a:latin typeface="Times New Roman" pitchFamily="18" charset="0"/>
                <a:ea typeface="+mn-ea"/>
                <a:cs typeface="+mn-cs"/>
              </a:rPr>
              <a:t>- 95.5 percent of the population is within two standard deviations (2-sigma), and </a:t>
            </a:r>
          </a:p>
          <a:p>
            <a:r>
              <a:rPr lang="en-US" sz="1200" b="0" i="0" kern="1200" dirty="0">
                <a:solidFill>
                  <a:schemeClr val="tx1"/>
                </a:solidFill>
                <a:effectLst/>
                <a:latin typeface="Times New Roman" pitchFamily="18" charset="0"/>
                <a:ea typeface="+mn-ea"/>
                <a:cs typeface="+mn-cs"/>
              </a:rPr>
              <a:t>- 99.7 percent of the population is within three standard deviations (3-sigma) of the mean.</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43</a:t>
            </a:fld>
            <a:endParaRPr lang="en-US" dirty="0"/>
          </a:p>
        </p:txBody>
      </p:sp>
    </p:spTree>
    <p:extLst>
      <p:ext uri="{BB962C8B-B14F-4D97-AF65-F5344CB8AC3E}">
        <p14:creationId xmlns:p14="http://schemas.microsoft.com/office/powerpoint/2010/main" val="2352187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Achieving six 9s of quality requires continual testing to find and eliminate errors or enough redundancy and backup equipment in systems to reduce the overall system failure rate to the required level.</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46</a:t>
            </a:fld>
            <a:endParaRPr lang="en-US" dirty="0"/>
          </a:p>
        </p:txBody>
      </p:sp>
    </p:spTree>
    <p:extLst>
      <p:ext uri="{BB962C8B-B14F-4D97-AF65-F5344CB8AC3E}">
        <p14:creationId xmlns:p14="http://schemas.microsoft.com/office/powerpoint/2010/main" val="427821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provided resources such as staff, training, and customer inputs to help improve quality.</a:t>
            </a:r>
            <a:r>
              <a:rPr lang="en-US" dirty="0"/>
              <a:t> </a:t>
            </a:r>
          </a:p>
          <a:p>
            <a:pPr marL="171450" indent="-171450">
              <a:buFontTx/>
              <a:buChar char="-"/>
            </a:pP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56</a:t>
            </a:fld>
            <a:endParaRPr lang="en-US" dirty="0"/>
          </a:p>
        </p:txBody>
      </p:sp>
    </p:spTree>
    <p:extLst>
      <p:ext uri="{BB962C8B-B14F-4D97-AF65-F5344CB8AC3E}">
        <p14:creationId xmlns:p14="http://schemas.microsoft.com/office/powerpoint/2010/main" val="135941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delivery of 100 computers with specific processors and memory, you could easily check</a:t>
            </a:r>
            <a:r>
              <a:rPr lang="en-US" dirty="0"/>
              <a:t> </a:t>
            </a:r>
          </a:p>
          <a:p>
            <a:r>
              <a:rPr lang="en-US" sz="1200" b="0" i="0" kern="1200" dirty="0">
                <a:solidFill>
                  <a:schemeClr val="tx1"/>
                </a:solidFill>
                <a:effectLst/>
                <a:latin typeface="Times New Roman" pitchFamily="18" charset="0"/>
                <a:ea typeface="+mn-ea"/>
                <a:cs typeface="+mn-cs"/>
              </a:rPr>
              <a:t>If these computers were delivered without monitors or keyboards and were left in boxes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7</a:t>
            </a:fld>
            <a:endParaRPr lang="en-US" dirty="0"/>
          </a:p>
        </p:txBody>
      </p:sp>
    </p:spTree>
    <p:extLst>
      <p:ext uri="{BB962C8B-B14F-4D97-AF65-F5344CB8AC3E}">
        <p14:creationId xmlns:p14="http://schemas.microsoft.com/office/powerpoint/2010/main" val="206751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Conformance</a:t>
            </a:r>
            <a:r>
              <a:rPr lang="en-US" sz="1200" b="0" i="0" kern="1200" dirty="0">
                <a:solidFill>
                  <a:schemeClr val="tx1"/>
                </a:solidFill>
                <a:effectLst/>
                <a:latin typeface="Times New Roman" pitchFamily="18" charset="0"/>
                <a:ea typeface="+mn-ea"/>
                <a:cs typeface="+mn-cs"/>
              </a:rPr>
              <a:t> - Examples include the costs associated with developing a quality plan, costs for analyzing and managing product requirements, and costs for testing.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58</a:t>
            </a:fld>
            <a:endParaRPr lang="en-US" dirty="0"/>
          </a:p>
        </p:txBody>
      </p:sp>
    </p:spTree>
    <p:extLst>
      <p:ext uri="{BB962C8B-B14F-4D97-AF65-F5344CB8AC3E}">
        <p14:creationId xmlns:p14="http://schemas.microsoft.com/office/powerpoint/2010/main" val="246391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Preventive</a:t>
            </a:r>
            <a:r>
              <a:rPr lang="en-US" sz="1200" b="0" i="0" kern="1200" dirty="0">
                <a:solidFill>
                  <a:schemeClr val="tx1"/>
                </a:solidFill>
                <a:effectLst/>
                <a:latin typeface="Times New Roman" pitchFamily="18" charset="0"/>
                <a:ea typeface="+mn-ea"/>
                <a:cs typeface="+mn-cs"/>
              </a:rPr>
              <a:t> actions such as training, detailed studies related to quality, and quality surveys of suppliers and subcontractors fall under this category.</a:t>
            </a:r>
            <a:r>
              <a:rPr lang="en-US" dirty="0"/>
              <a:t> </a:t>
            </a:r>
            <a:r>
              <a:rPr lang="en-US" sz="1200" b="0" i="0" kern="1200" dirty="0">
                <a:solidFill>
                  <a:schemeClr val="tx1"/>
                </a:solidFill>
                <a:effectLst/>
                <a:latin typeface="Times New Roman" pitchFamily="18" charset="0"/>
                <a:ea typeface="+mn-ea"/>
                <a:cs typeface="+mn-cs"/>
              </a:rPr>
              <a:t>One hundred dollars spent </a:t>
            </a:r>
            <a:r>
              <a:rPr lang="en-US" sz="1200" b="0" i="0" kern="1200">
                <a:solidFill>
                  <a:schemeClr val="tx1"/>
                </a:solidFill>
                <a:effectLst/>
                <a:latin typeface="Times New Roman" pitchFamily="18" charset="0"/>
                <a:ea typeface="+mn-ea"/>
                <a:cs typeface="+mn-cs"/>
              </a:rPr>
              <a:t>refining user </a:t>
            </a:r>
            <a:r>
              <a:rPr lang="en-US" sz="1200" b="0" i="0" kern="1200" dirty="0">
                <a:solidFill>
                  <a:schemeClr val="tx1"/>
                </a:solidFill>
                <a:effectLst/>
                <a:latin typeface="Times New Roman" pitchFamily="18" charset="0"/>
                <a:ea typeface="+mn-ea"/>
                <a:cs typeface="+mn-cs"/>
              </a:rPr>
              <a:t>requirements could save millions by finding a defect before implementing a large system</a:t>
            </a:r>
            <a:r>
              <a:rPr lang="en-US" sz="1200" b="0" i="0" kern="1200">
                <a:solidFill>
                  <a:schemeClr val="tx1"/>
                </a:solidFill>
                <a:effectLst/>
                <a:latin typeface="Times New Roman" pitchFamily="18" charset="0"/>
                <a:ea typeface="+mn-ea"/>
                <a:cs typeface="+mn-cs"/>
              </a:rPr>
              <a:t>.</a:t>
            </a:r>
            <a:r>
              <a:rPr lang="en-US"/>
              <a:t> </a:t>
            </a:r>
            <a:endParaRPr lang="en-US" dirty="0"/>
          </a:p>
          <a:p>
            <a:r>
              <a:rPr lang="en-US" sz="1200" b="1" i="0" kern="1200" dirty="0">
                <a:solidFill>
                  <a:schemeClr val="tx1"/>
                </a:solidFill>
                <a:effectLst/>
                <a:latin typeface="Times New Roman" pitchFamily="18" charset="0"/>
                <a:ea typeface="+mn-ea"/>
                <a:cs typeface="+mn-cs"/>
              </a:rPr>
              <a:t>Appraisal</a:t>
            </a:r>
            <a:r>
              <a:rPr lang="en-US" sz="1200" b="0" i="0" kern="1200" dirty="0">
                <a:solidFill>
                  <a:schemeClr val="tx1"/>
                </a:solidFill>
                <a:effectLst/>
                <a:latin typeface="Times New Roman" pitchFamily="18" charset="0"/>
                <a:ea typeface="+mn-ea"/>
                <a:cs typeface="+mn-cs"/>
              </a:rPr>
              <a:t> - Activities such as inspection and testing of products, maintenance of inspection and test equipment, and processing and reporting inspection data all contribute to appraisal costs of quality.</a:t>
            </a:r>
            <a:r>
              <a:rPr lang="en-US" dirty="0"/>
              <a:t> </a:t>
            </a:r>
          </a:p>
          <a:p>
            <a:r>
              <a:rPr lang="en-US" b="1" dirty="0"/>
              <a:t>Internal</a:t>
            </a:r>
            <a:r>
              <a:rPr lang="en-US" dirty="0"/>
              <a:t> - Items such as scrap and rework, charges related to late payment of bills, inventory costs that are a direct result of defects, costs of engineering changes related to correcting a design error, premature failure of products, and correcting documentation all contribute to internal failure cost.</a:t>
            </a:r>
          </a:p>
          <a:p>
            <a:r>
              <a:rPr lang="en-US" b="1" dirty="0"/>
              <a:t>External</a:t>
            </a:r>
            <a:r>
              <a:rPr lang="en-US" dirty="0"/>
              <a:t> - Items such as warranty cost, field service personnel training cost, product liability suits, complaint handling, and future business losses are examples of external failure costs.</a:t>
            </a:r>
            <a:endParaRPr lang="en-US" b="1" dirty="0"/>
          </a:p>
          <a:p>
            <a:r>
              <a:rPr lang="en-US" b="1" dirty="0"/>
              <a:t>Measurement and Test</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59</a:t>
            </a:fld>
            <a:endParaRPr lang="en-US" dirty="0"/>
          </a:p>
        </p:txBody>
      </p:sp>
    </p:spTree>
    <p:extLst>
      <p:ext uri="{BB962C8B-B14F-4D97-AF65-F5344CB8AC3E}">
        <p14:creationId xmlns:p14="http://schemas.microsoft.com/office/powerpoint/2010/main" val="130065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Organizational Project Management Maturity Model (OPM3)</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66</a:t>
            </a:fld>
            <a:endParaRPr lang="en-US" dirty="0"/>
          </a:p>
        </p:txBody>
      </p:sp>
    </p:spTree>
    <p:extLst>
      <p:ext uri="{BB962C8B-B14F-4D97-AF65-F5344CB8AC3E}">
        <p14:creationId xmlns:p14="http://schemas.microsoft.com/office/powerpoint/2010/main" val="177639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Examples of common </a:t>
            </a:r>
            <a:r>
              <a:rPr lang="en-US" sz="1200" b="1" i="0" kern="1200" dirty="0">
                <a:solidFill>
                  <a:schemeClr val="tx1"/>
                </a:solidFill>
                <a:effectLst/>
                <a:latin typeface="Times New Roman" pitchFamily="18" charset="0"/>
                <a:ea typeface="+mn-ea"/>
                <a:cs typeface="+mn-cs"/>
              </a:rPr>
              <a:t>metrics</a:t>
            </a:r>
            <a:r>
              <a:rPr lang="en-US" sz="1200" b="0" i="0" kern="1200" dirty="0">
                <a:solidFill>
                  <a:schemeClr val="tx1"/>
                </a:solidFill>
                <a:effectLst/>
                <a:latin typeface="Times New Roman" pitchFamily="18" charset="0"/>
                <a:ea typeface="+mn-ea"/>
                <a:cs typeface="+mn-cs"/>
              </a:rPr>
              <a:t> include failure rates of products, availability of goods and services, and customer satisfaction ratings.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8</a:t>
            </a:fld>
            <a:endParaRPr lang="en-US" dirty="0"/>
          </a:p>
        </p:txBody>
      </p:sp>
    </p:spTree>
    <p:extLst>
      <p:ext uri="{BB962C8B-B14F-4D97-AF65-F5344CB8AC3E}">
        <p14:creationId xmlns:p14="http://schemas.microsoft.com/office/powerpoint/2010/main" val="239678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a:t>
            </a:r>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10</a:t>
            </a:fld>
            <a:endParaRPr lang="en-US" dirty="0"/>
          </a:p>
        </p:txBody>
      </p:sp>
    </p:spTree>
    <p:extLst>
      <p:ext uri="{BB962C8B-B14F-4D97-AF65-F5344CB8AC3E}">
        <p14:creationId xmlns:p14="http://schemas.microsoft.com/office/powerpoint/2010/main" val="352805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These aspects of project scope are just a few of the requirement issues related to quality management planning.</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11</a:t>
            </a:fld>
            <a:endParaRPr lang="en-US" dirty="0"/>
          </a:p>
        </p:txBody>
      </p:sp>
    </p:spTree>
    <p:extLst>
      <p:ext uri="{BB962C8B-B14F-4D97-AF65-F5344CB8AC3E}">
        <p14:creationId xmlns:p14="http://schemas.microsoft.com/office/powerpoint/2010/main" val="4206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Benchmarking</a:t>
            </a:r>
            <a:r>
              <a:rPr lang="en-US" sz="1200" b="0" i="0" kern="1200" dirty="0">
                <a:solidFill>
                  <a:schemeClr val="tx1"/>
                </a:solidFill>
                <a:effectLst/>
                <a:latin typeface="Times New Roman" pitchFamily="18" charset="0"/>
                <a:ea typeface="+mn-ea"/>
                <a:cs typeface="+mn-cs"/>
              </a:rPr>
              <a:t> is the practice of comparing business processes and performance metrics to industry bests and best practices from other companies.</a:t>
            </a: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13</a:t>
            </a:fld>
            <a:endParaRPr lang="en-US" dirty="0"/>
          </a:p>
        </p:txBody>
      </p:sp>
    </p:spTree>
    <p:extLst>
      <p:ext uri="{BB962C8B-B14F-4D97-AF65-F5344CB8AC3E}">
        <p14:creationId xmlns:p14="http://schemas.microsoft.com/office/powerpoint/2010/main" val="259044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 project will be accepted or rejected. </a:t>
            </a:r>
            <a:br>
              <a:rPr lang="en-US" dirty="0"/>
            </a:br>
            <a:r>
              <a:rPr lang="en-US" sz="1200" b="1" i="0" kern="1200" dirty="0">
                <a:solidFill>
                  <a:schemeClr val="tx1"/>
                </a:solidFill>
                <a:effectLst/>
                <a:latin typeface="Times New Roman" pitchFamily="18" charset="0"/>
                <a:ea typeface="+mn-ea"/>
                <a:cs typeface="+mn-cs"/>
              </a:rPr>
              <a:t>Rework </a:t>
            </a:r>
            <a:r>
              <a:rPr lang="en-US" sz="1200" b="0" i="0" kern="1200" dirty="0">
                <a:solidFill>
                  <a:schemeClr val="tx1"/>
                </a:solidFill>
                <a:effectLst/>
                <a:latin typeface="Times New Roman" pitchFamily="18" charset="0"/>
                <a:ea typeface="+mn-ea"/>
                <a:cs typeface="+mn-cs"/>
              </a:rPr>
              <a:t>is action taken to bring rejected items into compliance with product requirements, specifications, or other stakeholder expectations. </a:t>
            </a:r>
            <a:br>
              <a:rPr lang="en-US" dirty="0"/>
            </a:br>
            <a:r>
              <a:rPr lang="en-US" sz="1200" b="1" i="0" kern="1200" dirty="0">
                <a:solidFill>
                  <a:schemeClr val="tx1"/>
                </a:solidFill>
                <a:effectLst/>
                <a:latin typeface="Times New Roman" pitchFamily="18" charset="0"/>
                <a:ea typeface="+mn-ea"/>
                <a:cs typeface="+mn-cs"/>
              </a:rPr>
              <a:t>Process adjustments </a:t>
            </a:r>
            <a:r>
              <a:rPr lang="en-US" sz="1200" b="0" i="0" kern="1200" dirty="0">
                <a:solidFill>
                  <a:schemeClr val="tx1"/>
                </a:solidFill>
                <a:effectLst/>
                <a:latin typeface="Times New Roman" pitchFamily="18" charset="0"/>
                <a:ea typeface="+mn-ea"/>
                <a:cs typeface="+mn-cs"/>
              </a:rPr>
              <a:t>correct or prevent further quality problems based on quality control measurements. purchase a </a:t>
            </a:r>
            <a:r>
              <a:rPr lang="en-US" sz="1200" b="1" i="1" kern="1200" dirty="0">
                <a:solidFill>
                  <a:schemeClr val="tx1"/>
                </a:solidFill>
                <a:effectLst/>
                <a:latin typeface="Times New Roman" pitchFamily="18" charset="0"/>
                <a:ea typeface="+mn-ea"/>
                <a:cs typeface="+mn-cs"/>
              </a:rPr>
              <a:t>faster server </a:t>
            </a:r>
            <a:r>
              <a:rPr lang="en-US" sz="1200" b="0" i="0" kern="1200" dirty="0">
                <a:solidFill>
                  <a:schemeClr val="tx1"/>
                </a:solidFill>
                <a:effectLst/>
                <a:latin typeface="Times New Roman" pitchFamily="18" charset="0"/>
                <a:ea typeface="+mn-ea"/>
                <a:cs typeface="+mn-cs"/>
              </a:rPr>
              <a:t>for the EIS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14</a:t>
            </a:fld>
            <a:endParaRPr lang="en-US" dirty="0"/>
          </a:p>
        </p:txBody>
      </p:sp>
    </p:spTree>
    <p:extLst>
      <p:ext uri="{BB962C8B-B14F-4D97-AF65-F5344CB8AC3E}">
        <p14:creationId xmlns:p14="http://schemas.microsoft.com/office/powerpoint/2010/main" val="350027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Using the 5 whys, you could first ask </a:t>
            </a:r>
          </a:p>
          <a:p>
            <a:r>
              <a:rPr lang="en-US" sz="1200" b="0" i="0" kern="1200" dirty="0">
                <a:solidFill>
                  <a:schemeClr val="tx1"/>
                </a:solidFill>
                <a:effectLst/>
                <a:latin typeface="Times New Roman" pitchFamily="18" charset="0"/>
                <a:ea typeface="+mn-ea"/>
                <a:cs typeface="+mn-cs"/>
              </a:rPr>
              <a:t>why users cannot get into the system, then </a:t>
            </a:r>
          </a:p>
          <a:p>
            <a:r>
              <a:rPr lang="en-US" sz="1200" b="0" i="0" kern="1200" dirty="0">
                <a:solidFill>
                  <a:schemeClr val="tx1"/>
                </a:solidFill>
                <a:effectLst/>
                <a:latin typeface="Times New Roman" pitchFamily="18" charset="0"/>
                <a:ea typeface="+mn-ea"/>
                <a:cs typeface="+mn-cs"/>
              </a:rPr>
              <a:t>why they keep forgetting their passwords, </a:t>
            </a:r>
          </a:p>
          <a:p>
            <a:r>
              <a:rPr lang="en-US" sz="1200" b="0" i="0" kern="1200" dirty="0">
                <a:solidFill>
                  <a:schemeClr val="tx1"/>
                </a:solidFill>
                <a:effectLst/>
                <a:latin typeface="Times New Roman" pitchFamily="18" charset="0"/>
                <a:ea typeface="+mn-ea"/>
                <a:cs typeface="+mn-cs"/>
              </a:rPr>
              <a:t>why they did not reset their passwords, and </a:t>
            </a:r>
          </a:p>
          <a:p>
            <a:r>
              <a:rPr lang="en-US" sz="1200" b="0" i="0" kern="1200" dirty="0">
                <a:solidFill>
                  <a:schemeClr val="tx1"/>
                </a:solidFill>
                <a:effectLst/>
                <a:latin typeface="Times New Roman" pitchFamily="18" charset="0"/>
                <a:ea typeface="+mn-ea"/>
                <a:cs typeface="+mn-cs"/>
              </a:rPr>
              <a:t>why they did not check a box to save a password.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16</a:t>
            </a:fld>
            <a:endParaRPr lang="en-US" dirty="0"/>
          </a:p>
        </p:txBody>
      </p:sp>
    </p:spTree>
    <p:extLst>
      <p:ext uri="{BB962C8B-B14F-4D97-AF65-F5344CB8AC3E}">
        <p14:creationId xmlns:p14="http://schemas.microsoft.com/office/powerpoint/2010/main" val="4007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Looking for and analyzing patterns in process data is an important part of quality control.</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F3E0F2AC-4C8B-4E69-98D8-4FC3D927D0D2}" type="slidenum">
              <a:rPr lang="en-US" smtClean="0"/>
              <a:pPr>
                <a:defRPr/>
              </a:pPr>
              <a:t>18</a:t>
            </a:fld>
            <a:endParaRPr lang="en-US" dirty="0"/>
          </a:p>
        </p:txBody>
      </p:sp>
    </p:spTree>
    <p:extLst>
      <p:ext uri="{BB962C8B-B14F-4D97-AF65-F5344CB8AC3E}">
        <p14:creationId xmlns:p14="http://schemas.microsoft.com/office/powerpoint/2010/main" val="33980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Information Technology Project Management, Seventh Edition</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8C206E-A81E-40E9-A6A3-A83CD71EEC9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a:t>Information Technology Project Management, Seventh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5EA6CB9E-84A0-45DA-81C2-C3F66A5CA27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8" name="Slide Number Placeholder 5"/>
          <p:cNvSpPr>
            <a:spLocks noGrp="1"/>
          </p:cNvSpPr>
          <p:nvPr>
            <p:ph type="sldNum" sz="quarter" idx="12"/>
          </p:nvPr>
        </p:nvSpPr>
        <p:spPr/>
        <p:txBody>
          <a:bodyPr/>
          <a:lstStyle>
            <a:lvl1pPr>
              <a:defRPr/>
            </a:lvl1pPr>
            <a:extLst/>
          </a:lstStyle>
          <a:p>
            <a:pPr>
              <a:defRPr/>
            </a:pPr>
            <a:fld id="{8B88E397-22E9-4312-8417-493F9DFFCEB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3C586D89-9D2B-4FE0-85E8-99D6D71EDAB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9" name="Slide Number Placeholder 8"/>
          <p:cNvSpPr>
            <a:spLocks noGrp="1"/>
          </p:cNvSpPr>
          <p:nvPr>
            <p:ph type="sldNum" sz="quarter" idx="12"/>
          </p:nvPr>
        </p:nvSpPr>
        <p:spPr/>
        <p:txBody>
          <a:bodyPr/>
          <a:lstStyle>
            <a:lvl1pPr>
              <a:defRPr/>
            </a:lvl1pPr>
            <a:extLst/>
          </a:lstStyle>
          <a:p>
            <a:pPr>
              <a:defRPr/>
            </a:pPr>
            <a:fld id="{4C897986-E65C-47D6-9688-05105290B6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5" name="Slide Number Placeholder 4"/>
          <p:cNvSpPr>
            <a:spLocks noGrp="1"/>
          </p:cNvSpPr>
          <p:nvPr>
            <p:ph type="sldNum" sz="quarter" idx="12"/>
          </p:nvPr>
        </p:nvSpPr>
        <p:spPr/>
        <p:txBody>
          <a:bodyPr/>
          <a:lstStyle>
            <a:lvl1pPr>
              <a:defRPr/>
            </a:lvl1pPr>
            <a:extLst/>
          </a:lstStyle>
          <a:p>
            <a:pPr>
              <a:defRPr/>
            </a:pPr>
            <a:fld id="{8EEC1763-9698-418F-8D31-FAB1D8D79D1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4" name="Slide Number Placeholder 17"/>
          <p:cNvSpPr>
            <a:spLocks noGrp="1"/>
          </p:cNvSpPr>
          <p:nvPr>
            <p:ph type="sldNum" sz="quarter" idx="12"/>
          </p:nvPr>
        </p:nvSpPr>
        <p:spPr/>
        <p:txBody>
          <a:bodyPr/>
          <a:lstStyle>
            <a:lvl1pPr>
              <a:defRPr/>
            </a:lvl1pPr>
          </a:lstStyle>
          <a:p>
            <a:pPr>
              <a:defRPr/>
            </a:pPr>
            <a:fld id="{36A36603-1135-40FA-A0BC-093F4CF4391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04A1F818-4800-4080-991F-A0F6C4C6C6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a:t>Information Technology Project Management, Seventh Edition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8E42CA0-050B-4AB7-87A1-8D44934CD7A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2A319BD9-98F9-44D7-A680-A8B68E79D6B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02E687EA-8FFD-4F60-8B8D-F03D410A86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a:t>Information Technology Project Management, Seventh Edition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a:t>Information Technology Project Management, Seventh Edition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86EE55E-B41D-4258-BEDF-F2FB371971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00200"/>
            <a:ext cx="8610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8:</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Quality Management</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idx="1"/>
          </p:nvPr>
        </p:nvSpPr>
        <p:spPr>
          <a:xfrm>
            <a:off x="457200" y="1457325"/>
            <a:ext cx="8186738" cy="4791075"/>
          </a:xfrm>
        </p:spPr>
        <p:txBody>
          <a:bodyPr/>
          <a:lstStyle/>
          <a:p>
            <a:pPr>
              <a:spcBef>
                <a:spcPct val="100000"/>
              </a:spcBef>
            </a:pPr>
            <a:r>
              <a:rPr lang="en-US" dirty="0"/>
              <a:t>Implies the ability to anticipate situations and prepare actions to bring about the desired outcome</a:t>
            </a:r>
          </a:p>
          <a:p>
            <a:pPr>
              <a:spcBef>
                <a:spcPct val="100000"/>
              </a:spcBef>
            </a:pPr>
            <a:r>
              <a:rPr lang="en-US" dirty="0"/>
              <a:t>Important to prevent defects by:</a:t>
            </a:r>
          </a:p>
          <a:p>
            <a:pPr lvl="1">
              <a:spcBef>
                <a:spcPct val="100000"/>
              </a:spcBef>
            </a:pPr>
            <a:r>
              <a:rPr lang="en-US" dirty="0"/>
              <a:t>Selecting proper materials</a:t>
            </a:r>
          </a:p>
          <a:p>
            <a:pPr lvl="1">
              <a:spcBef>
                <a:spcPct val="100000"/>
              </a:spcBef>
            </a:pPr>
            <a:r>
              <a:rPr lang="en-US" dirty="0"/>
              <a:t>Training and indoctrinating people in quality</a:t>
            </a:r>
          </a:p>
          <a:p>
            <a:pPr lvl="1">
              <a:spcBef>
                <a:spcPct val="100000"/>
              </a:spcBef>
            </a:pPr>
            <a:r>
              <a:rPr lang="en-US" dirty="0"/>
              <a:t>Planning a process that ensures the appropriate outcome</a:t>
            </a:r>
          </a:p>
        </p:txBody>
      </p:sp>
      <p:sp>
        <p:nvSpPr>
          <p:cNvPr id="16386" name="Rectangle 1026"/>
          <p:cNvSpPr>
            <a:spLocks noGrp="1" noChangeArrowheads="1"/>
          </p:cNvSpPr>
          <p:nvPr>
            <p:ph type="title"/>
          </p:nvPr>
        </p:nvSpPr>
        <p:spPr/>
        <p:txBody>
          <a:bodyPr/>
          <a:lstStyle/>
          <a:p>
            <a:r>
              <a:rPr lang="en-US" dirty="0"/>
              <a:t>Planning Quality</a:t>
            </a:r>
          </a:p>
        </p:txBody>
      </p:sp>
      <p:sp>
        <p:nvSpPr>
          <p:cNvPr id="1638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7BA7F8E-D559-4615-9258-F6E51ABB80BD}"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371600"/>
            <a:ext cx="8458200" cy="4876800"/>
          </a:xfrm>
        </p:spPr>
        <p:txBody>
          <a:bodyPr/>
          <a:lstStyle/>
          <a:p>
            <a:r>
              <a:rPr lang="en-US" sz="2400" b="1" dirty="0"/>
              <a:t>Functionality</a:t>
            </a:r>
            <a:r>
              <a:rPr lang="en-US" sz="2400" dirty="0"/>
              <a:t> is the degree to which a system performs its intended function</a:t>
            </a:r>
          </a:p>
          <a:p>
            <a:r>
              <a:rPr lang="en-US" sz="2400" b="1" dirty="0"/>
              <a:t>Features</a:t>
            </a:r>
            <a:r>
              <a:rPr lang="en-US" sz="2400" dirty="0"/>
              <a:t> are the system’s special characteristics that appeal to users</a:t>
            </a:r>
          </a:p>
          <a:p>
            <a:r>
              <a:rPr lang="en-US" sz="2400" b="1" dirty="0"/>
              <a:t>System</a:t>
            </a:r>
            <a:r>
              <a:rPr lang="en-US" sz="2400" dirty="0"/>
              <a:t> </a:t>
            </a:r>
            <a:r>
              <a:rPr lang="en-US" sz="2400" b="1" dirty="0"/>
              <a:t>outputs</a:t>
            </a:r>
            <a:r>
              <a:rPr lang="en-US" sz="2400" dirty="0"/>
              <a:t> are the screens and reports the system generates</a:t>
            </a:r>
          </a:p>
          <a:p>
            <a:r>
              <a:rPr lang="en-US" sz="2400" b="1" dirty="0"/>
              <a:t>Performance</a:t>
            </a:r>
            <a:r>
              <a:rPr lang="en-US" sz="2400" dirty="0"/>
              <a:t> addresses how well a product or service performs the customer’s intended use </a:t>
            </a:r>
          </a:p>
          <a:p>
            <a:r>
              <a:rPr lang="en-US" sz="2400" b="1" dirty="0"/>
              <a:t>Reliability</a:t>
            </a:r>
            <a:r>
              <a:rPr lang="en-US" sz="2400" dirty="0"/>
              <a:t> is the ability of a product or service to perform as expected under normal conditions</a:t>
            </a:r>
          </a:p>
          <a:p>
            <a:r>
              <a:rPr lang="en-US" sz="2400" b="1" dirty="0"/>
              <a:t>Maintainability</a:t>
            </a:r>
            <a:r>
              <a:rPr lang="en-US" sz="2400" dirty="0"/>
              <a:t> addresses the ease of performing maintenance on a product</a:t>
            </a:r>
          </a:p>
        </p:txBody>
      </p:sp>
      <p:sp>
        <p:nvSpPr>
          <p:cNvPr id="18434" name="Rectangle 2"/>
          <p:cNvSpPr>
            <a:spLocks noGrp="1" noChangeArrowheads="1"/>
          </p:cNvSpPr>
          <p:nvPr>
            <p:ph type="title"/>
          </p:nvPr>
        </p:nvSpPr>
        <p:spPr/>
        <p:txBody>
          <a:bodyPr/>
          <a:lstStyle/>
          <a:p>
            <a:r>
              <a:rPr lang="en-US" dirty="0"/>
              <a:t>Scope Aspects of IT Projects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A6CB4B6-255F-4F8D-9830-CD23385BB247}"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676400"/>
            <a:ext cx="8763000" cy="4572000"/>
          </a:xfrm>
        </p:spPr>
        <p:txBody>
          <a:bodyPr/>
          <a:lstStyle/>
          <a:p>
            <a:pPr>
              <a:spcBef>
                <a:spcPct val="100000"/>
              </a:spcBef>
            </a:pPr>
            <a:r>
              <a:rPr lang="en-US" dirty="0"/>
              <a:t>Project managers are ultimately responsible for quality management on their projects</a:t>
            </a:r>
          </a:p>
          <a:p>
            <a:pPr>
              <a:spcBef>
                <a:spcPct val="100000"/>
              </a:spcBef>
            </a:pPr>
            <a:r>
              <a:rPr lang="en-US" dirty="0"/>
              <a:t>Several organizations and references can help project managers and their teams understand quality</a:t>
            </a:r>
          </a:p>
          <a:p>
            <a:pPr lvl="1">
              <a:spcBef>
                <a:spcPct val="100000"/>
              </a:spcBef>
            </a:pPr>
            <a:r>
              <a:rPr lang="en-US" dirty="0"/>
              <a:t>International Organization for Standardization (www.iso.org)</a:t>
            </a:r>
          </a:p>
          <a:p>
            <a:pPr lvl="1">
              <a:spcBef>
                <a:spcPct val="100000"/>
              </a:spcBef>
            </a:pPr>
            <a:r>
              <a:rPr lang="en-US" dirty="0"/>
              <a:t>IEEE (www.ieee.org)</a:t>
            </a:r>
          </a:p>
          <a:p>
            <a:pPr lvl="1">
              <a:buFont typeface="Wingdings" pitchFamily="2" charset="2"/>
              <a:buNone/>
            </a:pPr>
            <a:endParaRPr lang="en-US" dirty="0"/>
          </a:p>
        </p:txBody>
      </p:sp>
      <p:sp>
        <p:nvSpPr>
          <p:cNvPr id="19458" name="Rectangle 2"/>
          <p:cNvSpPr>
            <a:spLocks noGrp="1" noChangeArrowheads="1"/>
          </p:cNvSpPr>
          <p:nvPr>
            <p:ph type="title"/>
          </p:nvPr>
        </p:nvSpPr>
        <p:spPr/>
        <p:txBody>
          <a:bodyPr>
            <a:normAutofit fontScale="90000"/>
          </a:bodyPr>
          <a:lstStyle/>
          <a:p>
            <a:r>
              <a:rPr lang="en-US" dirty="0"/>
              <a:t>Who’s Responsible for the Quality </a:t>
            </a:r>
            <a:br>
              <a:rPr lang="en-US" dirty="0"/>
            </a:br>
            <a:r>
              <a:rPr lang="en-US" dirty="0"/>
              <a:t>of Projects?</a:t>
            </a:r>
          </a:p>
        </p:txBody>
      </p:sp>
      <p:sp>
        <p:nvSpPr>
          <p:cNvPr id="1946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3F607C-2128-4D98-BE27-CA32B82E791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762000"/>
            <a:ext cx="8686800" cy="5181600"/>
          </a:xfrm>
        </p:spPr>
        <p:txBody>
          <a:bodyPr/>
          <a:lstStyle/>
          <a:p>
            <a:pPr>
              <a:spcBef>
                <a:spcPct val="40000"/>
              </a:spcBef>
            </a:pPr>
            <a:r>
              <a:rPr lang="en-US" sz="2600" b="1" dirty="0"/>
              <a:t>Quality assurance </a:t>
            </a:r>
            <a:r>
              <a:rPr lang="en-US" sz="2600" dirty="0"/>
              <a:t>includes all the activities related to satisfying the relevant quality standards for a project</a:t>
            </a:r>
          </a:p>
          <a:p>
            <a:pPr>
              <a:spcBef>
                <a:spcPct val="40000"/>
              </a:spcBef>
            </a:pPr>
            <a:r>
              <a:rPr lang="en-US" sz="2600" dirty="0"/>
              <a:t>Another goal of quality assurance is continuous quality improvement</a:t>
            </a:r>
          </a:p>
          <a:p>
            <a:pPr>
              <a:spcBef>
                <a:spcPct val="40000"/>
              </a:spcBef>
            </a:pPr>
            <a:r>
              <a:rPr lang="en-US" sz="2600" b="1" dirty="0"/>
              <a:t>Benchmarking</a:t>
            </a:r>
            <a:r>
              <a:rPr lang="en-US" sz="2600" dirty="0"/>
              <a:t> generates ideas for quality improvements by comparing specific project practices or product characteristics to those of other projects or products within or outside the performing organization </a:t>
            </a:r>
          </a:p>
          <a:p>
            <a:pPr>
              <a:spcBef>
                <a:spcPct val="40000"/>
              </a:spcBef>
            </a:pPr>
            <a:r>
              <a:rPr lang="en-US" sz="2600" dirty="0"/>
              <a:t>A </a:t>
            </a:r>
            <a:r>
              <a:rPr lang="en-US" sz="2600" b="1" dirty="0"/>
              <a:t>quality audit </a:t>
            </a:r>
            <a:r>
              <a:rPr lang="en-US" sz="2600" dirty="0"/>
              <a:t>is a structured review of specific quality management activities that help identify lessons learned that could improve performance on current or future projects</a:t>
            </a:r>
            <a:r>
              <a:rPr lang="en-US" sz="2400" dirty="0"/>
              <a:t> </a:t>
            </a:r>
          </a:p>
          <a:p>
            <a:pPr>
              <a:lnSpc>
                <a:spcPct val="90000"/>
              </a:lnSpc>
              <a:buFont typeface="Wingdings" pitchFamily="2" charset="2"/>
              <a:buNone/>
            </a:pPr>
            <a:endParaRPr lang="en-US" sz="2400" dirty="0"/>
          </a:p>
        </p:txBody>
      </p:sp>
      <p:sp>
        <p:nvSpPr>
          <p:cNvPr id="20482" name="Rectangle 2"/>
          <p:cNvSpPr>
            <a:spLocks noGrp="1" noChangeArrowheads="1"/>
          </p:cNvSpPr>
          <p:nvPr>
            <p:ph type="title"/>
          </p:nvPr>
        </p:nvSpPr>
        <p:spPr>
          <a:xfrm>
            <a:off x="457200" y="0"/>
            <a:ext cx="8229600" cy="838200"/>
          </a:xfrm>
        </p:spPr>
        <p:txBody>
          <a:bodyPr/>
          <a:lstStyle/>
          <a:p>
            <a:r>
              <a:rPr lang="en-US" dirty="0"/>
              <a:t>Performing Quality Assurance</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8BD6018-CC30-4C37-9361-9FE90704E012}"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a:t>The main outputs of quality control are:</a:t>
            </a:r>
          </a:p>
          <a:p>
            <a:pPr lvl="1"/>
            <a:r>
              <a:rPr lang="en-US" dirty="0"/>
              <a:t>Acceptance decisions</a:t>
            </a:r>
          </a:p>
          <a:p>
            <a:pPr lvl="1"/>
            <a:r>
              <a:rPr lang="en-US" dirty="0"/>
              <a:t>Rework</a:t>
            </a:r>
          </a:p>
          <a:p>
            <a:pPr lvl="1"/>
            <a:r>
              <a:rPr lang="en-US" dirty="0"/>
              <a:t>Process adjustments</a:t>
            </a:r>
          </a:p>
          <a:p>
            <a:r>
              <a:rPr lang="en-US" dirty="0"/>
              <a:t>There are Seven Basic Tools of Quality that help in performing quality control</a:t>
            </a:r>
          </a:p>
        </p:txBody>
      </p:sp>
      <p:sp>
        <p:nvSpPr>
          <p:cNvPr id="21506" name="Rectangle 2"/>
          <p:cNvSpPr>
            <a:spLocks noGrp="1" noChangeArrowheads="1"/>
          </p:cNvSpPr>
          <p:nvPr>
            <p:ph type="title"/>
          </p:nvPr>
        </p:nvSpPr>
        <p:spPr/>
        <p:txBody>
          <a:bodyPr/>
          <a:lstStyle/>
          <a:p>
            <a:r>
              <a:rPr lang="en-US" dirty="0"/>
              <a:t>Controlling Quality</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F450B71-5623-48F0-A845-927659A4C3D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US" b="1" dirty="0"/>
              <a:t>Cause-and-effect diagrams </a:t>
            </a:r>
            <a:r>
              <a:rPr lang="en-US" dirty="0"/>
              <a:t>trace  complaints about quality problems back to the responsible production operations</a:t>
            </a:r>
          </a:p>
          <a:p>
            <a:r>
              <a:rPr lang="en-US" dirty="0"/>
              <a:t>They help you find the root cause of a problem</a:t>
            </a:r>
          </a:p>
          <a:p>
            <a:r>
              <a:rPr lang="en-US" dirty="0"/>
              <a:t>Also known as </a:t>
            </a:r>
            <a:r>
              <a:rPr lang="en-US" b="1" dirty="0"/>
              <a:t>fishbone</a:t>
            </a:r>
            <a:r>
              <a:rPr lang="en-US" dirty="0"/>
              <a:t> or </a:t>
            </a:r>
            <a:r>
              <a:rPr lang="en-US" b="1" dirty="0"/>
              <a:t>Ishikawa diagrams</a:t>
            </a:r>
          </a:p>
          <a:p>
            <a:r>
              <a:rPr lang="en-US" dirty="0"/>
              <a:t>Can also use the </a:t>
            </a:r>
            <a:r>
              <a:rPr lang="en-US" b="1" dirty="0"/>
              <a:t>5 whys </a:t>
            </a:r>
            <a:r>
              <a:rPr lang="en-US" dirty="0"/>
              <a:t>technique where you repeated ask the question “Why” (five is a good rule of thumb) to peel away the layers of symptoms that can lead to the root cause</a:t>
            </a:r>
          </a:p>
        </p:txBody>
      </p:sp>
      <p:sp>
        <p:nvSpPr>
          <p:cNvPr id="22530" name="Title 1"/>
          <p:cNvSpPr>
            <a:spLocks noGrp="1"/>
          </p:cNvSpPr>
          <p:nvPr>
            <p:ph type="title"/>
          </p:nvPr>
        </p:nvSpPr>
        <p:spPr/>
        <p:txBody>
          <a:bodyPr/>
          <a:lstStyle/>
          <a:p>
            <a:r>
              <a:rPr lang="en-US" dirty="0"/>
              <a:t>Cause-and-Effect Diagrams</a:t>
            </a:r>
          </a:p>
        </p:txBody>
      </p:sp>
      <p:sp>
        <p:nvSpPr>
          <p:cNvPr id="22532"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7E3DAAD-2A3C-46AE-849B-6623F3A110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5"/>
            <a:ext cx="8229600" cy="1143000"/>
          </a:xfrm>
        </p:spPr>
        <p:txBody>
          <a:bodyPr>
            <a:normAutofit fontScale="90000"/>
          </a:bodyPr>
          <a:lstStyle/>
          <a:p>
            <a:r>
              <a:rPr lang="en-US" dirty="0"/>
              <a:t>Figure 8-2. Sample Cause-and-Effect Diagram</a:t>
            </a:r>
          </a:p>
        </p:txBody>
      </p:sp>
      <p:sp>
        <p:nvSpPr>
          <p:cNvPr id="23555"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6B75423-FEAD-4D1F-A502-F8A9165B0939}" type="slidenum">
              <a:rPr lang="en-US" smtClean="0"/>
              <a:pPr>
                <a:defRPr/>
              </a:pPr>
              <a:t>16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200"/>
            <a:ext cx="7924800" cy="51266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371600"/>
            <a:ext cx="8458200" cy="4572000"/>
          </a:xfrm>
        </p:spPr>
        <p:txBody>
          <a:bodyPr/>
          <a:lstStyle/>
          <a:p>
            <a:r>
              <a:rPr lang="en-US" sz="2400" dirty="0"/>
              <a:t>A</a:t>
            </a:r>
            <a:r>
              <a:rPr lang="en-US" sz="2400" b="1" dirty="0"/>
              <a:t> control chart</a:t>
            </a:r>
            <a:r>
              <a:rPr lang="en-US" sz="2400" dirty="0"/>
              <a:t> is a graphic display of data that illustrates the results of a process over time</a:t>
            </a:r>
          </a:p>
          <a:p>
            <a:r>
              <a:rPr lang="en-US" sz="2400" dirty="0"/>
              <a:t>The main use of control charts is to prevent defects, rather than to detect or reject them</a:t>
            </a:r>
          </a:p>
          <a:p>
            <a:r>
              <a:rPr lang="en-US" sz="2400" dirty="0"/>
              <a:t>Quality control charts allow you to determine whether a process is in control or out of control</a:t>
            </a:r>
          </a:p>
          <a:p>
            <a:pPr lvl="1"/>
            <a:r>
              <a:rPr lang="en-US" sz="2200" dirty="0"/>
              <a:t>When a process is in control, any variations in the results of the process are created by random events; processes that are in control do not need to be adjusted</a:t>
            </a:r>
          </a:p>
          <a:p>
            <a:pPr lvl="1"/>
            <a:r>
              <a:rPr lang="en-US" sz="2200" dirty="0"/>
              <a:t>When a process is out of control, variations in the results of the process are caused by non-random events; you need to identify the causes of those non-random events and adjust the process to correct or eliminate them</a:t>
            </a:r>
          </a:p>
        </p:txBody>
      </p:sp>
      <p:sp>
        <p:nvSpPr>
          <p:cNvPr id="24578" name="Rectangle 2"/>
          <p:cNvSpPr>
            <a:spLocks noGrp="1" noChangeArrowheads="1"/>
          </p:cNvSpPr>
          <p:nvPr>
            <p:ph type="title"/>
          </p:nvPr>
        </p:nvSpPr>
        <p:spPr/>
        <p:txBody>
          <a:bodyPr/>
          <a:lstStyle/>
          <a:p>
            <a:r>
              <a:rPr lang="en-US" dirty="0"/>
              <a:t>Quality Control Charts</a:t>
            </a:r>
          </a:p>
        </p:txBody>
      </p:sp>
      <p:sp>
        <p:nvSpPr>
          <p:cNvPr id="2458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7670760-B42D-4CD4-B296-DC6DC6E1E20C}"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spcBef>
                <a:spcPct val="100000"/>
              </a:spcBef>
            </a:pPr>
            <a:r>
              <a:rPr lang="en-US" dirty="0"/>
              <a:t>You can use quality control charts and the seven run rule to look for patterns in data</a:t>
            </a:r>
          </a:p>
          <a:p>
            <a:pPr>
              <a:spcBef>
                <a:spcPct val="100000"/>
              </a:spcBef>
            </a:pPr>
            <a:r>
              <a:rPr lang="en-US" dirty="0"/>
              <a:t>The </a:t>
            </a:r>
            <a:r>
              <a:rPr lang="en-US" b="1" dirty="0"/>
              <a:t>seven run rule</a:t>
            </a:r>
            <a:r>
              <a:rPr lang="en-US" dirty="0"/>
              <a:t> states that if seven data points in a row are all below the mean, above the mean, or are all increasing or decreasing, then the process needs to be examined for non-random problems</a:t>
            </a:r>
          </a:p>
        </p:txBody>
      </p:sp>
      <p:sp>
        <p:nvSpPr>
          <p:cNvPr id="25602" name="Rectangle 2"/>
          <p:cNvSpPr>
            <a:spLocks noGrp="1" noChangeArrowheads="1"/>
          </p:cNvSpPr>
          <p:nvPr>
            <p:ph type="title"/>
          </p:nvPr>
        </p:nvSpPr>
        <p:spPr/>
        <p:txBody>
          <a:bodyPr/>
          <a:lstStyle/>
          <a:p>
            <a:r>
              <a:rPr lang="en-US" dirty="0"/>
              <a:t>The Seven Run Rule</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CC9BCC7-97B7-424A-8EA8-FCDE1695BA23}"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a:t>Figure 8-3. Sample Quality </a:t>
            </a:r>
            <a:br>
              <a:rPr lang="en-US" dirty="0"/>
            </a:br>
            <a:r>
              <a:rPr lang="en-US" dirty="0"/>
              <a:t>Control Chart</a:t>
            </a:r>
          </a:p>
        </p:txBody>
      </p:sp>
      <p:sp>
        <p:nvSpPr>
          <p:cNvPr id="26629"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EADFD07-DDE2-4A66-80ED-E5673B617E12}" type="slidenum">
              <a:rPr lang="en-US" smtClean="0"/>
              <a:pPr>
                <a:buFontTx/>
                <a:buNone/>
                <a:defRPr/>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7548181" cy="48947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371600"/>
            <a:ext cx="8763000" cy="4724400"/>
          </a:xfrm>
        </p:spPr>
        <p:txBody>
          <a:bodyPr/>
          <a:lstStyle/>
          <a:p>
            <a:r>
              <a:rPr lang="en-US" sz="2800" dirty="0"/>
              <a:t>Understand the importance of project quality management for information technology (IT) products and services</a:t>
            </a:r>
          </a:p>
          <a:p>
            <a:r>
              <a:rPr lang="en-US" sz="2800" dirty="0"/>
              <a:t>Define project quality management and understand how quality relates to various aspects of IT projects</a:t>
            </a:r>
          </a:p>
          <a:p>
            <a:r>
              <a:rPr lang="en-US" sz="2800" dirty="0"/>
              <a:t>Describe quality management planning and how quality and scope management are related</a:t>
            </a:r>
          </a:p>
          <a:p>
            <a:r>
              <a:rPr lang="en-US" sz="2800" dirty="0"/>
              <a:t>Discuss the importance of quality assurance</a:t>
            </a:r>
          </a:p>
          <a:p>
            <a:r>
              <a:rPr lang="en-US" sz="2800" dirty="0"/>
              <a:t>Explain the main outputs of the quality control process</a:t>
            </a:r>
          </a:p>
        </p:txBody>
      </p:sp>
      <p:sp>
        <p:nvSpPr>
          <p:cNvPr id="9218" name="Rectangle 2"/>
          <p:cNvSpPr>
            <a:spLocks noGrp="1" noChangeArrowheads="1"/>
          </p:cNvSpPr>
          <p:nvPr>
            <p:ph type="title"/>
          </p:nvPr>
        </p:nvSpPr>
        <p:spPr/>
        <p:txBody>
          <a:bodyPr/>
          <a:lstStyle/>
          <a:p>
            <a:r>
              <a:rPr lang="en-US" dirty="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0296BA4-82CB-489D-93F6-CE8DCD9EDCF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p:txBody>
          <a:bodyPr/>
          <a:lstStyle/>
          <a:p>
            <a:r>
              <a:rPr lang="en-US" dirty="0"/>
              <a:t>A </a:t>
            </a:r>
            <a:r>
              <a:rPr lang="en-US" dirty="0" err="1"/>
              <a:t>checksheet</a:t>
            </a:r>
            <a:r>
              <a:rPr lang="en-US" dirty="0"/>
              <a:t> is used to collect and analyze data</a:t>
            </a:r>
          </a:p>
          <a:p>
            <a:r>
              <a:rPr lang="en-US" dirty="0"/>
              <a:t>It is sometimes called a tally sheet or checklist, depending on its format</a:t>
            </a:r>
          </a:p>
          <a:p>
            <a:r>
              <a:rPr lang="en-US" dirty="0"/>
              <a:t>In the example in Figure 8-4, most complaints arrive via text message, and there are more complaints on Monday and Tuesday than on other days of the week</a:t>
            </a:r>
          </a:p>
          <a:p>
            <a:r>
              <a:rPr lang="en-US" dirty="0"/>
              <a:t>This information might be useful in improving the process for handling complaints</a:t>
            </a:r>
          </a:p>
        </p:txBody>
      </p:sp>
      <p:sp>
        <p:nvSpPr>
          <p:cNvPr id="27650" name="Title 1"/>
          <p:cNvSpPr>
            <a:spLocks noGrp="1"/>
          </p:cNvSpPr>
          <p:nvPr>
            <p:ph type="title"/>
          </p:nvPr>
        </p:nvSpPr>
        <p:spPr/>
        <p:txBody>
          <a:bodyPr/>
          <a:lstStyle/>
          <a:p>
            <a:r>
              <a:rPr lang="en-US" dirty="0" err="1"/>
              <a:t>Checksheet</a:t>
            </a:r>
            <a:endParaRPr lang="en-US" dirty="0"/>
          </a:p>
        </p:txBody>
      </p:sp>
      <p:sp>
        <p:nvSpPr>
          <p:cNvPr id="27652" name="Footer Placeholder 2"/>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A62A0B34-F533-4D63-B65A-99612F28F66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Figure 8-4. Sample </a:t>
            </a:r>
            <a:r>
              <a:rPr lang="en-US" dirty="0" err="1"/>
              <a:t>Checksheet</a:t>
            </a:r>
            <a:endParaRPr lang="en-US" dirty="0"/>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2" y="1890077"/>
            <a:ext cx="9099668" cy="3062923"/>
          </a:xfrm>
          <a:prstGeom prst="rect">
            <a:avLst/>
          </a:prstGeom>
        </p:spPr>
      </p:pic>
    </p:spTree>
    <p:extLst>
      <p:ext uri="{BB962C8B-B14F-4D97-AF65-F5344CB8AC3E}">
        <p14:creationId xmlns:p14="http://schemas.microsoft.com/office/powerpoint/2010/main" val="348761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a:t>A </a:t>
            </a:r>
            <a:r>
              <a:rPr lang="en-US" b="1" dirty="0"/>
              <a:t>scatter diagram </a:t>
            </a:r>
            <a:r>
              <a:rPr lang="en-US" dirty="0"/>
              <a:t>helps to show if there is a relationship between two variables</a:t>
            </a:r>
          </a:p>
          <a:p>
            <a:r>
              <a:rPr lang="en-US" dirty="0"/>
              <a:t>The closer data points are to a diagonal line, the more closely the two variables are related</a:t>
            </a:r>
          </a:p>
        </p:txBody>
      </p:sp>
      <p:sp>
        <p:nvSpPr>
          <p:cNvPr id="29698" name="Title 1"/>
          <p:cNvSpPr>
            <a:spLocks noGrp="1"/>
          </p:cNvSpPr>
          <p:nvPr>
            <p:ph type="title"/>
          </p:nvPr>
        </p:nvSpPr>
        <p:spPr/>
        <p:txBody>
          <a:bodyPr/>
          <a:lstStyle/>
          <a:p>
            <a:r>
              <a:rPr lang="en-US" dirty="0"/>
              <a:t>Scatter diagram</a:t>
            </a:r>
          </a:p>
        </p:txBody>
      </p:sp>
      <p:sp>
        <p:nvSpPr>
          <p:cNvPr id="29700"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23DF9B72-FF8D-4C7D-8911-302B8A9D2599}"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a:t>Figure 8-5. Sample Scatter Diagram</a:t>
            </a:r>
          </a:p>
        </p:txBody>
      </p:sp>
      <p:sp>
        <p:nvSpPr>
          <p:cNvPr id="30723"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B6161C1-B4FD-435C-8CEF-6A88CD60AE35}" type="slidenum">
              <a:rPr lang="en-US" smtClean="0"/>
              <a:pPr>
                <a:defRPr/>
              </a:pPr>
              <a:t>23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8534399" cy="48013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a:t>A </a:t>
            </a:r>
            <a:r>
              <a:rPr lang="en-US" b="1" dirty="0"/>
              <a:t>histogram</a:t>
            </a:r>
            <a:r>
              <a:rPr lang="en-US" dirty="0"/>
              <a:t> is a bar graph of a distribution of variables</a:t>
            </a:r>
          </a:p>
          <a:p>
            <a:r>
              <a:rPr lang="en-US" dirty="0"/>
              <a:t>Each bar represents an attribute or characteristic of a problem or situation, and the height of the bar represents its frequency</a:t>
            </a:r>
          </a:p>
        </p:txBody>
      </p:sp>
      <p:sp>
        <p:nvSpPr>
          <p:cNvPr id="31746" name="Title 1"/>
          <p:cNvSpPr>
            <a:spLocks noGrp="1"/>
          </p:cNvSpPr>
          <p:nvPr>
            <p:ph type="title"/>
          </p:nvPr>
        </p:nvSpPr>
        <p:spPr/>
        <p:txBody>
          <a:bodyPr/>
          <a:lstStyle/>
          <a:p>
            <a:r>
              <a:rPr lang="en-US" dirty="0"/>
              <a:t>Histograms</a:t>
            </a:r>
          </a:p>
        </p:txBody>
      </p:sp>
      <p:sp>
        <p:nvSpPr>
          <p:cNvPr id="31748"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FBCF470-0548-46A6-B4BC-490E871490E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Figure 8-6. Sample Histogram</a:t>
            </a:r>
          </a:p>
        </p:txBody>
      </p:sp>
      <p:sp>
        <p:nvSpPr>
          <p:cNvPr id="32771"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13F4FB31-0ADA-4918-A8FB-0CC2AB974DF9}" type="slidenum">
              <a:rPr lang="en-US" smtClean="0"/>
              <a:pPr>
                <a:defRPr/>
              </a:pPr>
              <a:t>25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6" y="1268131"/>
            <a:ext cx="8785154" cy="43706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a:t>A</a:t>
            </a:r>
            <a:r>
              <a:rPr lang="en-US" b="1" dirty="0"/>
              <a:t> Pareto chart </a:t>
            </a:r>
            <a:r>
              <a:rPr lang="en-US" dirty="0"/>
              <a:t>is a histogram that can help you identify and prioritize problem areas</a:t>
            </a:r>
          </a:p>
          <a:p>
            <a:pPr>
              <a:spcBef>
                <a:spcPct val="100000"/>
              </a:spcBef>
            </a:pPr>
            <a:r>
              <a:rPr lang="en-US" b="1" dirty="0"/>
              <a:t>Pareto analysis </a:t>
            </a:r>
            <a:r>
              <a:rPr lang="en-US" dirty="0"/>
              <a:t>is</a:t>
            </a:r>
            <a:r>
              <a:rPr lang="en-US" b="1" dirty="0"/>
              <a:t> </a:t>
            </a:r>
            <a:r>
              <a:rPr lang="en-US" dirty="0"/>
              <a:t>also called the 80-20 rule, meaning that 80 percent of problems are often due to 20 percent of the causes</a:t>
            </a:r>
          </a:p>
          <a:p>
            <a:pPr>
              <a:buFont typeface="Wingdings" pitchFamily="2" charset="2"/>
              <a:buNone/>
            </a:pPr>
            <a:endParaRPr lang="en-US" dirty="0"/>
          </a:p>
        </p:txBody>
      </p:sp>
      <p:sp>
        <p:nvSpPr>
          <p:cNvPr id="33794" name="Rectangle 2"/>
          <p:cNvSpPr>
            <a:spLocks noGrp="1" noChangeArrowheads="1"/>
          </p:cNvSpPr>
          <p:nvPr>
            <p:ph type="title"/>
          </p:nvPr>
        </p:nvSpPr>
        <p:spPr/>
        <p:txBody>
          <a:bodyPr/>
          <a:lstStyle/>
          <a:p>
            <a:r>
              <a:rPr lang="en-US" dirty="0"/>
              <a:t>Pareto Charts</a:t>
            </a:r>
          </a:p>
        </p:txBody>
      </p:sp>
      <p:sp>
        <p:nvSpPr>
          <p:cNvPr id="3379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0E2DC25-9D86-4306-B97B-599B3D4DF21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a:t>Figure 8-7. Sample Pareto Chart</a:t>
            </a:r>
          </a:p>
        </p:txBody>
      </p:sp>
      <p:sp>
        <p:nvSpPr>
          <p:cNvPr id="34821"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28223030-3376-4AFB-B267-0ED1FBD23888}" type="slidenum">
              <a:rPr lang="en-US" smtClean="0"/>
              <a:pPr>
                <a:buFontTx/>
                <a:buNone/>
                <a:defRPr/>
              </a:pPr>
              <a:t>27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8001000" cy="49992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5"/>
          <p:cNvSpPr>
            <a:spLocks noGrp="1"/>
          </p:cNvSpPr>
          <p:nvPr>
            <p:ph idx="1"/>
          </p:nvPr>
        </p:nvSpPr>
        <p:spPr/>
        <p:txBody>
          <a:bodyPr/>
          <a:lstStyle/>
          <a:p>
            <a:r>
              <a:rPr lang="en-US" dirty="0"/>
              <a:t>Flowcharts are graphic displays of the logic and flow of processes that help you analyze how problems occur and how processes can be improved</a:t>
            </a:r>
          </a:p>
          <a:p>
            <a:r>
              <a:rPr lang="en-US" dirty="0"/>
              <a:t>They show activities, decision points, and the order of how information is processed</a:t>
            </a:r>
          </a:p>
        </p:txBody>
      </p:sp>
      <p:sp>
        <p:nvSpPr>
          <p:cNvPr id="35842" name="Title 4"/>
          <p:cNvSpPr>
            <a:spLocks noGrp="1"/>
          </p:cNvSpPr>
          <p:nvPr>
            <p:ph type="title"/>
          </p:nvPr>
        </p:nvSpPr>
        <p:spPr/>
        <p:txBody>
          <a:bodyPr/>
          <a:lstStyle/>
          <a:p>
            <a:r>
              <a:rPr lang="en-US" dirty="0"/>
              <a:t>Flowcharts</a:t>
            </a:r>
          </a:p>
        </p:txBody>
      </p:sp>
      <p:sp>
        <p:nvSpPr>
          <p:cNvPr id="35844" name="Footer Placeholder 2"/>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054B6D53-5AC6-46C5-B1A2-9F9C40AE9B9D}"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Figure 8-8. Sample Flowchart</a:t>
            </a:r>
          </a:p>
        </p:txBody>
      </p:sp>
      <p:sp>
        <p:nvSpPr>
          <p:cNvPr id="36867"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0BA335D-CFAA-4C4E-A640-030A6566B81A}" type="slidenum">
              <a:rPr lang="en-US" smtClean="0"/>
              <a:pPr>
                <a:defRPr/>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1343025"/>
            <a:ext cx="7543799" cy="5082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219200"/>
            <a:ext cx="8763000" cy="4525962"/>
          </a:xfrm>
        </p:spPr>
        <p:txBody>
          <a:bodyPr/>
          <a:lstStyle/>
          <a:p>
            <a:r>
              <a:rPr lang="en-US" sz="2800" dirty="0"/>
              <a:t>Understand the tools and techniques for quality control, such as the Seven Basic Tools of Quality, statistical sampling, Six Sigma, and testing</a:t>
            </a:r>
          </a:p>
          <a:p>
            <a:r>
              <a:rPr lang="en-US" sz="2800" dirty="0"/>
              <a:t>Summarize the contributions of noteworthy quality experts to modern quality management</a:t>
            </a:r>
          </a:p>
          <a:p>
            <a:r>
              <a:rPr lang="en-US" sz="2800" dirty="0"/>
              <a:t>Describe how leadership, the cost of quality, organizational influences, expectations, cultural differences, and maturity models relate to improving quality in IT projects</a:t>
            </a:r>
          </a:p>
          <a:p>
            <a:r>
              <a:rPr lang="en-US" sz="2800" dirty="0"/>
              <a:t>Discuss how software can assist in project quality management</a:t>
            </a:r>
          </a:p>
        </p:txBody>
      </p:sp>
      <p:sp>
        <p:nvSpPr>
          <p:cNvPr id="10242" name="Rectangle 2"/>
          <p:cNvSpPr>
            <a:spLocks noGrp="1" noChangeArrowheads="1"/>
          </p:cNvSpPr>
          <p:nvPr>
            <p:ph type="title"/>
          </p:nvPr>
        </p:nvSpPr>
        <p:spPr/>
        <p:txBody>
          <a:bodyPr/>
          <a:lstStyle/>
          <a:p>
            <a:r>
              <a:rPr lang="en-US" dirty="0"/>
              <a:t>Learning Objectives</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47857BB-5AAE-4657-B1CE-58A2B68AA86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addition to flowcharts, run charts are also used for stratification, a technique that shows data from a variety of sources to see if a pattern emerges</a:t>
            </a:r>
          </a:p>
          <a:p>
            <a:r>
              <a:rPr lang="en-US" dirty="0"/>
              <a:t> A </a:t>
            </a:r>
            <a:r>
              <a:rPr lang="en-US" b="1" dirty="0"/>
              <a:t>run chart </a:t>
            </a:r>
            <a:r>
              <a:rPr lang="en-US" dirty="0"/>
              <a:t>displays the history and pattern of variation of a process over time. </a:t>
            </a:r>
          </a:p>
          <a:p>
            <a:r>
              <a:rPr lang="en-US" dirty="0"/>
              <a:t>You can use run charts to perform trend analysis and forecast future outcomes based on historical results</a:t>
            </a:r>
          </a:p>
        </p:txBody>
      </p:sp>
      <p:sp>
        <p:nvSpPr>
          <p:cNvPr id="3" name="Title 2"/>
          <p:cNvSpPr>
            <a:spLocks noGrp="1"/>
          </p:cNvSpPr>
          <p:nvPr>
            <p:ph type="title"/>
          </p:nvPr>
        </p:nvSpPr>
        <p:spPr/>
        <p:txBody>
          <a:bodyPr/>
          <a:lstStyle/>
          <a:p>
            <a:r>
              <a:rPr lang="en-US" dirty="0"/>
              <a:t>Run Charts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30</a:t>
            </a:fld>
            <a:endParaRPr lang="en-US" dirty="0"/>
          </a:p>
        </p:txBody>
      </p:sp>
    </p:spTree>
    <p:extLst>
      <p:ext uri="{BB962C8B-B14F-4D97-AF65-F5344CB8AC3E}">
        <p14:creationId xmlns:p14="http://schemas.microsoft.com/office/powerpoint/2010/main" val="245356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Figure 8-9. Sample Run Chart</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65801"/>
            <a:ext cx="8428894" cy="4601600"/>
          </a:xfrm>
          <a:prstGeom prst="rect">
            <a:avLst/>
          </a:prstGeom>
        </p:spPr>
      </p:pic>
    </p:spTree>
    <p:extLst>
      <p:ext uri="{BB962C8B-B14F-4D97-AF65-F5344CB8AC3E}">
        <p14:creationId xmlns:p14="http://schemas.microsoft.com/office/powerpoint/2010/main" val="1192392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47663" y="1828800"/>
            <a:ext cx="8262937" cy="4648200"/>
          </a:xfrm>
        </p:spPr>
        <p:txBody>
          <a:bodyPr/>
          <a:lstStyle/>
          <a:p>
            <a:pPr>
              <a:spcBef>
                <a:spcPct val="60000"/>
              </a:spcBef>
            </a:pPr>
            <a:r>
              <a:rPr lang="en-US" b="1" dirty="0"/>
              <a:t>Statistical sampling</a:t>
            </a:r>
            <a:r>
              <a:rPr lang="en-US" dirty="0"/>
              <a:t> involves choosing part of a population of interest for inspection</a:t>
            </a:r>
          </a:p>
          <a:p>
            <a:pPr>
              <a:spcBef>
                <a:spcPct val="60000"/>
              </a:spcBef>
            </a:pPr>
            <a:r>
              <a:rPr lang="en-US" dirty="0"/>
              <a:t>The size of a sample depends on how representative you want the sample to be</a:t>
            </a:r>
          </a:p>
          <a:p>
            <a:pPr>
              <a:spcBef>
                <a:spcPct val="60000"/>
              </a:spcBef>
            </a:pPr>
            <a:r>
              <a:rPr lang="en-US" dirty="0"/>
              <a:t>Sample size formula:</a:t>
            </a:r>
          </a:p>
          <a:p>
            <a:pPr lvl="1">
              <a:spcBef>
                <a:spcPct val="60000"/>
              </a:spcBef>
              <a:buFont typeface="Wingdings" pitchFamily="2" charset="2"/>
              <a:buNone/>
            </a:pPr>
            <a:r>
              <a:rPr lang="en-US" dirty="0"/>
              <a:t>Sample size = .25 X (certainty factor/acceptable error)</a:t>
            </a:r>
            <a:r>
              <a:rPr lang="en-US" baseline="30000" dirty="0"/>
              <a:t>2</a:t>
            </a:r>
          </a:p>
          <a:p>
            <a:pPr>
              <a:spcBef>
                <a:spcPct val="60000"/>
              </a:spcBef>
            </a:pPr>
            <a:r>
              <a:rPr lang="en-US" dirty="0"/>
              <a:t>Be sure to consult with an expert when using statistical analysis</a:t>
            </a:r>
          </a:p>
        </p:txBody>
      </p:sp>
      <p:sp>
        <p:nvSpPr>
          <p:cNvPr id="37890" name="Rectangle 2"/>
          <p:cNvSpPr>
            <a:spLocks noGrp="1" noChangeArrowheads="1"/>
          </p:cNvSpPr>
          <p:nvPr>
            <p:ph type="title"/>
          </p:nvPr>
        </p:nvSpPr>
        <p:spPr/>
        <p:txBody>
          <a:bodyPr/>
          <a:lstStyle/>
          <a:p>
            <a:r>
              <a:rPr lang="en-US" dirty="0"/>
              <a:t>Statistical Sampling</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2095DAC-1155-4339-9100-F482C9622A82}"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a:t>Table 8-1. Commonly Used Certainty Factors</a:t>
            </a:r>
          </a:p>
        </p:txBody>
      </p:sp>
      <p:sp>
        <p:nvSpPr>
          <p:cNvPr id="38915"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B3B0223-F880-4A58-B130-8752E90714C8}" type="slidenum">
              <a:rPr lang="en-US" smtClean="0"/>
              <a:pPr>
                <a:defRPr/>
              </a:pPr>
              <a:t>33</a:t>
            </a:fld>
            <a:endParaRPr lang="en-US" dirty="0"/>
          </a:p>
        </p:txBody>
      </p:sp>
      <p:pic>
        <p:nvPicPr>
          <p:cNvPr id="38917" name="Picture 5" descr="Tbl08-01.bmp"/>
          <p:cNvPicPr>
            <a:picLocks noChangeAspect="1"/>
          </p:cNvPicPr>
          <p:nvPr/>
        </p:nvPicPr>
        <p:blipFill>
          <a:blip r:embed="rId2"/>
          <a:srcRect t="14288"/>
          <a:stretch>
            <a:fillRect/>
          </a:stretch>
        </p:blipFill>
        <p:spPr bwMode="auto">
          <a:xfrm>
            <a:off x="84673" y="1981201"/>
            <a:ext cx="8754527" cy="148661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1676400"/>
            <a:ext cx="8458200" cy="3657600"/>
          </a:xfrm>
        </p:spPr>
        <p:txBody>
          <a:bodyPr/>
          <a:lstStyle/>
          <a:p>
            <a:r>
              <a:rPr lang="en-US" b="1" dirty="0"/>
              <a:t>Six Sigma</a:t>
            </a:r>
            <a:r>
              <a:rPr lang="en-US" dirty="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39938" name="Rectangle 2"/>
          <p:cNvSpPr>
            <a:spLocks noGrp="1" noChangeArrowheads="1"/>
          </p:cNvSpPr>
          <p:nvPr>
            <p:ph type="title"/>
          </p:nvPr>
        </p:nvSpPr>
        <p:spPr/>
        <p:txBody>
          <a:bodyPr/>
          <a:lstStyle/>
          <a:p>
            <a:r>
              <a:rPr lang="en-US" dirty="0"/>
              <a:t>Six Sigma</a:t>
            </a:r>
          </a:p>
        </p:txBody>
      </p:sp>
      <p:sp>
        <p:nvSpPr>
          <p:cNvPr id="39942" name="Footer Placeholder 7"/>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5E9274A6-51E7-4302-8F67-4973D25B7901}" type="slidenum">
              <a:rPr lang="en-US" smtClean="0"/>
              <a:pPr>
                <a:defRPr/>
              </a:pPr>
              <a:t>34</a:t>
            </a:fld>
            <a:endParaRPr lang="en-US" dirty="0"/>
          </a:p>
        </p:txBody>
      </p:sp>
      <p:sp>
        <p:nvSpPr>
          <p:cNvPr id="39940" name="Text Box 5"/>
          <p:cNvSpPr txBox="1">
            <a:spLocks noChangeArrowheads="1"/>
          </p:cNvSpPr>
          <p:nvPr/>
        </p:nvSpPr>
        <p:spPr bwMode="auto">
          <a:xfrm>
            <a:off x="533400" y="5105400"/>
            <a:ext cx="8305800" cy="701675"/>
          </a:xfrm>
          <a:prstGeom prst="rect">
            <a:avLst/>
          </a:prstGeom>
          <a:noFill/>
          <a:ln w="9525">
            <a:noFill/>
            <a:miter lim="800000"/>
            <a:headEnd/>
            <a:tailEnd/>
          </a:ln>
        </p:spPr>
        <p:txBody>
          <a:bodyPr>
            <a:spAutoFit/>
          </a:bodyPr>
          <a:lstStyle/>
          <a:p>
            <a:r>
              <a:rPr lang="en-US" sz="2000" dirty="0"/>
              <a:t>*Pande, Peter S., Robert P. Neuman, and Roland R. Cavanagh, </a:t>
            </a:r>
            <a:r>
              <a:rPr lang="en-US" sz="2000" i="1" dirty="0"/>
              <a:t>The</a:t>
            </a:r>
          </a:p>
          <a:p>
            <a:r>
              <a:rPr lang="en-US" sz="2000" i="1" dirty="0"/>
              <a:t>Six Sigma Way</a:t>
            </a:r>
            <a:r>
              <a:rPr lang="en-US" sz="2000" dirty="0"/>
              <a:t>, New York: McGraw-Hill, 2000, p. xi.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a:t>The target for perfection is the achievement of no more than </a:t>
            </a:r>
            <a:r>
              <a:rPr lang="en-US" b="1" dirty="0"/>
              <a:t>3.4 defects per million opportunities</a:t>
            </a:r>
          </a:p>
          <a:p>
            <a:pPr>
              <a:spcBef>
                <a:spcPct val="100000"/>
              </a:spcBef>
            </a:pPr>
            <a:r>
              <a:rPr lang="en-US" dirty="0"/>
              <a:t>The principles can apply to a wide variety of processes</a:t>
            </a:r>
          </a:p>
          <a:p>
            <a:pPr>
              <a:spcBef>
                <a:spcPct val="100000"/>
              </a:spcBef>
            </a:pPr>
            <a:r>
              <a:rPr lang="en-US" dirty="0"/>
              <a:t>Six Sigma projects normally follow a five-phase improvement process called DMAIC</a:t>
            </a:r>
          </a:p>
        </p:txBody>
      </p:sp>
      <p:sp>
        <p:nvSpPr>
          <p:cNvPr id="40962" name="Rectangle 2"/>
          <p:cNvSpPr>
            <a:spLocks noGrp="1" noChangeArrowheads="1"/>
          </p:cNvSpPr>
          <p:nvPr>
            <p:ph type="title"/>
          </p:nvPr>
        </p:nvSpPr>
        <p:spPr/>
        <p:txBody>
          <a:bodyPr/>
          <a:lstStyle/>
          <a:p>
            <a:r>
              <a:rPr lang="en-US" dirty="0"/>
              <a:t>Basic Information on Six Sigma</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55A823-B13C-4B58-A4B0-5EDF7AE524AB}"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04800" y="990600"/>
            <a:ext cx="8610600" cy="5029200"/>
          </a:xfrm>
        </p:spPr>
        <p:txBody>
          <a:bodyPr/>
          <a:lstStyle/>
          <a:p>
            <a:r>
              <a:rPr lang="en-US" sz="2600" b="1" dirty="0"/>
              <a:t>DMAIC </a:t>
            </a:r>
            <a:r>
              <a:rPr lang="en-US" sz="2600" dirty="0"/>
              <a:t>is a systematic, closed-loop process for continued improvement that is scientific and fact based</a:t>
            </a:r>
          </a:p>
          <a:p>
            <a:r>
              <a:rPr lang="en-US" sz="2600" dirty="0"/>
              <a:t>DMAIC stands for:</a:t>
            </a:r>
          </a:p>
          <a:p>
            <a:pPr lvl="1"/>
            <a:r>
              <a:rPr lang="en-US" b="1" dirty="0"/>
              <a:t>D</a:t>
            </a:r>
            <a:r>
              <a:rPr lang="en-US" dirty="0"/>
              <a:t>efine: Define the problem/opportunity, process, and customer requirements</a:t>
            </a:r>
          </a:p>
          <a:p>
            <a:pPr lvl="1"/>
            <a:r>
              <a:rPr lang="en-US" b="1" dirty="0"/>
              <a:t>M</a:t>
            </a:r>
            <a:r>
              <a:rPr lang="en-US" dirty="0"/>
              <a:t>easure: Define measures, then collect, compile, and display data</a:t>
            </a:r>
          </a:p>
          <a:p>
            <a:pPr lvl="1"/>
            <a:r>
              <a:rPr lang="en-US" b="1" dirty="0"/>
              <a:t>A</a:t>
            </a:r>
            <a:r>
              <a:rPr lang="en-US" dirty="0"/>
              <a:t>nalyze: Scrutinize process details to find improvement opportunities</a:t>
            </a:r>
          </a:p>
          <a:p>
            <a:pPr lvl="1"/>
            <a:r>
              <a:rPr lang="en-US" b="1" dirty="0"/>
              <a:t>I</a:t>
            </a:r>
            <a:r>
              <a:rPr lang="en-US" dirty="0"/>
              <a:t>mprove: Generate solutions and ideas for improving the problem</a:t>
            </a:r>
          </a:p>
          <a:p>
            <a:pPr lvl="1"/>
            <a:r>
              <a:rPr lang="en-US" b="1" dirty="0"/>
              <a:t>C</a:t>
            </a:r>
            <a:r>
              <a:rPr lang="en-US" dirty="0"/>
              <a:t>ontrol: Track and verify the stability of the improvements and the predictability of the solution</a:t>
            </a:r>
          </a:p>
          <a:p>
            <a:pPr>
              <a:lnSpc>
                <a:spcPct val="80000"/>
              </a:lnSpc>
            </a:pPr>
            <a:endParaRPr lang="en-US" sz="2400" dirty="0"/>
          </a:p>
        </p:txBody>
      </p:sp>
      <p:sp>
        <p:nvSpPr>
          <p:cNvPr id="41986" name="Rectangle 2"/>
          <p:cNvSpPr>
            <a:spLocks noGrp="1" noChangeArrowheads="1"/>
          </p:cNvSpPr>
          <p:nvPr>
            <p:ph type="title"/>
          </p:nvPr>
        </p:nvSpPr>
        <p:spPr>
          <a:xfrm>
            <a:off x="381000" y="304800"/>
            <a:ext cx="8382000" cy="685800"/>
          </a:xfrm>
        </p:spPr>
        <p:txBody>
          <a:bodyPr>
            <a:normAutofit fontScale="90000"/>
          </a:bodyPr>
          <a:lstStyle/>
          <a:p>
            <a:r>
              <a:rPr lang="en-US" dirty="0"/>
              <a:t>DMAIC</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21AB4D5-9E2D-4A54-96AF-C461B1B43E2F}"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1752600"/>
            <a:ext cx="8458200" cy="4572000"/>
          </a:xfrm>
        </p:spPr>
        <p:txBody>
          <a:bodyPr/>
          <a:lstStyle/>
          <a:p>
            <a:r>
              <a:rPr lang="en-US" dirty="0"/>
              <a:t>It requires an organization-wide commitment.</a:t>
            </a:r>
          </a:p>
          <a:p>
            <a:r>
              <a:rPr lang="en-US" dirty="0"/>
              <a:t>Training follows the “Belt” system</a:t>
            </a:r>
          </a:p>
          <a:p>
            <a:r>
              <a:rPr lang="en-US" dirty="0"/>
              <a:t>Six Sigma organizations have the ability and willingness to adopt contrary objectives, such as reducing errors and getting things done faster</a:t>
            </a:r>
          </a:p>
          <a:p>
            <a:r>
              <a:rPr lang="en-US" dirty="0"/>
              <a:t>It is an operating philosophy that is customer focused and strives to drive out waste, raise levels of quality, and improve financial performance at </a:t>
            </a:r>
            <a:r>
              <a:rPr lang="en-US" i="1" dirty="0"/>
              <a:t>breakthrough</a:t>
            </a:r>
            <a:r>
              <a:rPr lang="en-US" dirty="0"/>
              <a:t> levels</a:t>
            </a:r>
          </a:p>
        </p:txBody>
      </p:sp>
      <p:sp>
        <p:nvSpPr>
          <p:cNvPr id="43010" name="Rectangle 2"/>
          <p:cNvSpPr>
            <a:spLocks noGrp="1" noChangeArrowheads="1"/>
          </p:cNvSpPr>
          <p:nvPr>
            <p:ph type="title"/>
          </p:nvPr>
        </p:nvSpPr>
        <p:spPr/>
        <p:txBody>
          <a:bodyPr>
            <a:normAutofit fontScale="90000"/>
          </a:bodyPr>
          <a:lstStyle/>
          <a:p>
            <a:r>
              <a:rPr lang="en-US" dirty="0"/>
              <a:t>How is Six Sigma Quality</a:t>
            </a:r>
            <a:br>
              <a:rPr lang="en-US" dirty="0"/>
            </a:br>
            <a:r>
              <a:rPr lang="en-US" dirty="0"/>
              <a:t> Control Unique?</a:t>
            </a:r>
          </a:p>
        </p:txBody>
      </p:sp>
      <p:sp>
        <p:nvSpPr>
          <p:cNvPr id="4301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ECD949B-619E-45C6-B724-AE4AC02EEEBD}"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04800" y="990600"/>
            <a:ext cx="8686800" cy="4525962"/>
          </a:xfrm>
        </p:spPr>
        <p:txBody>
          <a:bodyPr/>
          <a:lstStyle/>
          <a:p>
            <a:r>
              <a:rPr lang="en-US" dirty="0"/>
              <a:t>Motorola, Inc. pioneered the adoption of Six Sigma in the 1980s and saved about $14 billion</a:t>
            </a:r>
          </a:p>
          <a:p>
            <a:r>
              <a:rPr lang="en-US" dirty="0"/>
              <a:t>Allied Signal/Honeywell saved more than $600 million a year by reducing the costs of reworking defects and improving aircraft engine design processes</a:t>
            </a:r>
          </a:p>
          <a:p>
            <a:r>
              <a:rPr lang="en-US" dirty="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sp>
        <p:nvSpPr>
          <p:cNvPr id="44034" name="Rectangle 2"/>
          <p:cNvSpPr>
            <a:spLocks noGrp="1" noChangeArrowheads="1"/>
          </p:cNvSpPr>
          <p:nvPr>
            <p:ph type="title"/>
          </p:nvPr>
        </p:nvSpPr>
        <p:spPr>
          <a:xfrm>
            <a:off x="457200" y="0"/>
            <a:ext cx="8229600" cy="1143000"/>
          </a:xfrm>
        </p:spPr>
        <p:txBody>
          <a:bodyPr/>
          <a:lstStyle/>
          <a:p>
            <a:r>
              <a:rPr lang="en-US" dirty="0"/>
              <a:t>What Went Right?</a:t>
            </a:r>
          </a:p>
        </p:txBody>
      </p:sp>
      <p:sp>
        <p:nvSpPr>
          <p:cNvPr id="44037" name="Footer Placeholder 7"/>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665DA313-7C3C-4961-B020-D814ED07C0A9}"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990600"/>
            <a:ext cx="8458200" cy="4572000"/>
          </a:xfrm>
        </p:spPr>
        <p:txBody>
          <a:bodyPr/>
          <a:lstStyle/>
          <a:p>
            <a:pPr>
              <a:lnSpc>
                <a:spcPct val="90000"/>
              </a:lnSpc>
            </a:pPr>
            <a:r>
              <a:rPr lang="en-US" sz="2400" dirty="0"/>
              <a:t>Joseph M. Juran stated, “All improvement takes place project by project, and in no other way”*</a:t>
            </a:r>
          </a:p>
          <a:p>
            <a:pPr>
              <a:lnSpc>
                <a:spcPct val="90000"/>
              </a:lnSpc>
            </a:pPr>
            <a:r>
              <a:rPr lang="en-US" sz="2400" dirty="0"/>
              <a:t>It’s important to select projects carefully and apply higher quality where it makes sense; companies that use Six Sigma do not always boost their stock values</a:t>
            </a:r>
          </a:p>
          <a:p>
            <a:pPr>
              <a:lnSpc>
                <a:spcPct val="90000"/>
              </a:lnSpc>
            </a:pPr>
            <a:r>
              <a:rPr lang="en-US" sz="2400" dirty="0"/>
              <a:t>As Mikel Harry puts it, “I could genetically engineer a Six Sigma goat, but if a rodeo is the marketplace, people are still going to buy a Four Sigma horse.”**</a:t>
            </a:r>
          </a:p>
          <a:p>
            <a:pPr>
              <a:lnSpc>
                <a:spcPct val="90000"/>
              </a:lnSpc>
            </a:pPr>
            <a:r>
              <a:rPr lang="en-US" sz="2400" dirty="0"/>
              <a:t>Six Sigma projects must focus on a quality problem or gap between the current and desired performance and not have a clearly understood problem or a predetermined solution</a:t>
            </a:r>
            <a:endParaRPr lang="en-US" sz="1800" dirty="0"/>
          </a:p>
          <a:p>
            <a:pPr>
              <a:buFont typeface="Wingdings" pitchFamily="2" charset="2"/>
              <a:buNone/>
            </a:pPr>
            <a:r>
              <a:rPr lang="en-US" sz="1800" dirty="0"/>
              <a:t>*“</a:t>
            </a:r>
            <a:r>
              <a:rPr lang="en-US" sz="1600" dirty="0"/>
              <a:t>What You Need to Know About Six Sigma,” </a:t>
            </a:r>
            <a:r>
              <a:rPr lang="en-US" sz="1600" i="1" dirty="0"/>
              <a:t>Productivity Digest </a:t>
            </a:r>
            <a:r>
              <a:rPr lang="en-US" sz="1600" dirty="0"/>
              <a:t>(December 2001), p. 38.</a:t>
            </a:r>
          </a:p>
          <a:p>
            <a:pPr>
              <a:buFont typeface="Wingdings" pitchFamily="2" charset="2"/>
              <a:buNone/>
            </a:pPr>
            <a:r>
              <a:rPr lang="en-US" sz="1600" dirty="0"/>
              <a:t>**Clifford, Lee, “Why You Can Safely Ignore Six Sigma,” </a:t>
            </a:r>
            <a:r>
              <a:rPr lang="en-US" sz="1600" i="1" dirty="0"/>
              <a:t>Fortune (</a:t>
            </a:r>
            <a:r>
              <a:rPr lang="en-US" sz="1600" dirty="0"/>
              <a:t>January 22, 2001), p. 140.</a:t>
            </a:r>
          </a:p>
          <a:p>
            <a:pPr>
              <a:lnSpc>
                <a:spcPct val="90000"/>
              </a:lnSpc>
              <a:buFont typeface="Wingdings" pitchFamily="2" charset="2"/>
              <a:buNone/>
            </a:pPr>
            <a:endParaRPr lang="en-US" sz="1600" dirty="0"/>
          </a:p>
        </p:txBody>
      </p:sp>
      <p:sp>
        <p:nvSpPr>
          <p:cNvPr id="45058" name="Rectangle 2"/>
          <p:cNvSpPr>
            <a:spLocks noGrp="1" noChangeArrowheads="1"/>
          </p:cNvSpPr>
          <p:nvPr>
            <p:ph type="title"/>
          </p:nvPr>
        </p:nvSpPr>
        <p:spPr>
          <a:xfrm>
            <a:off x="457200" y="0"/>
            <a:ext cx="8229600" cy="1143000"/>
          </a:xfrm>
        </p:spPr>
        <p:txBody>
          <a:bodyPr>
            <a:normAutofit fontScale="90000"/>
          </a:bodyPr>
          <a:lstStyle/>
          <a:p>
            <a:r>
              <a:rPr lang="en-US" dirty="0"/>
              <a:t>Six Sigma and Project Management</a:t>
            </a:r>
          </a:p>
        </p:txBody>
      </p:sp>
      <p:sp>
        <p:nvSpPr>
          <p:cNvPr id="4506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7DE44C0-FFEF-4B2C-8C53-381B59238710}"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981200"/>
            <a:ext cx="8458200" cy="4495800"/>
          </a:xfrm>
        </p:spPr>
        <p:txBody>
          <a:bodyPr/>
          <a:lstStyle/>
          <a:p>
            <a:pPr>
              <a:spcBef>
                <a:spcPct val="100000"/>
              </a:spcBef>
            </a:pPr>
            <a:r>
              <a:rPr lang="en-US" dirty="0"/>
              <a:t>Many people joke about the poor quality of IT products (see cars and computers joke on pages 312-313)</a:t>
            </a:r>
          </a:p>
          <a:p>
            <a:pPr>
              <a:spcBef>
                <a:spcPct val="100000"/>
              </a:spcBef>
            </a:pPr>
            <a:r>
              <a:rPr lang="en-US" dirty="0"/>
              <a:t>People seem to accept systems being down occasionally or needing to reboot their PCs</a:t>
            </a:r>
          </a:p>
          <a:p>
            <a:pPr>
              <a:spcBef>
                <a:spcPct val="100000"/>
              </a:spcBef>
            </a:pPr>
            <a:r>
              <a:rPr lang="en-US" dirty="0"/>
              <a:t>But quality is very important in many IT projects</a:t>
            </a:r>
          </a:p>
        </p:txBody>
      </p:sp>
      <p:sp>
        <p:nvSpPr>
          <p:cNvPr id="11266" name="Rectangle 2"/>
          <p:cNvSpPr>
            <a:spLocks noGrp="1" noChangeArrowheads="1"/>
          </p:cNvSpPr>
          <p:nvPr>
            <p:ph type="title"/>
          </p:nvPr>
        </p:nvSpPr>
        <p:spPr>
          <a:xfrm>
            <a:off x="381000" y="457200"/>
            <a:ext cx="8382000" cy="1066800"/>
          </a:xfrm>
        </p:spPr>
        <p:txBody>
          <a:bodyPr>
            <a:normAutofit fontScale="90000"/>
          </a:bodyPr>
          <a:lstStyle/>
          <a:p>
            <a:r>
              <a:rPr lang="en-US" dirty="0"/>
              <a:t>The Importance of Project Quality Management</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8CBE0A8-1929-40E9-BA85-606FE0791D2B}"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52400" y="1524000"/>
            <a:ext cx="8839200" cy="4572000"/>
          </a:xfrm>
        </p:spPr>
        <p:txBody>
          <a:bodyPr/>
          <a:lstStyle/>
          <a:p>
            <a:pPr>
              <a:spcBef>
                <a:spcPct val="100000"/>
              </a:spcBef>
            </a:pPr>
            <a:r>
              <a:rPr lang="en-US" dirty="0"/>
              <a:t>The training for Six Sigma includes many project management concepts, tools, and techniques</a:t>
            </a:r>
          </a:p>
          <a:p>
            <a:pPr>
              <a:spcBef>
                <a:spcPct val="100000"/>
              </a:spcBef>
            </a:pPr>
            <a:r>
              <a:rPr lang="en-US" dirty="0"/>
              <a:t>For example, Six Sigma projects often use business cases, project charters, schedules, budgets, and so on</a:t>
            </a:r>
          </a:p>
          <a:p>
            <a:pPr>
              <a:spcBef>
                <a:spcPct val="100000"/>
              </a:spcBef>
            </a:pPr>
            <a:r>
              <a:rPr lang="en-US" dirty="0"/>
              <a:t>Six Sigma projects are done in teams; the project manager is often called the team leader, and the sponsor is called the champion</a:t>
            </a:r>
          </a:p>
          <a:p>
            <a:pPr>
              <a:lnSpc>
                <a:spcPct val="90000"/>
              </a:lnSpc>
            </a:pPr>
            <a:endParaRPr lang="en-US" dirty="0"/>
          </a:p>
          <a:p>
            <a:pPr>
              <a:lnSpc>
                <a:spcPct val="90000"/>
              </a:lnSpc>
              <a:buFont typeface="Wingdings" pitchFamily="2" charset="2"/>
              <a:buNone/>
            </a:pPr>
            <a:endParaRPr lang="en-US" dirty="0"/>
          </a:p>
        </p:txBody>
      </p:sp>
      <p:sp>
        <p:nvSpPr>
          <p:cNvPr id="46082" name="Rectangle 2"/>
          <p:cNvSpPr>
            <a:spLocks noGrp="1" noChangeArrowheads="1"/>
          </p:cNvSpPr>
          <p:nvPr>
            <p:ph type="title"/>
          </p:nvPr>
        </p:nvSpPr>
        <p:spPr/>
        <p:txBody>
          <a:bodyPr>
            <a:normAutofit fontScale="90000"/>
          </a:bodyPr>
          <a:lstStyle/>
          <a:p>
            <a:r>
              <a:rPr lang="en-US" dirty="0"/>
              <a:t>Six Sigma Projects Use </a:t>
            </a:r>
            <a:br>
              <a:rPr lang="en-US" dirty="0"/>
            </a:br>
            <a:r>
              <a:rPr lang="en-US" dirty="0"/>
              <a:t>Project Management</a:t>
            </a:r>
          </a:p>
        </p:txBody>
      </p:sp>
      <p:sp>
        <p:nvSpPr>
          <p:cNvPr id="4608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D998537-A8E0-4F80-868D-0665AD9DF5C7}"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a:spcBef>
                <a:spcPct val="60000"/>
              </a:spcBef>
            </a:pPr>
            <a:r>
              <a:rPr lang="en-US" dirty="0"/>
              <a:t>The term </a:t>
            </a:r>
            <a:r>
              <a:rPr lang="en-US" i="1" dirty="0"/>
              <a:t>sigma</a:t>
            </a:r>
            <a:r>
              <a:rPr lang="en-US" dirty="0"/>
              <a:t> means standard deviation</a:t>
            </a:r>
          </a:p>
          <a:p>
            <a:pPr>
              <a:spcBef>
                <a:spcPct val="60000"/>
              </a:spcBef>
            </a:pPr>
            <a:r>
              <a:rPr lang="en-US" b="1" dirty="0"/>
              <a:t>Standard deviation</a:t>
            </a:r>
            <a:r>
              <a:rPr lang="en-US" dirty="0"/>
              <a:t> measures how much variation exists in a distribution of data</a:t>
            </a:r>
          </a:p>
          <a:p>
            <a:pPr>
              <a:spcBef>
                <a:spcPct val="60000"/>
              </a:spcBef>
            </a:pPr>
            <a:r>
              <a:rPr lang="en-US" dirty="0"/>
              <a:t>Standard deviation is a key factor in determining the acceptable number of defective units found in a population</a:t>
            </a:r>
          </a:p>
          <a:p>
            <a:pPr>
              <a:spcBef>
                <a:spcPct val="60000"/>
              </a:spcBef>
            </a:pPr>
            <a:r>
              <a:rPr lang="en-US" dirty="0"/>
              <a:t>Six Sigma projects strive for no more than 3.4 defects per million opportunities, yet this number is confusing to many statisticians</a:t>
            </a:r>
          </a:p>
        </p:txBody>
      </p:sp>
      <p:sp>
        <p:nvSpPr>
          <p:cNvPr id="47106" name="Rectangle 2"/>
          <p:cNvSpPr>
            <a:spLocks noGrp="1" noChangeArrowheads="1"/>
          </p:cNvSpPr>
          <p:nvPr>
            <p:ph type="title"/>
          </p:nvPr>
        </p:nvSpPr>
        <p:spPr/>
        <p:txBody>
          <a:bodyPr/>
          <a:lstStyle/>
          <a:p>
            <a:r>
              <a:rPr lang="en-US" dirty="0"/>
              <a:t>Six Sigma and Statistics</a:t>
            </a:r>
          </a:p>
        </p:txBody>
      </p:sp>
      <p:sp>
        <p:nvSpPr>
          <p:cNvPr id="4710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4F9650C-BDEF-49EE-ABEC-15BD81EE838E}"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762000"/>
            <a:ext cx="8458200" cy="4724400"/>
          </a:xfrm>
        </p:spPr>
        <p:txBody>
          <a:bodyPr/>
          <a:lstStyle/>
          <a:p>
            <a:pPr>
              <a:spcBef>
                <a:spcPct val="50000"/>
              </a:spcBef>
            </a:pPr>
            <a:r>
              <a:rPr lang="en-US" sz="2600" dirty="0"/>
              <a:t>Using a normal curve, if a process is at six sigma, there would be no more than two defective units per billion produced</a:t>
            </a:r>
          </a:p>
          <a:p>
            <a:pPr>
              <a:spcBef>
                <a:spcPct val="50000"/>
              </a:spcBef>
            </a:pPr>
            <a:r>
              <a:rPr lang="en-US" sz="2600" dirty="0"/>
              <a:t>Six Sigma uses a scoring system that accounts for time, an important factor in determining process variations</a:t>
            </a:r>
          </a:p>
          <a:p>
            <a:pPr>
              <a:spcBef>
                <a:spcPct val="50000"/>
              </a:spcBef>
            </a:pPr>
            <a:r>
              <a:rPr lang="en-US" sz="2600" b="1" dirty="0"/>
              <a:t>Yield</a:t>
            </a:r>
            <a:r>
              <a:rPr lang="en-US" sz="2600" dirty="0"/>
              <a:t> represents the number of units handled correctly through the process steps</a:t>
            </a:r>
          </a:p>
          <a:p>
            <a:pPr>
              <a:spcBef>
                <a:spcPct val="50000"/>
              </a:spcBef>
            </a:pPr>
            <a:r>
              <a:rPr lang="en-US" sz="2600" dirty="0"/>
              <a:t>A </a:t>
            </a:r>
            <a:r>
              <a:rPr lang="en-US" sz="2600" b="1" dirty="0"/>
              <a:t>defect</a:t>
            </a:r>
            <a:r>
              <a:rPr lang="en-US" sz="2600" dirty="0"/>
              <a:t> is any instance where the product or service fails to meet customer requirements</a:t>
            </a:r>
          </a:p>
          <a:p>
            <a:pPr>
              <a:spcBef>
                <a:spcPct val="50000"/>
              </a:spcBef>
            </a:pPr>
            <a:r>
              <a:rPr lang="en-US" sz="2600" dirty="0"/>
              <a:t>There can be several opportunities to have a defect</a:t>
            </a:r>
          </a:p>
        </p:txBody>
      </p:sp>
      <p:sp>
        <p:nvSpPr>
          <p:cNvPr id="48130" name="Rectangle 2"/>
          <p:cNvSpPr>
            <a:spLocks noGrp="1" noChangeArrowheads="1"/>
          </p:cNvSpPr>
          <p:nvPr>
            <p:ph type="title"/>
          </p:nvPr>
        </p:nvSpPr>
        <p:spPr>
          <a:xfrm>
            <a:off x="381000" y="0"/>
            <a:ext cx="8305800" cy="792162"/>
          </a:xfrm>
        </p:spPr>
        <p:txBody>
          <a:bodyPr>
            <a:normAutofit fontScale="90000"/>
          </a:bodyPr>
          <a:lstStyle/>
          <a:p>
            <a:r>
              <a:rPr lang="en-US" dirty="0"/>
              <a:t>Six Sigma Uses a Conversion Table</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5FE612-05F0-480A-8A33-2E33CE5739D1}"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a:t>Figure 8-10. Normal Distribution and Standard Deviation</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ACA107B4-3DDE-4899-806D-7CA8D1D79654}" type="slidenum">
              <a:rPr lang="en-US" smtClean="0"/>
              <a:pPr>
                <a:buFontTx/>
                <a:buNone/>
                <a:defRPr/>
              </a:pPr>
              <a:t>43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7424"/>
            <a:ext cx="6553200" cy="486901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fontScale="90000"/>
          </a:bodyPr>
          <a:lstStyle/>
          <a:p>
            <a:r>
              <a:rPr lang="en-US" dirty="0"/>
              <a:t>Table 8-2. Sigma and Defective Units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44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68" y="1912150"/>
            <a:ext cx="8860032" cy="3040850"/>
          </a:xfrm>
          <a:prstGeom prst="rect">
            <a:avLst/>
          </a:prstGeom>
        </p:spPr>
      </p:pic>
    </p:spTree>
    <p:extLst>
      <p:ext uri="{BB962C8B-B14F-4D97-AF65-F5344CB8AC3E}">
        <p14:creationId xmlns:p14="http://schemas.microsoft.com/office/powerpoint/2010/main" val="30317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a:t>Table 8-3: Sigma Conversion Table</a:t>
            </a:r>
          </a:p>
        </p:txBody>
      </p:sp>
      <p:sp>
        <p:nvSpPr>
          <p:cNvPr id="50181" name="Footer Placeholder 7"/>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1A01C404-FC56-48D2-AA45-156742728AAA}" type="slidenum">
              <a:rPr lang="en-US" smtClean="0"/>
              <a:pPr>
                <a:buFontTx/>
                <a:buNone/>
                <a:defRPr/>
              </a:pPr>
              <a:t>45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54" y="1600200"/>
            <a:ext cx="8978546" cy="2667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spcBef>
                <a:spcPct val="100000"/>
              </a:spcBef>
            </a:pPr>
            <a:r>
              <a:rPr lang="en-US" b="1" dirty="0"/>
              <a:t>Six 9s of quality </a:t>
            </a:r>
            <a:r>
              <a:rPr lang="en-US" dirty="0"/>
              <a:t>is a measure of quality control equal to 1 fault in 1 million opportunities</a:t>
            </a:r>
          </a:p>
          <a:p>
            <a:pPr>
              <a:spcBef>
                <a:spcPct val="100000"/>
              </a:spcBef>
            </a:pPr>
            <a:r>
              <a:rPr lang="en-US" dirty="0"/>
              <a:t>In the telecommunications industry, it means 99.9999 percent service availability or </a:t>
            </a:r>
            <a:r>
              <a:rPr lang="en-US" i="1" dirty="0"/>
              <a:t>30 seconds of down time a year</a:t>
            </a:r>
          </a:p>
          <a:p>
            <a:pPr>
              <a:spcBef>
                <a:spcPct val="100000"/>
              </a:spcBef>
            </a:pPr>
            <a:r>
              <a:rPr lang="en-US" dirty="0"/>
              <a:t>This level of quality has also been stated as the target goal for the number of errors in a communications circuit, system failures, or errors in lines of code </a:t>
            </a:r>
          </a:p>
        </p:txBody>
      </p:sp>
      <p:sp>
        <p:nvSpPr>
          <p:cNvPr id="51202" name="Rectangle 2"/>
          <p:cNvSpPr>
            <a:spLocks noGrp="1" noChangeArrowheads="1"/>
          </p:cNvSpPr>
          <p:nvPr>
            <p:ph type="title"/>
          </p:nvPr>
        </p:nvSpPr>
        <p:spPr/>
        <p:txBody>
          <a:bodyPr/>
          <a:lstStyle/>
          <a:p>
            <a:r>
              <a:rPr lang="en-US" dirty="0"/>
              <a:t>Six 9s of Quality</a:t>
            </a:r>
          </a:p>
        </p:txBody>
      </p:sp>
      <p:sp>
        <p:nvSpPr>
          <p:cNvPr id="5120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BA6D7FA-AA50-4761-BE7E-2B3828D676DD}"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spcBef>
                <a:spcPct val="100000"/>
              </a:spcBef>
            </a:pPr>
            <a:r>
              <a:rPr lang="en-US" dirty="0"/>
              <a:t>Many IT professionals think of testing as a stage that comes near the end of IT product development</a:t>
            </a:r>
          </a:p>
          <a:p>
            <a:pPr>
              <a:spcBef>
                <a:spcPct val="100000"/>
              </a:spcBef>
            </a:pPr>
            <a:r>
              <a:rPr lang="en-US" dirty="0"/>
              <a:t>Testing should be done during almost every phase of the IT product development life cycle</a:t>
            </a:r>
          </a:p>
        </p:txBody>
      </p:sp>
      <p:sp>
        <p:nvSpPr>
          <p:cNvPr id="52226" name="Rectangle 2"/>
          <p:cNvSpPr>
            <a:spLocks noGrp="1" noChangeArrowheads="1"/>
          </p:cNvSpPr>
          <p:nvPr>
            <p:ph type="title"/>
          </p:nvPr>
        </p:nvSpPr>
        <p:spPr/>
        <p:txBody>
          <a:bodyPr/>
          <a:lstStyle/>
          <a:p>
            <a:r>
              <a:rPr lang="en-US" dirty="0"/>
              <a:t>Testing</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164EE55-CC46-4099-BA93-20DAAE517B2B}"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dirty="0"/>
              <a:t>Figure 8-11. Testing Tasks in the Software Development Life Cycle</a:t>
            </a:r>
          </a:p>
        </p:txBody>
      </p:sp>
      <p:sp>
        <p:nvSpPr>
          <p:cNvPr id="53253"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7D22170-80BA-4534-A7F9-4EAE258EE73F}" type="slidenum">
              <a:rPr lang="en-US" smtClean="0"/>
              <a:pPr>
                <a:buFontTx/>
                <a:buNone/>
                <a:defRPr/>
              </a:pPr>
              <a:t>48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133266"/>
            <a:ext cx="4429215" cy="553101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28600" y="990600"/>
            <a:ext cx="8610600" cy="4791075"/>
          </a:xfrm>
        </p:spPr>
        <p:txBody>
          <a:bodyPr/>
          <a:lstStyle/>
          <a:p>
            <a:pPr>
              <a:spcBef>
                <a:spcPct val="80000"/>
              </a:spcBef>
            </a:pPr>
            <a:r>
              <a:rPr lang="en-US" b="1" dirty="0"/>
              <a:t>Unit testing</a:t>
            </a:r>
            <a:r>
              <a:rPr lang="en-US" dirty="0"/>
              <a:t> tests each individual component (often a program) to ensure it is as defect-free as possible</a:t>
            </a:r>
          </a:p>
          <a:p>
            <a:pPr>
              <a:spcBef>
                <a:spcPct val="80000"/>
              </a:spcBef>
            </a:pPr>
            <a:r>
              <a:rPr lang="en-US" b="1" dirty="0"/>
              <a:t>Integration testing</a:t>
            </a:r>
            <a:r>
              <a:rPr lang="en-US" dirty="0"/>
              <a:t> occurs between unit and system testing to test functionally grouped components</a:t>
            </a:r>
          </a:p>
          <a:p>
            <a:pPr>
              <a:spcBef>
                <a:spcPct val="80000"/>
              </a:spcBef>
            </a:pPr>
            <a:r>
              <a:rPr lang="en-US" b="1" dirty="0"/>
              <a:t>System testing</a:t>
            </a:r>
            <a:r>
              <a:rPr lang="en-US" dirty="0"/>
              <a:t> tests the entire system as one entity</a:t>
            </a:r>
          </a:p>
          <a:p>
            <a:pPr>
              <a:spcBef>
                <a:spcPct val="80000"/>
              </a:spcBef>
            </a:pPr>
            <a:r>
              <a:rPr lang="en-US" b="1" dirty="0"/>
              <a:t>User acceptance testing</a:t>
            </a:r>
            <a:r>
              <a:rPr lang="en-US" dirty="0"/>
              <a:t> is an independent test performed by end users prior to accepting the delivered system</a:t>
            </a:r>
          </a:p>
        </p:txBody>
      </p:sp>
      <p:sp>
        <p:nvSpPr>
          <p:cNvPr id="54274" name="Rectangle 2"/>
          <p:cNvSpPr>
            <a:spLocks noGrp="1" noChangeArrowheads="1"/>
          </p:cNvSpPr>
          <p:nvPr>
            <p:ph type="title"/>
          </p:nvPr>
        </p:nvSpPr>
        <p:spPr>
          <a:xfrm>
            <a:off x="381000" y="304800"/>
            <a:ext cx="8382000" cy="533400"/>
          </a:xfrm>
        </p:spPr>
        <p:txBody>
          <a:bodyPr>
            <a:normAutofit fontScale="90000"/>
          </a:bodyPr>
          <a:lstStyle/>
          <a:p>
            <a:r>
              <a:rPr lang="en-US" dirty="0"/>
              <a:t>Types of Tests</a:t>
            </a:r>
          </a:p>
        </p:txBody>
      </p:sp>
      <p:sp>
        <p:nvSpPr>
          <p:cNvPr id="5427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46DB0CC-6AAB-4D22-9E01-9F430D95A55E}"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a:xfrm>
            <a:off x="152400" y="1295400"/>
            <a:ext cx="8991600" cy="4572000"/>
          </a:xfrm>
        </p:spPr>
        <p:txBody>
          <a:bodyPr/>
          <a:lstStyle/>
          <a:p>
            <a:pPr>
              <a:lnSpc>
                <a:spcPct val="90000"/>
              </a:lnSpc>
            </a:pPr>
            <a:r>
              <a:rPr lang="en-US" sz="2400" dirty="0"/>
              <a:t>In 1986, two hospital patients died after receiving fatal doses of radiation from a Therac 25 machine after a software problem caused the machine to ignore calibration data</a:t>
            </a:r>
          </a:p>
          <a:p>
            <a:r>
              <a:rPr lang="en-US" sz="2400" dirty="0"/>
              <a:t>In one of the biggest software errors in banking history, Chemical Bank mistakenly deducted about $15 million from more than 100,000 customer accounts</a:t>
            </a:r>
          </a:p>
          <a:p>
            <a:r>
              <a:rPr lang="en-US" sz="2400" dirty="0"/>
              <a:t>In August 2008, the Privacy Rights Clearinghouse stated that more than 236 million data records of U.S. residents have been exposed due to security breaches since January 2005</a:t>
            </a:r>
          </a:p>
          <a:p>
            <a:r>
              <a:rPr lang="en-US" sz="2400" dirty="0"/>
              <a:t>In March 2012, Consumer Reports listed several recalls on its Web site in less than 10 days, including LED lights overheating, five different models of cars having problems</a:t>
            </a:r>
          </a:p>
        </p:txBody>
      </p:sp>
      <p:sp>
        <p:nvSpPr>
          <p:cNvPr id="12290" name="Rectangle 4"/>
          <p:cNvSpPr>
            <a:spLocks noGrp="1" noChangeArrowheads="1"/>
          </p:cNvSpPr>
          <p:nvPr>
            <p:ph type="title"/>
          </p:nvPr>
        </p:nvSpPr>
        <p:spPr>
          <a:xfrm>
            <a:off x="457200" y="14287"/>
            <a:ext cx="8229600" cy="1143000"/>
          </a:xfrm>
        </p:spPr>
        <p:txBody>
          <a:bodyPr/>
          <a:lstStyle/>
          <a:p>
            <a:r>
              <a:rPr lang="en-US" dirty="0"/>
              <a:t>What Went Wrong?</a:t>
            </a:r>
          </a:p>
        </p:txBody>
      </p:sp>
      <p:sp>
        <p:nvSpPr>
          <p:cNvPr id="12293" name="Footer Placeholder 7"/>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DBDE6222-4315-45B3-BAEB-47EF37F8E6F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04800" y="762000"/>
            <a:ext cx="8458200" cy="5257800"/>
          </a:xfrm>
        </p:spPr>
        <p:txBody>
          <a:bodyPr/>
          <a:lstStyle/>
          <a:p>
            <a:pPr>
              <a:spcBef>
                <a:spcPct val="70000"/>
              </a:spcBef>
            </a:pPr>
            <a:r>
              <a:rPr lang="en-US" sz="2400" dirty="0"/>
              <a:t>Watts S. Humphrey, a renowned expert on software quality, defines a </a:t>
            </a:r>
            <a:r>
              <a:rPr lang="en-US" sz="2400" b="1" dirty="0"/>
              <a:t>software defect</a:t>
            </a:r>
            <a:r>
              <a:rPr lang="en-US" sz="2400" dirty="0"/>
              <a:t> as anything that must be changed before delivery of the program</a:t>
            </a:r>
          </a:p>
          <a:p>
            <a:pPr>
              <a:spcBef>
                <a:spcPct val="70000"/>
              </a:spcBef>
            </a:pPr>
            <a:r>
              <a:rPr lang="en-US" sz="2400" dirty="0"/>
              <a:t>Testing does not sufficiently prevent software defects because:</a:t>
            </a:r>
          </a:p>
          <a:p>
            <a:pPr lvl="1">
              <a:spcBef>
                <a:spcPct val="70000"/>
              </a:spcBef>
            </a:pPr>
            <a:r>
              <a:rPr lang="en-US" sz="2200" dirty="0"/>
              <a:t>The number of ways to test a complex system is huge</a:t>
            </a:r>
          </a:p>
          <a:p>
            <a:pPr lvl="1">
              <a:spcBef>
                <a:spcPct val="70000"/>
              </a:spcBef>
            </a:pPr>
            <a:r>
              <a:rPr lang="en-US" sz="2200" dirty="0"/>
              <a:t>Users will continue to invent new ways to use a system that its developers never considered</a:t>
            </a:r>
          </a:p>
          <a:p>
            <a:pPr>
              <a:spcBef>
                <a:spcPct val="70000"/>
              </a:spcBef>
            </a:pPr>
            <a:r>
              <a:rPr lang="en-US" sz="2400" dirty="0"/>
              <a:t>Humphrey suggests that people rethink the software development process to provide </a:t>
            </a:r>
            <a:r>
              <a:rPr lang="en-US" sz="2400" i="1" dirty="0"/>
              <a:t>no</a:t>
            </a:r>
            <a:r>
              <a:rPr lang="en-US" sz="2400" dirty="0"/>
              <a:t> potential defects when you enter system testing; developers must be responsible for providing error-free code at each stage of testing</a:t>
            </a:r>
          </a:p>
        </p:txBody>
      </p:sp>
      <p:sp>
        <p:nvSpPr>
          <p:cNvPr id="55298" name="Rectangle 2"/>
          <p:cNvSpPr>
            <a:spLocks noGrp="1" noChangeArrowheads="1"/>
          </p:cNvSpPr>
          <p:nvPr>
            <p:ph type="title"/>
          </p:nvPr>
        </p:nvSpPr>
        <p:spPr>
          <a:xfrm>
            <a:off x="381000" y="0"/>
            <a:ext cx="8305800" cy="868362"/>
          </a:xfrm>
        </p:spPr>
        <p:txBody>
          <a:bodyPr/>
          <a:lstStyle/>
          <a:p>
            <a:r>
              <a:rPr lang="en-US" dirty="0"/>
              <a:t>Testing Alone Is Not Enough</a:t>
            </a:r>
          </a:p>
        </p:txBody>
      </p:sp>
      <p:sp>
        <p:nvSpPr>
          <p:cNvPr id="5530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5017DF0-A1CC-4507-A58C-964BE21541EA}"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spcBef>
                <a:spcPct val="100000"/>
              </a:spcBef>
            </a:pPr>
            <a:r>
              <a:rPr lang="en-US" dirty="0"/>
              <a:t>Modern quality management:</a:t>
            </a:r>
          </a:p>
          <a:p>
            <a:pPr lvl="1">
              <a:spcBef>
                <a:spcPct val="100000"/>
              </a:spcBef>
            </a:pPr>
            <a:r>
              <a:rPr lang="en-US" dirty="0"/>
              <a:t>Requires customer satisfaction</a:t>
            </a:r>
          </a:p>
          <a:p>
            <a:pPr lvl="1">
              <a:spcBef>
                <a:spcPct val="100000"/>
              </a:spcBef>
            </a:pPr>
            <a:r>
              <a:rPr lang="en-US" dirty="0"/>
              <a:t>Prefers prevention to inspection</a:t>
            </a:r>
          </a:p>
          <a:p>
            <a:pPr lvl="1">
              <a:spcBef>
                <a:spcPct val="100000"/>
              </a:spcBef>
            </a:pPr>
            <a:r>
              <a:rPr lang="en-US" dirty="0"/>
              <a:t>Recognizes management responsibility for quality</a:t>
            </a:r>
          </a:p>
          <a:p>
            <a:pPr>
              <a:spcBef>
                <a:spcPct val="100000"/>
              </a:spcBef>
            </a:pPr>
            <a:r>
              <a:rPr lang="en-US" dirty="0"/>
              <a:t>Noteworthy quality experts include Deming, Juran, Crosby, Ishikawa, Taguchi, and Feigenbaum</a:t>
            </a:r>
          </a:p>
        </p:txBody>
      </p:sp>
      <p:sp>
        <p:nvSpPr>
          <p:cNvPr id="56322" name="Rectangle 2"/>
          <p:cNvSpPr>
            <a:spLocks noGrp="1" noChangeArrowheads="1"/>
          </p:cNvSpPr>
          <p:nvPr>
            <p:ph type="title"/>
          </p:nvPr>
        </p:nvSpPr>
        <p:spPr/>
        <p:txBody>
          <a:bodyPr/>
          <a:lstStyle/>
          <a:p>
            <a:r>
              <a:rPr lang="en-US" dirty="0"/>
              <a:t>Modern Quality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17BAE0-4B91-4BC2-8B47-DFA974136E2F}"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04800" y="1304925"/>
            <a:ext cx="8186738" cy="4791075"/>
          </a:xfrm>
        </p:spPr>
        <p:txBody>
          <a:bodyPr/>
          <a:lstStyle/>
          <a:p>
            <a:pPr>
              <a:lnSpc>
                <a:spcPct val="90000"/>
              </a:lnSpc>
            </a:pPr>
            <a:r>
              <a:rPr lang="en-US" sz="2600" dirty="0"/>
              <a:t>Deming was famous for his work in rebuilding Japan and his 14 Points for Management</a:t>
            </a:r>
          </a:p>
          <a:p>
            <a:pPr>
              <a:lnSpc>
                <a:spcPct val="90000"/>
              </a:lnSpc>
            </a:pPr>
            <a:r>
              <a:rPr lang="en-US" sz="2600" dirty="0"/>
              <a:t>Juran wrote the </a:t>
            </a:r>
            <a:r>
              <a:rPr lang="en-US" sz="2600" i="1" dirty="0"/>
              <a:t>Quality Control Handbook</a:t>
            </a:r>
            <a:r>
              <a:rPr lang="en-US" sz="2600" dirty="0"/>
              <a:t> and ten steps to quality improvement</a:t>
            </a:r>
          </a:p>
          <a:p>
            <a:pPr>
              <a:lnSpc>
                <a:spcPct val="90000"/>
              </a:lnSpc>
            </a:pPr>
            <a:r>
              <a:rPr lang="en-US" sz="2600" dirty="0"/>
              <a:t>Crosby wrote </a:t>
            </a:r>
            <a:r>
              <a:rPr lang="en-US" sz="2600" i="1" dirty="0"/>
              <a:t>Quality is Free</a:t>
            </a:r>
            <a:r>
              <a:rPr lang="en-US" sz="2600" dirty="0"/>
              <a:t> and suggested that organizations strive for zero defects</a:t>
            </a:r>
          </a:p>
          <a:p>
            <a:pPr>
              <a:lnSpc>
                <a:spcPct val="90000"/>
              </a:lnSpc>
            </a:pPr>
            <a:r>
              <a:rPr lang="en-US" sz="2600" dirty="0"/>
              <a:t>Ishikawa developed the concepts of quality circles and fishbone diagrams</a:t>
            </a:r>
          </a:p>
          <a:p>
            <a:pPr>
              <a:lnSpc>
                <a:spcPct val="90000"/>
              </a:lnSpc>
            </a:pPr>
            <a:r>
              <a:rPr lang="en-US" sz="2600" dirty="0"/>
              <a:t>Taguchi developed methods for optimizing the process of engineering experimentation</a:t>
            </a:r>
          </a:p>
          <a:p>
            <a:pPr>
              <a:lnSpc>
                <a:spcPct val="90000"/>
              </a:lnSpc>
            </a:pPr>
            <a:r>
              <a:rPr lang="en-US" sz="2600" dirty="0"/>
              <a:t>Feigenbaum developed the concept of total quality control</a:t>
            </a:r>
          </a:p>
        </p:txBody>
      </p:sp>
      <p:sp>
        <p:nvSpPr>
          <p:cNvPr id="57346" name="Rectangle 2"/>
          <p:cNvSpPr>
            <a:spLocks noGrp="1" noChangeArrowheads="1"/>
          </p:cNvSpPr>
          <p:nvPr>
            <p:ph type="title"/>
          </p:nvPr>
        </p:nvSpPr>
        <p:spPr>
          <a:xfrm>
            <a:off x="457200" y="228600"/>
            <a:ext cx="8229600" cy="1066800"/>
          </a:xfrm>
        </p:spPr>
        <p:txBody>
          <a:bodyPr/>
          <a:lstStyle/>
          <a:p>
            <a:r>
              <a:rPr lang="en-US" dirty="0"/>
              <a:t>Quality Experts</a:t>
            </a:r>
          </a:p>
        </p:txBody>
      </p:sp>
      <p:sp>
        <p:nvSpPr>
          <p:cNvPr id="5734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2410598-9B69-41C2-9209-65D71AC73268}"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sz="2600" dirty="0"/>
              <a:t>The </a:t>
            </a:r>
            <a:r>
              <a:rPr lang="en-US" sz="2600" b="1" dirty="0"/>
              <a:t>Malcolm Baldrige National Quality Award</a:t>
            </a:r>
            <a:r>
              <a:rPr lang="en-US" sz="2600" dirty="0"/>
              <a:t> originated in 1987 to recognize companies that have achieved a level of world-class competition through quality management </a:t>
            </a:r>
          </a:p>
          <a:p>
            <a:r>
              <a:rPr lang="en-US" sz="2600" dirty="0"/>
              <a:t>Given by the President of the United States to U.S. businesses</a:t>
            </a:r>
          </a:p>
          <a:p>
            <a:r>
              <a:rPr lang="en-US" sz="2600" dirty="0"/>
              <a:t>Three awards each year in different categories:</a:t>
            </a:r>
          </a:p>
          <a:p>
            <a:pPr lvl="1"/>
            <a:r>
              <a:rPr lang="en-US" dirty="0"/>
              <a:t>Manufacturing</a:t>
            </a:r>
          </a:p>
          <a:p>
            <a:pPr lvl="1"/>
            <a:r>
              <a:rPr lang="en-US" dirty="0"/>
              <a:t>Service</a:t>
            </a:r>
          </a:p>
          <a:p>
            <a:pPr lvl="1"/>
            <a:r>
              <a:rPr lang="en-US" dirty="0"/>
              <a:t>Small business</a:t>
            </a:r>
          </a:p>
          <a:p>
            <a:pPr lvl="1"/>
            <a:r>
              <a:rPr lang="en-US" dirty="0"/>
              <a:t>Education and health care</a:t>
            </a:r>
          </a:p>
        </p:txBody>
      </p:sp>
      <p:sp>
        <p:nvSpPr>
          <p:cNvPr id="58370" name="Rectangle 2"/>
          <p:cNvSpPr>
            <a:spLocks noGrp="1" noChangeArrowheads="1"/>
          </p:cNvSpPr>
          <p:nvPr>
            <p:ph type="title"/>
          </p:nvPr>
        </p:nvSpPr>
        <p:spPr/>
        <p:txBody>
          <a:bodyPr/>
          <a:lstStyle/>
          <a:p>
            <a:r>
              <a:rPr lang="en-US" dirty="0"/>
              <a:t>Malcolm Baldrige Award</a:t>
            </a:r>
          </a:p>
        </p:txBody>
      </p:sp>
      <p:sp>
        <p:nvSpPr>
          <p:cNvPr id="5837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A6745-F380-40C4-9A75-5E475736476B}"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81000" y="914400"/>
            <a:ext cx="8458200" cy="5410200"/>
          </a:xfrm>
        </p:spPr>
        <p:txBody>
          <a:bodyPr/>
          <a:lstStyle/>
          <a:p>
            <a:pPr>
              <a:spcBef>
                <a:spcPct val="80000"/>
              </a:spcBef>
            </a:pPr>
            <a:r>
              <a:rPr lang="en-US" sz="2600" b="1" dirty="0"/>
              <a:t>ISO 9000 </a:t>
            </a:r>
            <a:r>
              <a:rPr lang="en-US" sz="2600" dirty="0"/>
              <a:t>is a quality system standard that:</a:t>
            </a:r>
          </a:p>
          <a:p>
            <a:pPr lvl="1">
              <a:spcBef>
                <a:spcPct val="80000"/>
              </a:spcBef>
            </a:pPr>
            <a:r>
              <a:rPr lang="en-US" dirty="0"/>
              <a:t>Is a three-part, continuous cycle of planning, controlling, and documenting quality in an organization</a:t>
            </a:r>
          </a:p>
          <a:p>
            <a:pPr lvl="1">
              <a:spcBef>
                <a:spcPct val="80000"/>
              </a:spcBef>
            </a:pPr>
            <a:r>
              <a:rPr lang="en-US" dirty="0"/>
              <a:t>Provides minimum requirements needed for an organization to meet its quality certification standards</a:t>
            </a:r>
          </a:p>
          <a:p>
            <a:pPr lvl="1">
              <a:spcBef>
                <a:spcPct val="80000"/>
              </a:spcBef>
            </a:pPr>
            <a:r>
              <a:rPr lang="en-US" dirty="0"/>
              <a:t>Helps organizations around the world reduce costs and improve customer satisfaction</a:t>
            </a:r>
          </a:p>
          <a:p>
            <a:pPr>
              <a:spcBef>
                <a:spcPct val="80000"/>
              </a:spcBef>
            </a:pPr>
            <a:r>
              <a:rPr lang="en-US" dirty="0"/>
              <a:t>See www.iso.org for more information</a:t>
            </a:r>
          </a:p>
        </p:txBody>
      </p:sp>
      <p:sp>
        <p:nvSpPr>
          <p:cNvPr id="59394" name="Rectangle 2"/>
          <p:cNvSpPr>
            <a:spLocks noGrp="1" noChangeArrowheads="1"/>
          </p:cNvSpPr>
          <p:nvPr>
            <p:ph type="title"/>
          </p:nvPr>
        </p:nvSpPr>
        <p:spPr>
          <a:xfrm>
            <a:off x="381000" y="274638"/>
            <a:ext cx="8305800" cy="715962"/>
          </a:xfrm>
        </p:spPr>
        <p:txBody>
          <a:bodyPr>
            <a:normAutofit fontScale="90000"/>
          </a:bodyPr>
          <a:lstStyle/>
          <a:p>
            <a:r>
              <a:rPr lang="en-US" dirty="0"/>
              <a:t>ISO Standards</a:t>
            </a:r>
          </a:p>
        </p:txBody>
      </p:sp>
      <p:sp>
        <p:nvSpPr>
          <p:cNvPr id="5939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B4E9A7D-F34F-408A-AE6C-B54E88579F32}"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car manufacturers are proud to show and sell their electric cars (Audi, Cadillac, Chevrolet, etc.), but many people might wonder if these cars are safe</a:t>
            </a:r>
          </a:p>
          <a:p>
            <a:r>
              <a:rPr lang="en-US" dirty="0"/>
              <a:t>Fortunately, ISO has updated a standard on safety features in electric and hybrid cars to prevent electricity-related injuries</a:t>
            </a:r>
          </a:p>
          <a:p>
            <a:r>
              <a:rPr lang="en-US" dirty="0"/>
              <a:t>ISO 6469-3:2011, Electrically propelled road vehicles – protection of persons against electric shock, will help the global market for electric cars</a:t>
            </a:r>
          </a:p>
          <a:p>
            <a:endParaRPr lang="en-US" dirty="0"/>
          </a:p>
        </p:txBody>
      </p:sp>
      <p:sp>
        <p:nvSpPr>
          <p:cNvPr id="3" name="Title 2"/>
          <p:cNvSpPr>
            <a:spLocks noGrp="1"/>
          </p:cNvSpPr>
          <p:nvPr>
            <p:ph type="title"/>
          </p:nvPr>
        </p:nvSpPr>
        <p:spPr/>
        <p:txBody>
          <a:bodyPr/>
          <a:lstStyle/>
          <a:p>
            <a:r>
              <a:rPr lang="en-US" dirty="0"/>
              <a:t>Global Issues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55</a:t>
            </a:fld>
            <a:endParaRPr lang="en-US" dirty="0"/>
          </a:p>
        </p:txBody>
      </p:sp>
    </p:spTree>
    <p:extLst>
      <p:ext uri="{BB962C8B-B14F-4D97-AF65-F5344CB8AC3E}">
        <p14:creationId xmlns:p14="http://schemas.microsoft.com/office/powerpoint/2010/main" val="2912234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752600"/>
            <a:ext cx="8458200" cy="4572000"/>
          </a:xfrm>
        </p:spPr>
        <p:txBody>
          <a:bodyPr/>
          <a:lstStyle/>
          <a:p>
            <a:pPr>
              <a:spcBef>
                <a:spcPct val="100000"/>
              </a:spcBef>
            </a:pPr>
            <a:r>
              <a:rPr lang="en-US" dirty="0"/>
              <a:t>Several suggestions for improving quality for IT projects include:</a:t>
            </a:r>
          </a:p>
          <a:p>
            <a:pPr lvl="1">
              <a:spcBef>
                <a:spcPct val="100000"/>
              </a:spcBef>
            </a:pPr>
            <a:r>
              <a:rPr lang="en-US" dirty="0"/>
              <a:t>Establish leadership that promotes quality</a:t>
            </a:r>
          </a:p>
          <a:p>
            <a:pPr lvl="1">
              <a:spcBef>
                <a:spcPct val="100000"/>
              </a:spcBef>
            </a:pPr>
            <a:r>
              <a:rPr lang="en-US" dirty="0"/>
              <a:t>Understand the cost of quality</a:t>
            </a:r>
          </a:p>
          <a:p>
            <a:pPr lvl="1">
              <a:spcBef>
                <a:spcPct val="100000"/>
              </a:spcBef>
            </a:pPr>
            <a:r>
              <a:rPr lang="en-US" dirty="0"/>
              <a:t>Focus on organizational influences and workplace factors that affect quality</a:t>
            </a:r>
          </a:p>
          <a:p>
            <a:pPr lvl="1">
              <a:spcBef>
                <a:spcPct val="100000"/>
              </a:spcBef>
            </a:pPr>
            <a:r>
              <a:rPr lang="en-US" dirty="0"/>
              <a:t>Follow maturity models</a:t>
            </a:r>
          </a:p>
        </p:txBody>
      </p:sp>
      <p:sp>
        <p:nvSpPr>
          <p:cNvPr id="60418" name="Rectangle 2"/>
          <p:cNvSpPr>
            <a:spLocks noGrp="1" noChangeArrowheads="1"/>
          </p:cNvSpPr>
          <p:nvPr>
            <p:ph type="title"/>
          </p:nvPr>
        </p:nvSpPr>
        <p:spPr/>
        <p:txBody>
          <a:bodyPr>
            <a:normAutofit fontScale="90000"/>
          </a:bodyPr>
          <a:lstStyle/>
          <a:p>
            <a:r>
              <a:rPr lang="en-US" dirty="0"/>
              <a:t>Improving Information Technology Project Quality</a:t>
            </a:r>
          </a:p>
        </p:txBody>
      </p:sp>
      <p:sp>
        <p:nvSpPr>
          <p:cNvPr id="6042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3F0EDE3-83E9-4417-B805-2D1A19CC59BE}"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spcBef>
                <a:spcPct val="50000"/>
              </a:spcBef>
            </a:pPr>
            <a:r>
              <a:rPr lang="en-US" dirty="0"/>
              <a:t>As Joseph M. Juran said in 1945, “It is most important that top management be quality-minded. In the absence of sincere manifestation of interest at the top, little will happen below”*</a:t>
            </a:r>
          </a:p>
          <a:p>
            <a:pPr>
              <a:spcBef>
                <a:spcPct val="50000"/>
              </a:spcBef>
            </a:pPr>
            <a:r>
              <a:rPr lang="en-US" dirty="0"/>
              <a:t>A large percentage of quality problems are associated with management, not technical issues.</a:t>
            </a:r>
          </a:p>
          <a:p>
            <a:pPr lvl="1">
              <a:buFont typeface="Wingdings" pitchFamily="2" charset="2"/>
              <a:buNone/>
            </a:pPr>
            <a:endParaRPr lang="en-US" dirty="0"/>
          </a:p>
          <a:p>
            <a:pPr lvl="1">
              <a:buFont typeface="Wingdings" pitchFamily="2" charset="2"/>
              <a:buNone/>
            </a:pPr>
            <a:r>
              <a:rPr lang="en-US" sz="1700" dirty="0"/>
              <a:t>*American Society for Quality (ASQ), </a:t>
            </a:r>
            <a:r>
              <a:rPr lang="en-US" sz="1700" i="1" dirty="0"/>
              <a:t>(www.asqc.org/about/history/juran.html</a:t>
            </a:r>
            <a:r>
              <a:rPr lang="en-US" sz="1700" dirty="0"/>
              <a:t>).</a:t>
            </a:r>
          </a:p>
          <a:p>
            <a:pPr lvl="1">
              <a:buFont typeface="Wingdings" pitchFamily="2" charset="2"/>
              <a:buNone/>
            </a:pPr>
            <a:endParaRPr lang="en-US" sz="2000" dirty="0"/>
          </a:p>
        </p:txBody>
      </p:sp>
      <p:sp>
        <p:nvSpPr>
          <p:cNvPr id="61442" name="Rectangle 2"/>
          <p:cNvSpPr>
            <a:spLocks noGrp="1" noChangeArrowheads="1"/>
          </p:cNvSpPr>
          <p:nvPr>
            <p:ph type="title"/>
          </p:nvPr>
        </p:nvSpPr>
        <p:spPr/>
        <p:txBody>
          <a:bodyPr/>
          <a:lstStyle/>
          <a:p>
            <a:r>
              <a:rPr lang="en-US" dirty="0"/>
              <a:t>Leadership</a:t>
            </a:r>
          </a:p>
        </p:txBody>
      </p:sp>
      <p:sp>
        <p:nvSpPr>
          <p:cNvPr id="6144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66046AB-9974-4BFB-9F9E-7BE7781B7B66}"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a:lnSpc>
                <a:spcPct val="90000"/>
              </a:lnSpc>
            </a:pPr>
            <a:r>
              <a:rPr lang="en-US" dirty="0"/>
              <a:t>The </a:t>
            </a:r>
            <a:r>
              <a:rPr lang="en-US" b="1" dirty="0"/>
              <a:t>cost of quality</a:t>
            </a:r>
            <a:r>
              <a:rPr lang="en-US" dirty="0"/>
              <a:t> is the cost of conformance plus the cost of nonconformance</a:t>
            </a:r>
          </a:p>
          <a:p>
            <a:pPr lvl="1">
              <a:lnSpc>
                <a:spcPct val="90000"/>
              </a:lnSpc>
            </a:pPr>
            <a:r>
              <a:rPr lang="en-US" b="1" dirty="0"/>
              <a:t>Conformance</a:t>
            </a:r>
            <a:r>
              <a:rPr lang="en-US" dirty="0"/>
              <a:t> means delivering products that meet requirements and fitness for use</a:t>
            </a:r>
          </a:p>
          <a:p>
            <a:pPr lvl="1">
              <a:lnSpc>
                <a:spcPct val="90000"/>
              </a:lnSpc>
            </a:pPr>
            <a:r>
              <a:rPr lang="en-US" b="1" dirty="0"/>
              <a:t>Cost of nonconformance</a:t>
            </a:r>
            <a:r>
              <a:rPr lang="en-US" dirty="0"/>
              <a:t> means taking responsibility for failures or not meeting quality expectations</a:t>
            </a:r>
          </a:p>
          <a:p>
            <a:pPr>
              <a:lnSpc>
                <a:spcPct val="90000"/>
              </a:lnSpc>
            </a:pPr>
            <a:r>
              <a:rPr lang="en-US" dirty="0"/>
              <a:t>A study reported that software bugs cost the U.S. economy $59.6 billion each year and that one third of the bugs could be eliminated by an improved testing infrastructure</a:t>
            </a:r>
          </a:p>
        </p:txBody>
      </p:sp>
      <p:sp>
        <p:nvSpPr>
          <p:cNvPr id="62466" name="Rectangle 2"/>
          <p:cNvSpPr>
            <a:spLocks noGrp="1" noChangeArrowheads="1"/>
          </p:cNvSpPr>
          <p:nvPr>
            <p:ph type="title"/>
          </p:nvPr>
        </p:nvSpPr>
        <p:spPr/>
        <p:txBody>
          <a:bodyPr/>
          <a:lstStyle/>
          <a:p>
            <a:r>
              <a:rPr lang="en-US" dirty="0"/>
              <a:t>The Cost of Quality</a:t>
            </a:r>
          </a:p>
        </p:txBody>
      </p:sp>
      <p:sp>
        <p:nvSpPr>
          <p:cNvPr id="62469" name="Footer Placeholder 7"/>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7D8AE3BC-8A8A-45E1-9E7C-7D0B1B16348C}"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838200"/>
            <a:ext cx="9144000" cy="5181600"/>
          </a:xfrm>
        </p:spPr>
        <p:txBody>
          <a:bodyPr/>
          <a:lstStyle/>
          <a:p>
            <a:pPr>
              <a:spcBef>
                <a:spcPct val="40000"/>
              </a:spcBef>
            </a:pPr>
            <a:r>
              <a:rPr lang="en-US" sz="2600" b="1" dirty="0"/>
              <a:t>Prevention cost</a:t>
            </a:r>
            <a:r>
              <a:rPr lang="en-US" sz="2600" dirty="0"/>
              <a:t>: Cost of planning and executing a project so it is error-free or within an acceptable error range</a:t>
            </a:r>
          </a:p>
          <a:p>
            <a:pPr>
              <a:spcBef>
                <a:spcPct val="40000"/>
              </a:spcBef>
            </a:pPr>
            <a:r>
              <a:rPr lang="en-US" sz="2600" b="1" dirty="0"/>
              <a:t>Appraisal cost</a:t>
            </a:r>
            <a:r>
              <a:rPr lang="en-US" sz="2600" dirty="0"/>
              <a:t>: Cost of evaluating processes and their outputs to ensure quality</a:t>
            </a:r>
          </a:p>
          <a:p>
            <a:pPr>
              <a:spcBef>
                <a:spcPct val="40000"/>
              </a:spcBef>
            </a:pPr>
            <a:r>
              <a:rPr lang="en-US" sz="2600" b="1" dirty="0"/>
              <a:t>Internal failure cost</a:t>
            </a:r>
            <a:r>
              <a:rPr lang="en-US" sz="2600" dirty="0"/>
              <a:t>: Cost incurred to correct an identified defect before the customer receives the product</a:t>
            </a:r>
          </a:p>
          <a:p>
            <a:pPr>
              <a:spcBef>
                <a:spcPct val="40000"/>
              </a:spcBef>
            </a:pPr>
            <a:r>
              <a:rPr lang="en-US" sz="2600" b="1" dirty="0"/>
              <a:t>External failure cost</a:t>
            </a:r>
            <a:r>
              <a:rPr lang="en-US" sz="2600" dirty="0"/>
              <a:t>: Cost that relates to all errors not detected and corrected before delivery to the customer</a:t>
            </a:r>
          </a:p>
          <a:p>
            <a:pPr>
              <a:spcBef>
                <a:spcPct val="40000"/>
              </a:spcBef>
            </a:pPr>
            <a:r>
              <a:rPr lang="en-US" sz="2600" b="1" dirty="0"/>
              <a:t>Measurement and test equipment costs</a:t>
            </a:r>
            <a:r>
              <a:rPr lang="en-US" sz="2600" dirty="0"/>
              <a:t>: Capital cost of equipment used to perform prevention and appraisal activities</a:t>
            </a:r>
          </a:p>
        </p:txBody>
      </p:sp>
      <p:sp>
        <p:nvSpPr>
          <p:cNvPr id="63490" name="Rectangle 2"/>
          <p:cNvSpPr>
            <a:spLocks noGrp="1" noChangeArrowheads="1"/>
          </p:cNvSpPr>
          <p:nvPr>
            <p:ph type="title"/>
          </p:nvPr>
        </p:nvSpPr>
        <p:spPr>
          <a:xfrm>
            <a:off x="381000" y="304800"/>
            <a:ext cx="8382000" cy="457200"/>
          </a:xfrm>
        </p:spPr>
        <p:txBody>
          <a:bodyPr>
            <a:normAutofit fontScale="90000"/>
          </a:bodyPr>
          <a:lstStyle/>
          <a:p>
            <a:r>
              <a:rPr lang="en-US" sz="3600" dirty="0"/>
              <a:t>Five Cost Categories Related to Quality</a:t>
            </a:r>
            <a:endParaRPr lang="en-US" sz="4400" dirty="0"/>
          </a:p>
        </p:txBody>
      </p:sp>
      <p:sp>
        <p:nvSpPr>
          <p:cNvPr id="6349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D81635D-5E53-4048-B164-DB1D8E4A9E29}"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672F11F-20B4-4F22-A9CC-4B76DB31950B}"/>
              </a:ext>
            </a:extLst>
          </p:cNvPr>
          <p:cNvPicPr>
            <a:picLocks noGrp="1" noChangeAspect="1"/>
          </p:cNvPicPr>
          <p:nvPr>
            <p:ph idx="1"/>
          </p:nvPr>
        </p:nvPicPr>
        <p:blipFill>
          <a:blip r:embed="rId2"/>
          <a:stretch>
            <a:fillRect/>
          </a:stretch>
        </p:blipFill>
        <p:spPr>
          <a:xfrm>
            <a:off x="-76200" y="-152400"/>
            <a:ext cx="9220200" cy="7010400"/>
          </a:xfrm>
          <a:prstGeom prst="rect">
            <a:avLst/>
          </a:prstGeom>
        </p:spPr>
      </p:pic>
      <p:sp>
        <p:nvSpPr>
          <p:cNvPr id="4" name="Footer Placeholder 3">
            <a:extLst>
              <a:ext uri="{FF2B5EF4-FFF2-40B4-BE49-F238E27FC236}">
                <a16:creationId xmlns:a16="http://schemas.microsoft.com/office/drawing/2014/main" id="{29399BD0-B711-41E6-BDBD-F1F1EA5A45A1}"/>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697AD0BD-2651-4938-9C6D-39030B639C60}"/>
              </a:ext>
            </a:extLst>
          </p:cNvPr>
          <p:cNvSpPr>
            <a:spLocks noGrp="1"/>
          </p:cNvSpPr>
          <p:nvPr>
            <p:ph type="sldNum" sz="quarter" idx="11"/>
          </p:nvPr>
        </p:nvSpPr>
        <p:spPr/>
        <p:txBody>
          <a:bodyPr/>
          <a:lstStyle/>
          <a:p>
            <a:pPr>
              <a:defRPr/>
            </a:pPr>
            <a:fld id="{5EA6CB9E-84A0-45DA-81C2-C3F66A5CA276}" type="slidenum">
              <a:rPr lang="en-US" smtClean="0"/>
              <a:pPr>
                <a:defRPr/>
              </a:pPr>
              <a:t>6</a:t>
            </a:fld>
            <a:endParaRPr lang="en-US" dirty="0"/>
          </a:p>
        </p:txBody>
      </p:sp>
    </p:spTree>
    <p:extLst>
      <p:ext uri="{BB962C8B-B14F-4D97-AF65-F5344CB8AC3E}">
        <p14:creationId xmlns:p14="http://schemas.microsoft.com/office/powerpoint/2010/main" val="439634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idx="1"/>
          </p:nvPr>
        </p:nvSpPr>
        <p:spPr>
          <a:xfrm>
            <a:off x="457200" y="1481138"/>
            <a:ext cx="8458200" cy="4767262"/>
          </a:xfrm>
        </p:spPr>
        <p:txBody>
          <a:bodyPr/>
          <a:lstStyle/>
          <a:p>
            <a:r>
              <a:rPr lang="en-US" sz="2400" dirty="0"/>
              <a:t>A 2007 study by Nucleus Research Inc. estimated that spam management costs U.S. businesses more than $71 billion annually in lost productivity or $712 per employee</a:t>
            </a:r>
          </a:p>
          <a:p>
            <a:r>
              <a:rPr lang="en-US" sz="2400" dirty="0"/>
              <a:t>One e-mail security firm estimated that spam accounts for 95 percent of total e-mail volume worldwide</a:t>
            </a:r>
          </a:p>
          <a:p>
            <a:r>
              <a:rPr lang="en-US" sz="2400" dirty="0"/>
              <a:t>In 2008, Reuters reported that spyware and phishing cost consumers $7.1 billion in 2007, up from $2 billion the previous year</a:t>
            </a:r>
          </a:p>
          <a:p>
            <a:r>
              <a:rPr lang="en-US" sz="2400" dirty="0"/>
              <a:t>A 2011 report estimated that “10% of Americans have had their identities stolen, and on average, each of those individuals lost around $5,000. The cost to businesses worldwide adds up to a staggering $221 billion each year.”</a:t>
            </a:r>
          </a:p>
        </p:txBody>
      </p:sp>
      <p:sp>
        <p:nvSpPr>
          <p:cNvPr id="64514" name="Rectangle 4"/>
          <p:cNvSpPr>
            <a:spLocks noGrp="1" noChangeArrowheads="1"/>
          </p:cNvSpPr>
          <p:nvPr>
            <p:ph type="title"/>
          </p:nvPr>
        </p:nvSpPr>
        <p:spPr/>
        <p:txBody>
          <a:bodyPr/>
          <a:lstStyle/>
          <a:p>
            <a:r>
              <a:rPr lang="en-US" dirty="0"/>
              <a:t>Media Snapshot</a:t>
            </a:r>
          </a:p>
        </p:txBody>
      </p:sp>
      <p:sp>
        <p:nvSpPr>
          <p:cNvPr id="64517" name="Footer Placeholder 7"/>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3CA7CD6E-81FB-4F13-A5BB-8BBE302043C0}"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81000" y="1676400"/>
            <a:ext cx="8458200" cy="4572000"/>
          </a:xfrm>
        </p:spPr>
        <p:txBody>
          <a:bodyPr/>
          <a:lstStyle/>
          <a:p>
            <a:r>
              <a:rPr lang="en-US" sz="2400" dirty="0"/>
              <a:t>Study by DeMarco and Lister showed that organizational issues had a much greater influence on programmer productivity than the technical environment or programming languages</a:t>
            </a:r>
          </a:p>
          <a:p>
            <a:r>
              <a:rPr lang="en-US" sz="2400" dirty="0"/>
              <a:t>Programmer productivity varied by a factor of one to ten across organizations, but only by 21 percent within the same organization</a:t>
            </a:r>
          </a:p>
          <a:p>
            <a:r>
              <a:rPr lang="en-US" sz="2400" dirty="0"/>
              <a:t>Study found no correlation between productivity and programming language, years of experience, or salary.</a:t>
            </a:r>
          </a:p>
          <a:p>
            <a:r>
              <a:rPr lang="en-US" sz="2400" dirty="0"/>
              <a:t>A </a:t>
            </a:r>
            <a:r>
              <a:rPr lang="en-US" sz="2400" u="sng" dirty="0"/>
              <a:t>dedicated workspace</a:t>
            </a:r>
            <a:r>
              <a:rPr lang="en-US" sz="2400" dirty="0"/>
              <a:t> and a </a:t>
            </a:r>
            <a:r>
              <a:rPr lang="en-US" sz="2400" u="sng" dirty="0"/>
              <a:t>quiet work environment</a:t>
            </a:r>
            <a:r>
              <a:rPr lang="en-US" sz="2400" dirty="0"/>
              <a:t> were key factors to improving programmer productivity</a:t>
            </a:r>
          </a:p>
        </p:txBody>
      </p:sp>
      <p:sp>
        <p:nvSpPr>
          <p:cNvPr id="65538" name="Rectangle 2"/>
          <p:cNvSpPr>
            <a:spLocks noGrp="1" noChangeArrowheads="1"/>
          </p:cNvSpPr>
          <p:nvPr>
            <p:ph type="title"/>
          </p:nvPr>
        </p:nvSpPr>
        <p:spPr/>
        <p:txBody>
          <a:bodyPr>
            <a:normAutofit fontScale="90000"/>
          </a:bodyPr>
          <a:lstStyle/>
          <a:p>
            <a:r>
              <a:rPr lang="en-US" dirty="0"/>
              <a:t>Organizational Influences, Workplace Factors, and Quality</a:t>
            </a:r>
          </a:p>
        </p:txBody>
      </p:sp>
      <p:sp>
        <p:nvSpPr>
          <p:cNvPr id="6554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FB340E-A5BA-4B77-9E3D-B1487CFF1EA1}"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905000"/>
            <a:ext cx="8458200" cy="4343400"/>
          </a:xfrm>
        </p:spPr>
        <p:txBody>
          <a:bodyPr/>
          <a:lstStyle/>
          <a:p>
            <a:pPr>
              <a:spcBef>
                <a:spcPct val="100000"/>
              </a:spcBef>
            </a:pPr>
            <a:r>
              <a:rPr lang="en-US" dirty="0"/>
              <a:t>Project managers must understand and manage stakeholder expectations.</a:t>
            </a:r>
          </a:p>
          <a:p>
            <a:pPr>
              <a:spcBef>
                <a:spcPct val="100000"/>
              </a:spcBef>
            </a:pPr>
            <a:r>
              <a:rPr lang="en-US" dirty="0"/>
              <a:t>Expectations also vary by:</a:t>
            </a:r>
          </a:p>
          <a:p>
            <a:pPr lvl="1">
              <a:spcBef>
                <a:spcPct val="100000"/>
              </a:spcBef>
            </a:pPr>
            <a:r>
              <a:rPr lang="en-US" dirty="0"/>
              <a:t>Organization’s culture</a:t>
            </a:r>
          </a:p>
          <a:p>
            <a:pPr lvl="1">
              <a:spcBef>
                <a:spcPct val="100000"/>
              </a:spcBef>
            </a:pPr>
            <a:r>
              <a:rPr lang="en-US" dirty="0"/>
              <a:t>Geographic regions</a:t>
            </a:r>
          </a:p>
        </p:txBody>
      </p:sp>
      <p:sp>
        <p:nvSpPr>
          <p:cNvPr id="66562" name="Rectangle 2"/>
          <p:cNvSpPr>
            <a:spLocks noGrp="1" noChangeArrowheads="1"/>
          </p:cNvSpPr>
          <p:nvPr>
            <p:ph type="title"/>
          </p:nvPr>
        </p:nvSpPr>
        <p:spPr/>
        <p:txBody>
          <a:bodyPr>
            <a:normAutofit fontScale="90000"/>
          </a:bodyPr>
          <a:lstStyle/>
          <a:p>
            <a:r>
              <a:rPr lang="en-US" dirty="0"/>
              <a:t>Expectations and Cultural Differences in Quality</a:t>
            </a:r>
          </a:p>
        </p:txBody>
      </p:sp>
      <p:sp>
        <p:nvSpPr>
          <p:cNvPr id="6656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5D46068-986D-4A00-985E-5007A0D6C265}"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19200"/>
            <a:ext cx="8458200" cy="4724400"/>
          </a:xfrm>
        </p:spPr>
        <p:txBody>
          <a:bodyPr/>
          <a:lstStyle/>
          <a:p>
            <a:pPr>
              <a:spcBef>
                <a:spcPct val="100000"/>
              </a:spcBef>
            </a:pPr>
            <a:r>
              <a:rPr lang="en-US" b="1" dirty="0"/>
              <a:t>Maturity models</a:t>
            </a:r>
            <a:r>
              <a:rPr lang="en-US" dirty="0"/>
              <a:t> are frameworks for helping organizations improve their processes and systems</a:t>
            </a:r>
          </a:p>
          <a:p>
            <a:pPr lvl="1">
              <a:spcBef>
                <a:spcPct val="100000"/>
              </a:spcBef>
            </a:pPr>
            <a:r>
              <a:rPr lang="en-US" dirty="0"/>
              <a:t>The </a:t>
            </a:r>
            <a:r>
              <a:rPr lang="en-US" b="1" dirty="0"/>
              <a:t>Software Quality Function Deployment Model</a:t>
            </a:r>
            <a:r>
              <a:rPr lang="en-US" dirty="0"/>
              <a:t> focuses on defining user requirements and planning software projects</a:t>
            </a:r>
          </a:p>
          <a:p>
            <a:pPr lvl="1">
              <a:spcBef>
                <a:spcPct val="100000"/>
              </a:spcBef>
            </a:pPr>
            <a:r>
              <a:rPr lang="en-US" dirty="0"/>
              <a:t>The Software Engineering Institute’s </a:t>
            </a:r>
            <a:r>
              <a:rPr lang="en-US" b="1" dirty="0"/>
              <a:t>Capability Maturity Model Integration </a:t>
            </a:r>
            <a:r>
              <a:rPr lang="en-US" dirty="0"/>
              <a:t>is a process improvement approach that provides organizations with the essential elements of effective processes</a:t>
            </a:r>
          </a:p>
          <a:p>
            <a:pPr>
              <a:lnSpc>
                <a:spcPct val="90000"/>
              </a:lnSpc>
            </a:pPr>
            <a:endParaRPr lang="en-US" sz="2400" dirty="0"/>
          </a:p>
        </p:txBody>
      </p:sp>
      <p:sp>
        <p:nvSpPr>
          <p:cNvPr id="67586" name="Rectangle 2"/>
          <p:cNvSpPr>
            <a:spLocks noGrp="1" noChangeArrowheads="1"/>
          </p:cNvSpPr>
          <p:nvPr>
            <p:ph type="title"/>
          </p:nvPr>
        </p:nvSpPr>
        <p:spPr>
          <a:xfrm>
            <a:off x="381000" y="533400"/>
            <a:ext cx="8382000" cy="608013"/>
          </a:xfrm>
        </p:spPr>
        <p:txBody>
          <a:bodyPr>
            <a:normAutofit fontScale="90000"/>
          </a:bodyPr>
          <a:lstStyle/>
          <a:p>
            <a:r>
              <a:rPr lang="en-US" dirty="0"/>
              <a:t>Maturity Models</a:t>
            </a:r>
          </a:p>
        </p:txBody>
      </p:sp>
      <p:sp>
        <p:nvSpPr>
          <p:cNvPr id="6758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A97B0AE-9ED8-4D3A-9184-69B28F79C1A5}"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sz="2400" dirty="0"/>
              <a:t>CMMI levels, from lowest to highest, are:</a:t>
            </a:r>
          </a:p>
          <a:p>
            <a:pPr lvl="1"/>
            <a:r>
              <a:rPr lang="en-US" sz="2200" dirty="0"/>
              <a:t>Incomplete</a:t>
            </a:r>
          </a:p>
          <a:p>
            <a:pPr lvl="1"/>
            <a:r>
              <a:rPr lang="en-US" sz="2200" dirty="0"/>
              <a:t>Performed</a:t>
            </a:r>
          </a:p>
          <a:p>
            <a:pPr lvl="1"/>
            <a:r>
              <a:rPr lang="en-US" sz="2200" dirty="0"/>
              <a:t>Managed</a:t>
            </a:r>
          </a:p>
          <a:p>
            <a:pPr lvl="1"/>
            <a:r>
              <a:rPr lang="en-US" sz="2200" dirty="0"/>
              <a:t>Defined</a:t>
            </a:r>
          </a:p>
          <a:p>
            <a:pPr lvl="1"/>
            <a:r>
              <a:rPr lang="en-US" sz="2200" dirty="0"/>
              <a:t>Quantitatively Managed</a:t>
            </a:r>
          </a:p>
          <a:p>
            <a:pPr lvl="1"/>
            <a:r>
              <a:rPr lang="en-US" sz="2200" dirty="0"/>
              <a:t>Optimizing</a:t>
            </a:r>
          </a:p>
          <a:p>
            <a:r>
              <a:rPr lang="en-US" sz="2400" dirty="0"/>
              <a:t>Companies may not get to bid on government projects unless they have a CMMI Level 3</a:t>
            </a:r>
          </a:p>
        </p:txBody>
      </p:sp>
      <p:sp>
        <p:nvSpPr>
          <p:cNvPr id="68610" name="Rectangle 2"/>
          <p:cNvSpPr>
            <a:spLocks noGrp="1" noChangeArrowheads="1"/>
          </p:cNvSpPr>
          <p:nvPr>
            <p:ph type="title"/>
          </p:nvPr>
        </p:nvSpPr>
        <p:spPr/>
        <p:txBody>
          <a:bodyPr/>
          <a:lstStyle/>
          <a:p>
            <a:r>
              <a:rPr lang="en-US" dirty="0"/>
              <a:t>CMMI Levels</a:t>
            </a:r>
          </a:p>
        </p:txBody>
      </p:sp>
      <p:sp>
        <p:nvSpPr>
          <p:cNvPr id="6861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36F517-63F8-4410-8ED3-8EE3978F08B8}"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914400"/>
            <a:ext cx="8534400" cy="4572000"/>
          </a:xfrm>
        </p:spPr>
        <p:txBody>
          <a:bodyPr/>
          <a:lstStyle/>
          <a:p>
            <a:pPr>
              <a:spcBef>
                <a:spcPct val="100000"/>
              </a:spcBef>
            </a:pPr>
            <a:r>
              <a:rPr lang="en-US" sz="2600" dirty="0"/>
              <a:t>PMI released the Organizational Project Management Maturity Model (OPM3) in December 2003</a:t>
            </a:r>
          </a:p>
          <a:p>
            <a:pPr>
              <a:spcBef>
                <a:spcPct val="100000"/>
              </a:spcBef>
            </a:pPr>
            <a:r>
              <a:rPr lang="en-US" sz="2600" dirty="0"/>
              <a:t>Model is based on market research surveys sent to more than 30,000 project management professionals and incorporates 180 best practices and more than 2,400 capabilities, outcomes, and key performance indicators</a:t>
            </a:r>
          </a:p>
          <a:p>
            <a:pPr>
              <a:spcBef>
                <a:spcPct val="100000"/>
              </a:spcBef>
            </a:pPr>
            <a:r>
              <a:rPr lang="en-US" sz="2600" dirty="0"/>
              <a:t>Addresses standards for excellence in project, program, and portfolio management best practices and explains the capabilities necessary to achieve those best practices</a:t>
            </a:r>
          </a:p>
        </p:txBody>
      </p:sp>
      <p:sp>
        <p:nvSpPr>
          <p:cNvPr id="69634" name="Rectangle 2"/>
          <p:cNvSpPr>
            <a:spLocks noGrp="1" noChangeArrowheads="1"/>
          </p:cNvSpPr>
          <p:nvPr>
            <p:ph type="title"/>
          </p:nvPr>
        </p:nvSpPr>
        <p:spPr>
          <a:xfrm>
            <a:off x="381000" y="274638"/>
            <a:ext cx="8305800" cy="715962"/>
          </a:xfrm>
        </p:spPr>
        <p:txBody>
          <a:bodyPr>
            <a:normAutofit fontScale="90000"/>
          </a:bodyPr>
          <a:lstStyle/>
          <a:p>
            <a:r>
              <a:rPr lang="en-US" dirty="0"/>
              <a:t>PMI’s Maturity Model</a:t>
            </a:r>
          </a:p>
        </p:txBody>
      </p:sp>
      <p:sp>
        <p:nvSpPr>
          <p:cNvPr id="6963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672E0FA-8736-4702-813A-C0D0D43281EE}"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r>
              <a:rPr lang="en-US" sz="2400" dirty="0"/>
              <a:t>OPM3 provides the following example to illustrate a best practice, capability, outcome, and key performance indicator:</a:t>
            </a:r>
          </a:p>
          <a:p>
            <a:pPr lvl="1"/>
            <a:r>
              <a:rPr lang="en-US" dirty="0"/>
              <a:t>Best practice: Establish internal project management communities</a:t>
            </a:r>
          </a:p>
          <a:p>
            <a:pPr lvl="1"/>
            <a:r>
              <a:rPr lang="en-US" dirty="0"/>
              <a:t>Capability: Facilitate project management activities</a:t>
            </a:r>
          </a:p>
          <a:p>
            <a:pPr lvl="1"/>
            <a:r>
              <a:rPr lang="en-US" dirty="0"/>
              <a:t>Outcome: Local initiatives, meaning the organization develops pockets of consensus around areas of special interest</a:t>
            </a:r>
          </a:p>
          <a:p>
            <a:pPr lvl="1"/>
            <a:r>
              <a:rPr lang="en-US" dirty="0"/>
              <a:t>Key performance indicator: Community addresses local issues</a:t>
            </a:r>
          </a:p>
          <a:p>
            <a:endParaRPr lang="en-US" dirty="0"/>
          </a:p>
        </p:txBody>
      </p:sp>
      <p:sp>
        <p:nvSpPr>
          <p:cNvPr id="70658" name="Title 1"/>
          <p:cNvSpPr>
            <a:spLocks noGrp="1"/>
          </p:cNvSpPr>
          <p:nvPr>
            <p:ph type="title"/>
          </p:nvPr>
        </p:nvSpPr>
        <p:spPr/>
        <p:txBody>
          <a:bodyPr/>
          <a:lstStyle/>
          <a:p>
            <a:r>
              <a:rPr lang="en-US" dirty="0"/>
              <a:t>Best Practice</a:t>
            </a:r>
          </a:p>
        </p:txBody>
      </p:sp>
      <p:sp>
        <p:nvSpPr>
          <p:cNvPr id="70660"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8046A0D-D50E-4397-8CEA-B371A28C204B}"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81000" y="1676400"/>
            <a:ext cx="8458200" cy="4572000"/>
          </a:xfrm>
        </p:spPr>
        <p:txBody>
          <a:bodyPr/>
          <a:lstStyle/>
          <a:p>
            <a:pPr>
              <a:spcBef>
                <a:spcPct val="50000"/>
              </a:spcBef>
            </a:pPr>
            <a:r>
              <a:rPr lang="en-US" dirty="0"/>
              <a:t>Spreadsheet and charting software helps create Pareto diagrams, fishbone diagrams, and so on</a:t>
            </a:r>
          </a:p>
          <a:p>
            <a:pPr>
              <a:spcBef>
                <a:spcPct val="50000"/>
              </a:spcBef>
            </a:pPr>
            <a:r>
              <a:rPr lang="en-US" dirty="0"/>
              <a:t>Statistical software packages help perform statistical analysis</a:t>
            </a:r>
          </a:p>
          <a:p>
            <a:pPr>
              <a:spcBef>
                <a:spcPct val="50000"/>
              </a:spcBef>
            </a:pPr>
            <a:r>
              <a:rPr lang="en-US" dirty="0"/>
              <a:t>Specialized software products help manage Six Sigma projects or create quality control charts</a:t>
            </a:r>
          </a:p>
          <a:p>
            <a:pPr>
              <a:spcBef>
                <a:spcPct val="50000"/>
              </a:spcBef>
            </a:pPr>
            <a:r>
              <a:rPr lang="en-US" dirty="0"/>
              <a:t>Project management software helps create Gantt charts and other tools to help plan and track work related to quality management</a:t>
            </a:r>
          </a:p>
        </p:txBody>
      </p:sp>
      <p:sp>
        <p:nvSpPr>
          <p:cNvPr id="71682" name="Rectangle 2"/>
          <p:cNvSpPr>
            <a:spLocks noGrp="1" noChangeArrowheads="1"/>
          </p:cNvSpPr>
          <p:nvPr>
            <p:ph type="title"/>
          </p:nvPr>
        </p:nvSpPr>
        <p:spPr/>
        <p:txBody>
          <a:bodyPr>
            <a:normAutofit fontScale="90000"/>
          </a:bodyPr>
          <a:lstStyle/>
          <a:p>
            <a:r>
              <a:rPr lang="en-US" dirty="0"/>
              <a:t>Using Software to Assist in Project Quality Management</a:t>
            </a:r>
          </a:p>
        </p:txBody>
      </p:sp>
      <p:sp>
        <p:nvSpPr>
          <p:cNvPr id="7168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3C7463B-AD7E-4F6F-8465-E2BEA4F838CF}"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lstStyle/>
          <a:p>
            <a:pPr>
              <a:spcBef>
                <a:spcPct val="100000"/>
              </a:spcBef>
            </a:pPr>
            <a:r>
              <a:rPr lang="en-US" dirty="0"/>
              <a:t>Project quality management ensures that the project will satisfy the needs for which it was undertaken</a:t>
            </a:r>
          </a:p>
          <a:p>
            <a:pPr>
              <a:spcBef>
                <a:spcPct val="100000"/>
              </a:spcBef>
            </a:pPr>
            <a:r>
              <a:rPr lang="en-US" dirty="0"/>
              <a:t>Main processes include:</a:t>
            </a:r>
          </a:p>
          <a:p>
            <a:pPr lvl="1">
              <a:spcBef>
                <a:spcPct val="100000"/>
              </a:spcBef>
            </a:pPr>
            <a:r>
              <a:rPr lang="en-US" dirty="0"/>
              <a:t>Plan quality</a:t>
            </a:r>
          </a:p>
          <a:p>
            <a:pPr lvl="1">
              <a:spcBef>
                <a:spcPct val="100000"/>
              </a:spcBef>
            </a:pPr>
            <a:r>
              <a:rPr lang="en-US" dirty="0"/>
              <a:t>Perform quality assurance</a:t>
            </a:r>
          </a:p>
          <a:p>
            <a:pPr lvl="1">
              <a:spcBef>
                <a:spcPct val="100000"/>
              </a:spcBef>
            </a:pPr>
            <a:r>
              <a:rPr lang="en-US" dirty="0"/>
              <a:t>Perform quality control</a:t>
            </a:r>
          </a:p>
        </p:txBody>
      </p:sp>
      <p:sp>
        <p:nvSpPr>
          <p:cNvPr id="72706" name="Rectangle 2"/>
          <p:cNvSpPr>
            <a:spLocks noGrp="1" noChangeArrowheads="1"/>
          </p:cNvSpPr>
          <p:nvPr>
            <p:ph type="title"/>
          </p:nvPr>
        </p:nvSpPr>
        <p:spPr/>
        <p:txBody>
          <a:bodyPr/>
          <a:lstStyle/>
          <a:p>
            <a:r>
              <a:rPr lang="en-US" dirty="0"/>
              <a:t>Chapter Summary</a:t>
            </a:r>
          </a:p>
        </p:txBody>
      </p:sp>
      <p:sp>
        <p:nvSpPr>
          <p:cNvPr id="7270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E62C714-3C5F-4E07-AE88-D1AB390D0254}" type="slidenum">
              <a:rPr lang="en-US" smtClean="0"/>
              <a:pPr>
                <a:defRPr/>
              </a:pPr>
              <a:t>68</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524000"/>
            <a:ext cx="8458200" cy="4572000"/>
          </a:xfrm>
        </p:spPr>
        <p:txBody>
          <a:bodyPr/>
          <a:lstStyle/>
          <a:p>
            <a:pPr>
              <a:spcBef>
                <a:spcPct val="60000"/>
              </a:spcBef>
            </a:pPr>
            <a:r>
              <a:rPr lang="en-US" dirty="0"/>
              <a:t>The International Organization for Standardization (ISO) defines </a:t>
            </a:r>
            <a:r>
              <a:rPr lang="en-US" b="1" dirty="0"/>
              <a:t>quality</a:t>
            </a:r>
            <a:r>
              <a:rPr lang="en-US" dirty="0"/>
              <a:t> as “the degree to which a set of inherent characteristics fulfils requirements” (ISO9000:2000)</a:t>
            </a:r>
          </a:p>
          <a:p>
            <a:pPr>
              <a:spcBef>
                <a:spcPct val="60000"/>
              </a:spcBef>
            </a:pPr>
            <a:r>
              <a:rPr lang="en-US" dirty="0"/>
              <a:t>Other experts define quality based on:</a:t>
            </a:r>
          </a:p>
          <a:p>
            <a:pPr lvl="1">
              <a:spcBef>
                <a:spcPct val="60000"/>
              </a:spcBef>
            </a:pPr>
            <a:r>
              <a:rPr lang="en-US" b="1" dirty="0"/>
              <a:t>Conformance to requirements</a:t>
            </a:r>
            <a:r>
              <a:rPr lang="en-US" dirty="0"/>
              <a:t>: The project’s processes and products meet written specifications</a:t>
            </a:r>
          </a:p>
          <a:p>
            <a:pPr lvl="1">
              <a:spcBef>
                <a:spcPct val="60000"/>
              </a:spcBef>
            </a:pPr>
            <a:r>
              <a:rPr lang="en-US" b="1" dirty="0"/>
              <a:t>Fitness for use</a:t>
            </a:r>
            <a:r>
              <a:rPr lang="en-US" dirty="0"/>
              <a:t>: A product can be used as it was intended</a:t>
            </a:r>
          </a:p>
        </p:txBody>
      </p:sp>
      <p:sp>
        <p:nvSpPr>
          <p:cNvPr id="13314" name="Rectangle 2"/>
          <p:cNvSpPr>
            <a:spLocks noGrp="1" noChangeArrowheads="1"/>
          </p:cNvSpPr>
          <p:nvPr>
            <p:ph type="title"/>
          </p:nvPr>
        </p:nvSpPr>
        <p:spPr/>
        <p:txBody>
          <a:bodyPr/>
          <a:lstStyle/>
          <a:p>
            <a:r>
              <a:rPr lang="en-US" dirty="0"/>
              <a:t>What Is Project Quality?</a:t>
            </a:r>
          </a:p>
        </p:txBody>
      </p:sp>
      <p:sp>
        <p:nvSpPr>
          <p:cNvPr id="1331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247F9B-931D-42CA-BDB2-4E58BEDFA701}"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447800"/>
            <a:ext cx="8915400" cy="4572000"/>
          </a:xfrm>
        </p:spPr>
        <p:txBody>
          <a:bodyPr/>
          <a:lstStyle/>
          <a:p>
            <a:r>
              <a:rPr lang="en-US" b="1" dirty="0"/>
              <a:t>Project quality management </a:t>
            </a:r>
            <a:r>
              <a:rPr lang="en-US" dirty="0"/>
              <a:t>ensures that the project will satisfy the needs for which it was undertaken</a:t>
            </a:r>
          </a:p>
          <a:p>
            <a:r>
              <a:rPr lang="en-US" dirty="0"/>
              <a:t>Processes include:</a:t>
            </a:r>
          </a:p>
          <a:p>
            <a:pPr lvl="1"/>
            <a:r>
              <a:rPr lang="en-US" b="1" dirty="0"/>
              <a:t>Planning quality management</a:t>
            </a:r>
            <a:r>
              <a:rPr lang="en-US" dirty="0"/>
              <a:t>: Identifying which quality standards are relevant to the project and how to satisfy them; a </a:t>
            </a:r>
            <a:r>
              <a:rPr lang="en-US" b="1" dirty="0"/>
              <a:t>metric</a:t>
            </a:r>
            <a:r>
              <a:rPr lang="en-US" dirty="0"/>
              <a:t> is a standard of measurement</a:t>
            </a:r>
          </a:p>
          <a:p>
            <a:pPr lvl="1"/>
            <a:r>
              <a:rPr lang="en-US" b="1" dirty="0"/>
              <a:t>Performing quality assurance</a:t>
            </a:r>
            <a:r>
              <a:rPr lang="en-US" dirty="0"/>
              <a:t>: Periodically evaluating overall project performance to ensure the project will satisfy the relevant quality standards</a:t>
            </a:r>
          </a:p>
          <a:p>
            <a:pPr lvl="1"/>
            <a:r>
              <a:rPr lang="en-US" b="1" dirty="0"/>
              <a:t>Performing quality control</a:t>
            </a:r>
            <a:r>
              <a:rPr lang="en-US" dirty="0"/>
              <a:t>: Monitoring specific project results to ensure that they comply with the relevant quality standards</a:t>
            </a:r>
          </a:p>
        </p:txBody>
      </p:sp>
      <p:sp>
        <p:nvSpPr>
          <p:cNvPr id="14338" name="Rectangle 2"/>
          <p:cNvSpPr>
            <a:spLocks noGrp="1" noChangeArrowheads="1"/>
          </p:cNvSpPr>
          <p:nvPr>
            <p:ph type="title"/>
          </p:nvPr>
        </p:nvSpPr>
        <p:spPr/>
        <p:txBody>
          <a:bodyPr>
            <a:normAutofit fontScale="90000"/>
          </a:bodyPr>
          <a:lstStyle/>
          <a:p>
            <a:r>
              <a:rPr lang="en-US" dirty="0"/>
              <a:t>What Is Project Quality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DF6B265-04DB-454D-BE0F-7642CB49FCAB}"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287"/>
            <a:ext cx="8229600" cy="1143000"/>
          </a:xfrm>
        </p:spPr>
        <p:txBody>
          <a:bodyPr>
            <a:normAutofit fontScale="90000"/>
          </a:bodyPr>
          <a:lstStyle/>
          <a:p>
            <a:r>
              <a:rPr lang="en-US" dirty="0"/>
              <a:t>Figure 8-1. Project Quality Management Summary</a:t>
            </a:r>
          </a:p>
        </p:txBody>
      </p:sp>
      <p:sp>
        <p:nvSpPr>
          <p:cNvPr id="15363"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44012603-D05E-47B7-96B2-441455AC3694}" type="slidenum">
              <a:rPr lang="en-US" smtClean="0"/>
              <a:pPr>
                <a:defRPr/>
              </a:pPr>
              <a:t>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848600" cy="5143456"/>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3775</TotalTime>
  <Words>5061</Words>
  <Application>Microsoft Office PowerPoint</Application>
  <PresentationFormat>On-screen Show (4:3)</PresentationFormat>
  <Paragraphs>483</Paragraphs>
  <Slides>68</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Chapter 8: Project Quality Management</vt:lpstr>
      <vt:lpstr>Learning Objectives</vt:lpstr>
      <vt:lpstr>Learning Objectives</vt:lpstr>
      <vt:lpstr>The Importance of Project Quality Management</vt:lpstr>
      <vt:lpstr>What Went Wrong?</vt:lpstr>
      <vt:lpstr>PowerPoint Presentation</vt:lpstr>
      <vt:lpstr>What Is Project Quality?</vt:lpstr>
      <vt:lpstr>What Is Project Quality Management?</vt:lpstr>
      <vt:lpstr>Figure 8-1. Project Quality Management Summary</vt:lpstr>
      <vt:lpstr>Planning Quality</vt:lpstr>
      <vt:lpstr>Scope Aspects of IT Projects</vt:lpstr>
      <vt:lpstr>Who’s Responsible for the Quality  of Projects?</vt:lpstr>
      <vt:lpstr>Performing Quality Assurance</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Figure 8-11. Testing Tasks in the Software Development Life Cycle</vt:lpstr>
      <vt:lpstr>Types of Tests</vt:lpstr>
      <vt:lpstr>Testing Alone Is Not Enough</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Qay xar</cp:lastModifiedBy>
  <cp:revision>185</cp:revision>
  <dcterms:created xsi:type="dcterms:W3CDTF">2001-07-05T23:10:12Z</dcterms:created>
  <dcterms:modified xsi:type="dcterms:W3CDTF">2020-04-15T08:38:02Z</dcterms:modified>
</cp:coreProperties>
</file>