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4" r:id="rId8"/>
    <p:sldId id="263" r:id="rId9"/>
    <p:sldId id="265" r:id="rId10"/>
    <p:sldId id="267" r:id="rId11"/>
    <p:sldId id="268" r:id="rId12"/>
    <p:sldId id="266" r:id="rId13"/>
    <p:sldId id="269" r:id="rId14"/>
    <p:sldId id="271"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2/23/2021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2/23/2021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2/23/2021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2/23/2021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2/23/2021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B02DE-61DE-4C0E-B332-4921CCDCCC87}"/>
              </a:ext>
            </a:extLst>
          </p:cNvPr>
          <p:cNvSpPr>
            <a:spLocks noGrp="1"/>
          </p:cNvSpPr>
          <p:nvPr>
            <p:ph type="ctrTitle"/>
          </p:nvPr>
        </p:nvSpPr>
        <p:spPr/>
        <p:txBody>
          <a:bodyPr/>
          <a:lstStyle/>
          <a:p>
            <a:r>
              <a:rPr lang="en-US" dirty="0"/>
              <a:t>REPORT WRITING</a:t>
            </a:r>
          </a:p>
        </p:txBody>
      </p:sp>
      <p:sp>
        <p:nvSpPr>
          <p:cNvPr id="3" name="Subtitle 2">
            <a:extLst>
              <a:ext uri="{FF2B5EF4-FFF2-40B4-BE49-F238E27FC236}">
                <a16:creationId xmlns:a16="http://schemas.microsoft.com/office/drawing/2014/main" id="{860A0CFE-3187-4362-BDB5-181673947A7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65373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5F3C-BD25-4E53-867A-54B49528A991}"/>
              </a:ext>
            </a:extLst>
          </p:cNvPr>
          <p:cNvSpPr>
            <a:spLocks noGrp="1"/>
          </p:cNvSpPr>
          <p:nvPr>
            <p:ph type="title"/>
          </p:nvPr>
        </p:nvSpPr>
        <p:spPr>
          <a:xfrm>
            <a:off x="1371600" y="685800"/>
            <a:ext cx="9601200" cy="732183"/>
          </a:xfrm>
        </p:spPr>
        <p:txBody>
          <a:bodyPr/>
          <a:lstStyle/>
          <a:p>
            <a:r>
              <a:rPr lang="en-US" dirty="0"/>
              <a:t>News Report:</a:t>
            </a:r>
          </a:p>
        </p:txBody>
      </p:sp>
      <p:pic>
        <p:nvPicPr>
          <p:cNvPr id="5" name="Content Placeholder 4" descr="Graphical user interface, application&#10;&#10;Description automatically generated">
            <a:extLst>
              <a:ext uri="{FF2B5EF4-FFF2-40B4-BE49-F238E27FC236}">
                <a16:creationId xmlns:a16="http://schemas.microsoft.com/office/drawing/2014/main" id="{F4B89D3D-89D3-40E1-9038-4796B1D6805D}"/>
              </a:ext>
            </a:extLst>
          </p:cNvPr>
          <p:cNvPicPr>
            <a:picLocks noGrp="1" noChangeAspect="1"/>
          </p:cNvPicPr>
          <p:nvPr>
            <p:ph idx="1"/>
          </p:nvPr>
        </p:nvPicPr>
        <p:blipFill>
          <a:blip r:embed="rId2"/>
          <a:stretch>
            <a:fillRect/>
          </a:stretch>
        </p:blipFill>
        <p:spPr>
          <a:xfrm>
            <a:off x="5036235" y="581959"/>
            <a:ext cx="5936565" cy="5130697"/>
          </a:xfrm>
        </p:spPr>
      </p:pic>
    </p:spTree>
    <p:extLst>
      <p:ext uri="{BB962C8B-B14F-4D97-AF65-F5344CB8AC3E}">
        <p14:creationId xmlns:p14="http://schemas.microsoft.com/office/powerpoint/2010/main" val="1592785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1FD29-EF0A-4437-94CB-1EC3146ABFEF}"/>
              </a:ext>
            </a:extLst>
          </p:cNvPr>
          <p:cNvSpPr>
            <a:spLocks noGrp="1"/>
          </p:cNvSpPr>
          <p:nvPr>
            <p:ph type="title"/>
          </p:nvPr>
        </p:nvSpPr>
        <p:spPr>
          <a:xfrm>
            <a:off x="1308295" y="685800"/>
            <a:ext cx="9664505" cy="678766"/>
          </a:xfrm>
        </p:spPr>
        <p:txBody>
          <a:bodyPr>
            <a:normAutofit fontScale="90000"/>
          </a:bodyPr>
          <a:lstStyle/>
          <a:p>
            <a:endParaRPr lang="en-US" dirty="0"/>
          </a:p>
        </p:txBody>
      </p:sp>
      <p:pic>
        <p:nvPicPr>
          <p:cNvPr id="5" name="Content Placeholder 4" descr="Graphical user interface, text, application, email&#10;&#10;Description automatically generated">
            <a:extLst>
              <a:ext uri="{FF2B5EF4-FFF2-40B4-BE49-F238E27FC236}">
                <a16:creationId xmlns:a16="http://schemas.microsoft.com/office/drawing/2014/main" id="{7A630643-E162-41EF-9224-78792ED92E3E}"/>
              </a:ext>
            </a:extLst>
          </p:cNvPr>
          <p:cNvPicPr>
            <a:picLocks noGrp="1" noChangeAspect="1"/>
          </p:cNvPicPr>
          <p:nvPr>
            <p:ph idx="1"/>
          </p:nvPr>
        </p:nvPicPr>
        <p:blipFill>
          <a:blip r:embed="rId2"/>
          <a:stretch>
            <a:fillRect/>
          </a:stretch>
        </p:blipFill>
        <p:spPr>
          <a:xfrm>
            <a:off x="2433710" y="1455396"/>
            <a:ext cx="8539089" cy="3988317"/>
          </a:xfrm>
        </p:spPr>
      </p:pic>
    </p:spTree>
    <p:extLst>
      <p:ext uri="{BB962C8B-B14F-4D97-AF65-F5344CB8AC3E}">
        <p14:creationId xmlns:p14="http://schemas.microsoft.com/office/powerpoint/2010/main" val="920303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66814-1E86-46A2-8431-43E133D2C5E3}"/>
              </a:ext>
            </a:extLst>
          </p:cNvPr>
          <p:cNvSpPr>
            <a:spLocks noGrp="1"/>
          </p:cNvSpPr>
          <p:nvPr>
            <p:ph type="title"/>
          </p:nvPr>
        </p:nvSpPr>
        <p:spPr>
          <a:xfrm>
            <a:off x="1350498" y="685800"/>
            <a:ext cx="9622302" cy="552157"/>
          </a:xfrm>
        </p:spPr>
        <p:txBody>
          <a:bodyPr>
            <a:normAutofit fontScale="90000"/>
          </a:bodyPr>
          <a:lstStyle/>
          <a:p>
            <a:endParaRPr lang="en-US" dirty="0"/>
          </a:p>
        </p:txBody>
      </p:sp>
      <p:pic>
        <p:nvPicPr>
          <p:cNvPr id="5" name="Content Placeholder 4" descr="Graphical user interface, text, application, email&#10;&#10;Description automatically generated">
            <a:extLst>
              <a:ext uri="{FF2B5EF4-FFF2-40B4-BE49-F238E27FC236}">
                <a16:creationId xmlns:a16="http://schemas.microsoft.com/office/drawing/2014/main" id="{8C861A39-6BD8-46C5-B523-0441702F51BE}"/>
              </a:ext>
            </a:extLst>
          </p:cNvPr>
          <p:cNvPicPr>
            <a:picLocks noGrp="1" noChangeAspect="1"/>
          </p:cNvPicPr>
          <p:nvPr>
            <p:ph idx="1"/>
          </p:nvPr>
        </p:nvPicPr>
        <p:blipFill>
          <a:blip r:embed="rId2"/>
          <a:stretch>
            <a:fillRect/>
          </a:stretch>
        </p:blipFill>
        <p:spPr>
          <a:xfrm>
            <a:off x="2304859" y="1488450"/>
            <a:ext cx="8667941" cy="4178259"/>
          </a:xfrm>
        </p:spPr>
      </p:pic>
    </p:spTree>
    <p:extLst>
      <p:ext uri="{BB962C8B-B14F-4D97-AF65-F5344CB8AC3E}">
        <p14:creationId xmlns:p14="http://schemas.microsoft.com/office/powerpoint/2010/main" val="2545495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09648-C692-40AF-BF47-8ABEA446B8D0}"/>
              </a:ext>
            </a:extLst>
          </p:cNvPr>
          <p:cNvSpPr>
            <a:spLocks noGrp="1"/>
          </p:cNvSpPr>
          <p:nvPr>
            <p:ph type="title"/>
          </p:nvPr>
        </p:nvSpPr>
        <p:spPr>
          <a:xfrm>
            <a:off x="1350498" y="573258"/>
            <a:ext cx="9546102" cy="417342"/>
          </a:xfrm>
        </p:spPr>
        <p:txBody>
          <a:bodyPr>
            <a:normAutofit fontScale="90000"/>
          </a:bodyPr>
          <a:lstStyle/>
          <a:p>
            <a:endParaRPr lang="en-US" dirty="0"/>
          </a:p>
        </p:txBody>
      </p:sp>
      <p:pic>
        <p:nvPicPr>
          <p:cNvPr id="5" name="Content Placeholder 4" descr="Graphical user interface, text, application, email&#10;&#10;Description automatically generated">
            <a:extLst>
              <a:ext uri="{FF2B5EF4-FFF2-40B4-BE49-F238E27FC236}">
                <a16:creationId xmlns:a16="http://schemas.microsoft.com/office/drawing/2014/main" id="{9A36E0E7-8299-4CC4-BD48-C68A5774E4DD}"/>
              </a:ext>
            </a:extLst>
          </p:cNvPr>
          <p:cNvPicPr>
            <a:picLocks noGrp="1" noChangeAspect="1"/>
          </p:cNvPicPr>
          <p:nvPr>
            <p:ph idx="1"/>
          </p:nvPr>
        </p:nvPicPr>
        <p:blipFill>
          <a:blip r:embed="rId2"/>
          <a:stretch>
            <a:fillRect/>
          </a:stretch>
        </p:blipFill>
        <p:spPr>
          <a:xfrm>
            <a:off x="2335236" y="1524581"/>
            <a:ext cx="8378483" cy="4285375"/>
          </a:xfrm>
        </p:spPr>
      </p:pic>
    </p:spTree>
    <p:extLst>
      <p:ext uri="{BB962C8B-B14F-4D97-AF65-F5344CB8AC3E}">
        <p14:creationId xmlns:p14="http://schemas.microsoft.com/office/powerpoint/2010/main" val="1315509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DD5E1-69D4-469B-AECB-AE51B8F6FDCE}"/>
              </a:ext>
            </a:extLst>
          </p:cNvPr>
          <p:cNvSpPr>
            <a:spLocks noGrp="1"/>
          </p:cNvSpPr>
          <p:nvPr>
            <p:ph type="title"/>
          </p:nvPr>
        </p:nvSpPr>
        <p:spPr>
          <a:xfrm>
            <a:off x="1448973" y="393896"/>
            <a:ext cx="9523828" cy="576776"/>
          </a:xfrm>
        </p:spPr>
        <p:txBody>
          <a:bodyPr>
            <a:normAutofit fontScale="90000"/>
          </a:bodyPr>
          <a:lstStyle/>
          <a:p>
            <a:endParaRPr lang="en-US" dirty="0"/>
          </a:p>
        </p:txBody>
      </p:sp>
      <p:pic>
        <p:nvPicPr>
          <p:cNvPr id="5" name="Content Placeholder 4" descr="Graphical user interface, application, Teams&#10;&#10;Description automatically generated">
            <a:extLst>
              <a:ext uri="{FF2B5EF4-FFF2-40B4-BE49-F238E27FC236}">
                <a16:creationId xmlns:a16="http://schemas.microsoft.com/office/drawing/2014/main" id="{2BDB56D2-5C29-4A5F-B56A-A4F30C187A6B}"/>
              </a:ext>
            </a:extLst>
          </p:cNvPr>
          <p:cNvPicPr>
            <a:picLocks noGrp="1" noChangeAspect="1"/>
          </p:cNvPicPr>
          <p:nvPr>
            <p:ph idx="1"/>
          </p:nvPr>
        </p:nvPicPr>
        <p:blipFill>
          <a:blip r:embed="rId2"/>
          <a:stretch>
            <a:fillRect/>
          </a:stretch>
        </p:blipFill>
        <p:spPr>
          <a:xfrm>
            <a:off x="3812345" y="1195754"/>
            <a:ext cx="5486400" cy="5148777"/>
          </a:xfrm>
        </p:spPr>
      </p:pic>
    </p:spTree>
    <p:extLst>
      <p:ext uri="{BB962C8B-B14F-4D97-AF65-F5344CB8AC3E}">
        <p14:creationId xmlns:p14="http://schemas.microsoft.com/office/powerpoint/2010/main" val="882251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928B2-17B4-4236-809E-4FFC0F279451}"/>
              </a:ext>
            </a:extLst>
          </p:cNvPr>
          <p:cNvSpPr>
            <a:spLocks noGrp="1"/>
          </p:cNvSpPr>
          <p:nvPr>
            <p:ph type="title"/>
          </p:nvPr>
        </p:nvSpPr>
        <p:spPr>
          <a:xfrm>
            <a:off x="1406768" y="685800"/>
            <a:ext cx="9566031" cy="495886"/>
          </a:xfrm>
        </p:spPr>
        <p:txBody>
          <a:bodyPr>
            <a:normAutofit fontScale="90000"/>
          </a:bodyPr>
          <a:lstStyle/>
          <a:p>
            <a:endParaRPr lang="en-US" dirty="0"/>
          </a:p>
        </p:txBody>
      </p:sp>
      <p:pic>
        <p:nvPicPr>
          <p:cNvPr id="5" name="Content Placeholder 4" descr="Text&#10;&#10;Description automatically generated">
            <a:extLst>
              <a:ext uri="{FF2B5EF4-FFF2-40B4-BE49-F238E27FC236}">
                <a16:creationId xmlns:a16="http://schemas.microsoft.com/office/drawing/2014/main" id="{01A9D031-E3A5-41DA-A7B7-2792964CD4D5}"/>
              </a:ext>
            </a:extLst>
          </p:cNvPr>
          <p:cNvPicPr>
            <a:picLocks noGrp="1" noChangeAspect="1"/>
          </p:cNvPicPr>
          <p:nvPr>
            <p:ph idx="1"/>
          </p:nvPr>
        </p:nvPicPr>
        <p:blipFill>
          <a:blip r:embed="rId2"/>
          <a:stretch>
            <a:fillRect/>
          </a:stretch>
        </p:blipFill>
        <p:spPr>
          <a:xfrm>
            <a:off x="3550140" y="1575582"/>
            <a:ext cx="6128824" cy="4596618"/>
          </a:xfrm>
        </p:spPr>
      </p:pic>
    </p:spTree>
    <p:extLst>
      <p:ext uri="{BB962C8B-B14F-4D97-AF65-F5344CB8AC3E}">
        <p14:creationId xmlns:p14="http://schemas.microsoft.com/office/powerpoint/2010/main" val="155206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73070-1B86-49C2-9D0B-D10C5073B544}"/>
              </a:ext>
            </a:extLst>
          </p:cNvPr>
          <p:cNvSpPr>
            <a:spLocks noGrp="1"/>
          </p:cNvSpPr>
          <p:nvPr>
            <p:ph type="title"/>
          </p:nvPr>
        </p:nvSpPr>
        <p:spPr>
          <a:xfrm>
            <a:off x="1470990" y="685800"/>
            <a:ext cx="9501809" cy="546652"/>
          </a:xfrm>
        </p:spPr>
        <p:txBody>
          <a:bodyPr>
            <a:normAutofit fontScale="90000"/>
          </a:bodyPr>
          <a:lstStyle/>
          <a:p>
            <a:r>
              <a:rPr lang="en-US" b="0" i="0" dirty="0">
                <a:solidFill>
                  <a:srgbClr val="2A2A2A"/>
                </a:solidFill>
                <a:effectLst/>
                <a:latin typeface="Open Sans"/>
              </a:rPr>
              <a:t>What is a Report?</a:t>
            </a:r>
            <a:br>
              <a:rPr lang="en-US" dirty="0"/>
            </a:br>
            <a:br>
              <a:rPr lang="en-US" dirty="0"/>
            </a:br>
            <a:endParaRPr lang="en-US" dirty="0"/>
          </a:p>
        </p:txBody>
      </p:sp>
      <p:sp>
        <p:nvSpPr>
          <p:cNvPr id="6" name="Content Placeholder 5">
            <a:extLst>
              <a:ext uri="{FF2B5EF4-FFF2-40B4-BE49-F238E27FC236}">
                <a16:creationId xmlns:a16="http://schemas.microsoft.com/office/drawing/2014/main" id="{2C8BE533-39E2-4F74-9E2B-C7C227D4C312}"/>
              </a:ext>
            </a:extLst>
          </p:cNvPr>
          <p:cNvSpPr>
            <a:spLocks noGrp="1"/>
          </p:cNvSpPr>
          <p:nvPr>
            <p:ph idx="1"/>
          </p:nvPr>
        </p:nvSpPr>
        <p:spPr>
          <a:xfrm>
            <a:off x="1219201" y="1232452"/>
            <a:ext cx="9753599" cy="4634948"/>
          </a:xfrm>
        </p:spPr>
        <p:txBody>
          <a:bodyPr>
            <a:normAutofit/>
          </a:bodyPr>
          <a:lstStyle/>
          <a:p>
            <a:r>
              <a:rPr lang="en-US" b="0" i="0" dirty="0">
                <a:solidFill>
                  <a:srgbClr val="2A2A2A"/>
                </a:solidFill>
                <a:effectLst/>
                <a:latin typeface="Open Sans"/>
              </a:rPr>
              <a:t>in academia there is some overlap between reports and essays, and the two words are sometimes used interchangeably, but reports are more likely to be needed for business, scientific and technical subjects, and in the workplace.</a:t>
            </a:r>
          </a:p>
          <a:p>
            <a:r>
              <a:rPr lang="en-US" i="0" dirty="0">
                <a:solidFill>
                  <a:srgbClr val="2A2A2A"/>
                </a:solidFill>
                <a:effectLst/>
                <a:latin typeface="Open Sans"/>
              </a:rPr>
              <a:t>Essentially, a report is a short, sharp, concise document which is written for a particular purpose and audience. </a:t>
            </a:r>
            <a:r>
              <a:rPr lang="en-US" b="0" i="0" dirty="0">
                <a:solidFill>
                  <a:srgbClr val="2A2A2A"/>
                </a:solidFill>
                <a:effectLst/>
                <a:latin typeface="Open Sans"/>
              </a:rPr>
              <a:t>It generally sets outs and analyses a situation or problem, often making recommendations for future action. It is a factual paper and needs to be clear and well-structured.</a:t>
            </a:r>
          </a:p>
          <a:p>
            <a:r>
              <a:rPr lang="en-US" b="0" i="0" dirty="0">
                <a:solidFill>
                  <a:srgbClr val="2A2A2A"/>
                </a:solidFill>
                <a:effectLst/>
                <a:latin typeface="Open Sans"/>
              </a:rPr>
              <a:t>Requirements for the precise form and content of a report will vary between organization and departments and in study between courses, from tutor to tutor, as well as between subjects, so it’s worth finding out if there are any specific guidelines before you start</a:t>
            </a:r>
            <a:br>
              <a:rPr lang="en-US" dirty="0"/>
            </a:br>
            <a:br>
              <a:rPr lang="en-US" dirty="0"/>
            </a:br>
            <a:endParaRPr lang="en-US" dirty="0"/>
          </a:p>
        </p:txBody>
      </p:sp>
    </p:spTree>
    <p:extLst>
      <p:ext uri="{BB962C8B-B14F-4D97-AF65-F5344CB8AC3E}">
        <p14:creationId xmlns:p14="http://schemas.microsoft.com/office/powerpoint/2010/main" val="1401318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DB015-BBF0-4EA6-BA8E-D79F16AC9EC1}"/>
              </a:ext>
            </a:extLst>
          </p:cNvPr>
          <p:cNvSpPr>
            <a:spLocks noGrp="1"/>
          </p:cNvSpPr>
          <p:nvPr>
            <p:ph type="title"/>
          </p:nvPr>
        </p:nvSpPr>
        <p:spPr>
          <a:xfrm>
            <a:off x="1371600" y="384312"/>
            <a:ext cx="9601201" cy="1126436"/>
          </a:xfrm>
        </p:spPr>
        <p:txBody>
          <a:bodyPr>
            <a:normAutofit fontScale="90000"/>
          </a:bodyPr>
          <a:lstStyle/>
          <a:p>
            <a:r>
              <a:rPr lang="en-US" b="0" i="0" dirty="0">
                <a:solidFill>
                  <a:srgbClr val="2A2A2A"/>
                </a:solidFill>
                <a:effectLst/>
                <a:latin typeface="Open Sans"/>
              </a:rPr>
              <a:t>Reports may contain some or all of the following elements:</a:t>
            </a:r>
            <a:br>
              <a:rPr lang="en-US" dirty="0"/>
            </a:br>
            <a:br>
              <a:rPr lang="en-US" dirty="0"/>
            </a:br>
            <a:endParaRPr lang="en-US" dirty="0"/>
          </a:p>
        </p:txBody>
      </p:sp>
      <p:sp>
        <p:nvSpPr>
          <p:cNvPr id="3" name="Content Placeholder 2">
            <a:extLst>
              <a:ext uri="{FF2B5EF4-FFF2-40B4-BE49-F238E27FC236}">
                <a16:creationId xmlns:a16="http://schemas.microsoft.com/office/drawing/2014/main" id="{4CCA0C80-FB1C-4B30-9984-E3E605BD9F98}"/>
              </a:ext>
            </a:extLst>
          </p:cNvPr>
          <p:cNvSpPr>
            <a:spLocks noGrp="1"/>
          </p:cNvSpPr>
          <p:nvPr>
            <p:ph idx="1"/>
          </p:nvPr>
        </p:nvSpPr>
        <p:spPr>
          <a:xfrm>
            <a:off x="1524000" y="1749287"/>
            <a:ext cx="9448800" cy="4118113"/>
          </a:xfrm>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2A2A2A"/>
                </a:solidFill>
                <a:effectLst/>
                <a:latin typeface="Open Sans"/>
              </a:rPr>
              <a:t>A description of a sequence of events or a situation.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2A2A2A"/>
                </a:solidFill>
                <a:effectLst/>
                <a:latin typeface="Open Sans"/>
              </a:rPr>
              <a:t>Some interpretation of the significance of these events or situation, whether solely your own analysis or informed by the views of others, always carefully referenced of course.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2A2A2A"/>
                </a:solidFill>
                <a:effectLst/>
                <a:latin typeface="Open Sans"/>
              </a:rPr>
              <a:t>An evaluation of the facts or the results of your research;</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2A2A2A"/>
                </a:solidFill>
                <a:effectLst/>
                <a:latin typeface="Open Sans"/>
              </a:rPr>
              <a:t>Discussion of the likely outcomes of future courses of action;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2A2A2A"/>
                </a:solidFill>
                <a:effectLst/>
                <a:latin typeface="Open Sans"/>
              </a:rPr>
              <a:t>Your recommendations as to a course of action; and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2A2A2A"/>
                </a:solidFill>
                <a:effectLst/>
                <a:latin typeface="Open Sans"/>
              </a:rPr>
              <a:t>Conclusions.</a:t>
            </a:r>
            <a:endParaRPr lang="en-US" dirty="0"/>
          </a:p>
        </p:txBody>
      </p:sp>
    </p:spTree>
    <p:extLst>
      <p:ext uri="{BB962C8B-B14F-4D97-AF65-F5344CB8AC3E}">
        <p14:creationId xmlns:p14="http://schemas.microsoft.com/office/powerpoint/2010/main" val="1311800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0F497-F6E5-4827-8341-FC514C24A0BB}"/>
              </a:ext>
            </a:extLst>
          </p:cNvPr>
          <p:cNvSpPr>
            <a:spLocks noGrp="1"/>
          </p:cNvSpPr>
          <p:nvPr>
            <p:ph type="title"/>
          </p:nvPr>
        </p:nvSpPr>
        <p:spPr>
          <a:xfrm>
            <a:off x="1232452" y="685800"/>
            <a:ext cx="9740348" cy="599661"/>
          </a:xfrm>
        </p:spPr>
        <p:txBody>
          <a:bodyPr>
            <a:normAutofit fontScale="90000"/>
          </a:bodyPr>
          <a:lstStyle/>
          <a:p>
            <a:r>
              <a:rPr kumimoji="0" lang="en-US" altLang="en-US" sz="4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Report Writing</a:t>
            </a:r>
            <a:br>
              <a:rPr kumimoji="0" lang="en-US" altLang="en-US" sz="4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04C5AF91-1676-4B7A-9F48-88AE649C20E7}"/>
              </a:ext>
            </a:extLst>
          </p:cNvPr>
          <p:cNvSpPr>
            <a:spLocks noGrp="1"/>
          </p:cNvSpPr>
          <p:nvPr>
            <p:ph idx="1"/>
          </p:nvPr>
        </p:nvSpPr>
        <p:spPr>
          <a:xfrm>
            <a:off x="1007165" y="1285461"/>
            <a:ext cx="9965635" cy="4581939"/>
          </a:xfrm>
        </p:spPr>
        <p:txBody>
          <a:bodyPr>
            <a:norm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2A2A2A"/>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2A2A2A"/>
                </a:solidFill>
                <a:effectLst/>
                <a:latin typeface="Times New Roman" panose="02020603050405020304" pitchFamily="18" charset="0"/>
                <a:cs typeface="Times New Roman" panose="02020603050405020304" pitchFamily="18" charset="0"/>
              </a:rPr>
              <a:t>Getting Started: prior preparation and planning</a:t>
            </a:r>
          </a:p>
          <a:p>
            <a:pPr marL="0" marR="0" lvl="0" indent="0" algn="just"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en-US" altLang="en-US" sz="1800" b="0" i="0" u="none" strike="noStrike" cap="none" normalizeH="0" baseline="0" dirty="0">
                <a:ln>
                  <a:noFill/>
                </a:ln>
                <a:solidFill>
                  <a:srgbClr val="2A2A2A"/>
                </a:solidFill>
                <a:effectLst/>
                <a:latin typeface="Times New Roman" panose="02020603050405020304" pitchFamily="18" charset="0"/>
                <a:cs typeface="Times New Roman" panose="02020603050405020304" pitchFamily="18" charset="0"/>
              </a:rPr>
              <a:t>The structure of a report is very important to lead the reader through your thinking to a course of action and/or decision. It’s worth taking a bit of time to plan it out beforehand.</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just"/>
            <a:r>
              <a:rPr lang="en-US" sz="1800" b="0" i="0" dirty="0">
                <a:solidFill>
                  <a:srgbClr val="2A2A2A"/>
                </a:solidFill>
                <a:effectLst/>
                <a:latin typeface="Times New Roman" panose="02020603050405020304" pitchFamily="18" charset="0"/>
                <a:cs typeface="Times New Roman" panose="02020603050405020304" pitchFamily="18" charset="0"/>
              </a:rPr>
              <a:t>Step 1: Know your brief</a:t>
            </a:r>
          </a:p>
          <a:p>
            <a:pPr marL="0" indent="0" algn="just">
              <a:buNone/>
            </a:pPr>
            <a:r>
              <a:rPr lang="en-US" sz="1800" b="1" i="0" dirty="0">
                <a:solidFill>
                  <a:srgbClr val="2A2A2A"/>
                </a:solidFill>
                <a:effectLst/>
                <a:latin typeface="Times New Roman" panose="02020603050405020304" pitchFamily="18" charset="0"/>
                <a:cs typeface="Times New Roman" panose="02020603050405020304" pitchFamily="18" charset="0"/>
              </a:rPr>
              <a:t>You will usually receive a clear brief for a report, including what you are studying and for whom the report should be prepared.</a:t>
            </a:r>
          </a:p>
          <a:p>
            <a:pPr marL="0" indent="0" algn="just">
              <a:buNone/>
            </a:pPr>
            <a:r>
              <a:rPr lang="en-US" sz="1800" b="0" i="0" dirty="0">
                <a:solidFill>
                  <a:srgbClr val="2A2A2A"/>
                </a:solidFill>
                <a:effectLst/>
                <a:latin typeface="Times New Roman" panose="02020603050405020304" pitchFamily="18" charset="0"/>
                <a:cs typeface="Times New Roman" panose="02020603050405020304" pitchFamily="18" charset="0"/>
              </a:rPr>
              <a:t>First of all, consider your brief very carefully and make sure that you are clear who the report is for (if you're a student then not just your tutor, but who it is supposed to be written for), and why you are writing it, as well as what you want the reader to do at the end of reading: make a decision or agree a recommendation, perhaps.</a:t>
            </a:r>
          </a:p>
          <a:p>
            <a:pPr marL="0" indent="0">
              <a:buNone/>
            </a:pPr>
            <a:br>
              <a:rPr lang="en-US" dirty="0"/>
            </a:br>
            <a:endParaRPr lang="en-US" dirty="0"/>
          </a:p>
        </p:txBody>
      </p:sp>
    </p:spTree>
    <p:extLst>
      <p:ext uri="{BB962C8B-B14F-4D97-AF65-F5344CB8AC3E}">
        <p14:creationId xmlns:p14="http://schemas.microsoft.com/office/powerpoint/2010/main" val="2993758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740D0-DF00-4BD6-9B17-356D19F92F6E}"/>
              </a:ext>
            </a:extLst>
          </p:cNvPr>
          <p:cNvSpPr>
            <a:spLocks noGrp="1"/>
          </p:cNvSpPr>
          <p:nvPr>
            <p:ph type="title"/>
          </p:nvPr>
        </p:nvSpPr>
        <p:spPr>
          <a:xfrm>
            <a:off x="1550504" y="685801"/>
            <a:ext cx="9422296" cy="652670"/>
          </a:xfrm>
        </p:spPr>
        <p:txBody>
          <a:bodyPr>
            <a:normAutofit fontScale="90000"/>
          </a:bodyPr>
          <a:lstStyle/>
          <a:p>
            <a:r>
              <a:rPr lang="en-US" sz="4000" b="0" i="0" dirty="0">
                <a:solidFill>
                  <a:srgbClr val="2A2A2A"/>
                </a:solidFill>
                <a:effectLst/>
                <a:latin typeface="Arial" panose="020B0604020202020204" pitchFamily="34" charset="0"/>
              </a:rPr>
              <a:t>Step 2: Keep your brief in mind at all times</a:t>
            </a:r>
            <a:br>
              <a:rPr lang="en-US" b="0" i="0" dirty="0">
                <a:solidFill>
                  <a:srgbClr val="2A2A2A"/>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290B3AD-9A67-4259-88D0-440B19B67AFC}"/>
              </a:ext>
            </a:extLst>
          </p:cNvPr>
          <p:cNvSpPr>
            <a:spLocks noGrp="1"/>
          </p:cNvSpPr>
          <p:nvPr>
            <p:ph idx="1"/>
          </p:nvPr>
        </p:nvSpPr>
        <p:spPr>
          <a:xfrm>
            <a:off x="1325217" y="1630017"/>
            <a:ext cx="9647583" cy="4237383"/>
          </a:xfrm>
        </p:spPr>
        <p:txBody>
          <a:bodyPr>
            <a:normAutofit/>
          </a:bodyPr>
          <a:lstStyle/>
          <a:p>
            <a:pPr algn="just"/>
            <a:r>
              <a:rPr lang="en-US" sz="1800" b="1" i="0" dirty="0">
                <a:solidFill>
                  <a:srgbClr val="2A2A2A"/>
                </a:solidFill>
                <a:effectLst/>
                <a:latin typeface="Times New Roman" panose="02020603050405020304" pitchFamily="18" charset="0"/>
                <a:cs typeface="Times New Roman" panose="02020603050405020304" pitchFamily="18" charset="0"/>
              </a:rPr>
              <a:t>During your planning and writing, make sure that you keep your brief in mind: who are you writing for, and why are you writing?</a:t>
            </a:r>
          </a:p>
          <a:p>
            <a:pPr algn="just"/>
            <a:r>
              <a:rPr lang="en-US" sz="1800" b="0" i="0" dirty="0">
                <a:solidFill>
                  <a:srgbClr val="2A2A2A"/>
                </a:solidFill>
                <a:effectLst/>
                <a:latin typeface="Times New Roman" panose="02020603050405020304" pitchFamily="18" charset="0"/>
                <a:cs typeface="Times New Roman" panose="02020603050405020304" pitchFamily="18" charset="0"/>
              </a:rPr>
              <a:t>All your thinking needs to be focused on that, which may require you to be ruthless in your reading and thinking. Anything irrelevant should be discarded.</a:t>
            </a:r>
          </a:p>
          <a:p>
            <a:pPr algn="just"/>
            <a:r>
              <a:rPr lang="en-US" sz="1800" b="0" i="0" dirty="0">
                <a:solidFill>
                  <a:srgbClr val="2A2A2A"/>
                </a:solidFill>
                <a:effectLst/>
                <a:latin typeface="Times New Roman" panose="02020603050405020304" pitchFamily="18" charset="0"/>
                <a:cs typeface="Times New Roman" panose="02020603050405020304" pitchFamily="18" charset="0"/>
              </a:rPr>
              <a:t>As you read and research, try to organize your work into sections by theme, a bit like writing a </a:t>
            </a:r>
            <a:r>
              <a:rPr lang="en-US" sz="1800" dirty="0">
                <a:solidFill>
                  <a:schemeClr val="tx1"/>
                </a:solidFill>
                <a:latin typeface="Times New Roman" panose="02020603050405020304" pitchFamily="18" charset="0"/>
                <a:cs typeface="Times New Roman" panose="02020603050405020304" pitchFamily="18" charset="0"/>
              </a:rPr>
              <a:t>Literature Review</a:t>
            </a:r>
            <a:endParaRPr lang="en-US" sz="1800" b="0" i="0" dirty="0">
              <a:solidFill>
                <a:srgbClr val="2A2A2A"/>
              </a:solidFill>
              <a:effectLst/>
              <a:latin typeface="Times New Roman" panose="02020603050405020304" pitchFamily="18" charset="0"/>
              <a:cs typeface="Times New Roman" panose="02020603050405020304" pitchFamily="18" charset="0"/>
            </a:endParaRPr>
          </a:p>
          <a:p>
            <a:pPr algn="just"/>
            <a:r>
              <a:rPr lang="en-US" sz="1800" b="0" i="0" dirty="0">
                <a:solidFill>
                  <a:srgbClr val="2A2A2A"/>
                </a:solidFill>
                <a:effectLst/>
                <a:latin typeface="Times New Roman" panose="02020603050405020304" pitchFamily="18" charset="0"/>
                <a:cs typeface="Times New Roman" panose="02020603050405020304" pitchFamily="18" charset="0"/>
              </a:rPr>
              <a:t>Make sure that you keep track of your references, especially for academic work. Although referencing is perhaps less important in the workplace, it’s also important that you can substantiate any assertions that you make so it’s helpful to keep track of your sources of information</a:t>
            </a:r>
          </a:p>
        </p:txBody>
      </p:sp>
    </p:spTree>
    <p:extLst>
      <p:ext uri="{BB962C8B-B14F-4D97-AF65-F5344CB8AC3E}">
        <p14:creationId xmlns:p14="http://schemas.microsoft.com/office/powerpoint/2010/main" val="2334733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C9669-BE91-471E-9370-EFD9B793D9E7}"/>
              </a:ext>
            </a:extLst>
          </p:cNvPr>
          <p:cNvSpPr>
            <a:spLocks noGrp="1"/>
          </p:cNvSpPr>
          <p:nvPr>
            <p:ph type="title"/>
          </p:nvPr>
        </p:nvSpPr>
        <p:spPr>
          <a:xfrm>
            <a:off x="1232452" y="685800"/>
            <a:ext cx="9740348" cy="639418"/>
          </a:xfrm>
        </p:spPr>
        <p:txBody>
          <a:bodyPr>
            <a:normAutofit fontScale="90000"/>
          </a:bodyPr>
          <a:lstStyle/>
          <a:p>
            <a:r>
              <a:rPr lang="en-US" b="0" i="0" dirty="0">
                <a:solidFill>
                  <a:srgbClr val="2A2A2A"/>
                </a:solidFill>
                <a:effectLst/>
                <a:latin typeface="Open Sans"/>
              </a:rPr>
              <a:t>The Structure of a Report</a:t>
            </a:r>
            <a:br>
              <a:rPr lang="en-US" dirty="0"/>
            </a:br>
            <a:br>
              <a:rPr lang="en-US" dirty="0"/>
            </a:br>
            <a:endParaRPr lang="en-US" dirty="0"/>
          </a:p>
        </p:txBody>
      </p:sp>
      <p:sp>
        <p:nvSpPr>
          <p:cNvPr id="3" name="Content Placeholder 2">
            <a:extLst>
              <a:ext uri="{FF2B5EF4-FFF2-40B4-BE49-F238E27FC236}">
                <a16:creationId xmlns:a16="http://schemas.microsoft.com/office/drawing/2014/main" id="{EACCCE8F-1229-4895-8584-EC46167364B6}"/>
              </a:ext>
            </a:extLst>
          </p:cNvPr>
          <p:cNvSpPr>
            <a:spLocks noGrp="1"/>
          </p:cNvSpPr>
          <p:nvPr>
            <p:ph idx="1"/>
          </p:nvPr>
        </p:nvSpPr>
        <p:spPr>
          <a:xfrm>
            <a:off x="1219200" y="1325218"/>
            <a:ext cx="9753599" cy="4542181"/>
          </a:xfrm>
        </p:spPr>
        <p:txBody>
          <a:bodyPr>
            <a:normAutofit/>
          </a:bodyPr>
          <a:lstStyle/>
          <a:p>
            <a:pPr algn="l"/>
            <a:r>
              <a:rPr lang="en-US" b="0" i="0" dirty="0">
                <a:solidFill>
                  <a:srgbClr val="2A2A2A"/>
                </a:solidFill>
                <a:effectLst/>
                <a:latin typeface="Arial" panose="020B0604020202020204" pitchFamily="34" charset="0"/>
              </a:rPr>
              <a:t>Executive Summary</a:t>
            </a:r>
          </a:p>
          <a:p>
            <a:pPr marL="0" indent="0" algn="l">
              <a:buNone/>
            </a:pPr>
            <a:r>
              <a:rPr lang="en-US" b="0" i="0" dirty="0">
                <a:solidFill>
                  <a:srgbClr val="2A2A2A"/>
                </a:solidFill>
                <a:effectLst/>
                <a:latin typeface="Open Sans"/>
              </a:rPr>
              <a:t>The </a:t>
            </a:r>
            <a:r>
              <a:rPr lang="en-US" b="1" i="0" dirty="0">
                <a:solidFill>
                  <a:srgbClr val="2A2A2A"/>
                </a:solidFill>
                <a:effectLst/>
                <a:latin typeface="Open Sans"/>
              </a:rPr>
              <a:t>executive summary</a:t>
            </a:r>
            <a:r>
              <a:rPr lang="en-US" b="0" i="0" dirty="0">
                <a:solidFill>
                  <a:srgbClr val="2A2A2A"/>
                </a:solidFill>
                <a:effectLst/>
                <a:latin typeface="Open Sans"/>
              </a:rPr>
              <a:t> or </a:t>
            </a:r>
            <a:r>
              <a:rPr lang="en-US" b="1" i="0" dirty="0">
                <a:solidFill>
                  <a:srgbClr val="2A2A2A"/>
                </a:solidFill>
                <a:effectLst/>
                <a:latin typeface="Open Sans"/>
              </a:rPr>
              <a:t>abstract</a:t>
            </a:r>
            <a:r>
              <a:rPr lang="en-US" b="0" i="0" dirty="0">
                <a:solidFill>
                  <a:srgbClr val="2A2A2A"/>
                </a:solidFill>
                <a:effectLst/>
                <a:latin typeface="Open Sans"/>
              </a:rPr>
              <a:t>, for a scientific report, is a brief summary of the contents. It’s worth writing this last, when you know the key points to draw out. It should be no more than half a page to a page in </a:t>
            </a:r>
            <a:r>
              <a:rPr lang="en-US" b="0" i="0" dirty="0" err="1">
                <a:solidFill>
                  <a:srgbClr val="2A2A2A"/>
                </a:solidFill>
                <a:effectLst/>
                <a:latin typeface="Open Sans"/>
              </a:rPr>
              <a:t>length.Remember</a:t>
            </a:r>
            <a:r>
              <a:rPr lang="en-US" b="0" i="0" dirty="0">
                <a:solidFill>
                  <a:srgbClr val="2A2A2A"/>
                </a:solidFill>
                <a:effectLst/>
                <a:latin typeface="Open Sans"/>
              </a:rPr>
              <a:t> the executive summary is designed to give busy 'executives' a quick summary of the contents of the report.</a:t>
            </a:r>
          </a:p>
          <a:p>
            <a:pPr algn="l"/>
            <a:r>
              <a:rPr lang="en-US" sz="2400" b="0" i="0" dirty="0">
                <a:solidFill>
                  <a:srgbClr val="2A2A2A"/>
                </a:solidFill>
                <a:effectLst/>
                <a:latin typeface="Arial" panose="020B0604020202020204" pitchFamily="34" charset="0"/>
              </a:rPr>
              <a:t>Introduction</a:t>
            </a:r>
          </a:p>
          <a:p>
            <a:pPr marL="0" indent="0" algn="l">
              <a:buNone/>
            </a:pPr>
            <a:r>
              <a:rPr lang="en-US" b="0" i="0" dirty="0">
                <a:solidFill>
                  <a:srgbClr val="2A2A2A"/>
                </a:solidFill>
                <a:effectLst/>
                <a:latin typeface="Open Sans"/>
              </a:rPr>
              <a:t>The </a:t>
            </a:r>
            <a:r>
              <a:rPr lang="en-US" b="1" i="0" dirty="0">
                <a:solidFill>
                  <a:srgbClr val="2A2A2A"/>
                </a:solidFill>
                <a:effectLst/>
                <a:latin typeface="Open Sans"/>
              </a:rPr>
              <a:t>introduction</a:t>
            </a:r>
            <a:r>
              <a:rPr lang="en-US" b="0" i="0" dirty="0">
                <a:solidFill>
                  <a:srgbClr val="2A2A2A"/>
                </a:solidFill>
                <a:effectLst/>
                <a:latin typeface="Open Sans"/>
              </a:rPr>
              <a:t> sets out what you plan to say and provides a brief summary of the problem under discussion. It should also touch briefly on your conclusions.</a:t>
            </a:r>
          </a:p>
        </p:txBody>
      </p:sp>
    </p:spTree>
    <p:extLst>
      <p:ext uri="{BB962C8B-B14F-4D97-AF65-F5344CB8AC3E}">
        <p14:creationId xmlns:p14="http://schemas.microsoft.com/office/powerpoint/2010/main" val="2284379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AFCB8-52D9-48B9-A4C4-7822A0676EAA}"/>
              </a:ext>
            </a:extLst>
          </p:cNvPr>
          <p:cNvSpPr>
            <a:spLocks noGrp="1"/>
          </p:cNvSpPr>
          <p:nvPr>
            <p:ph type="title"/>
          </p:nvPr>
        </p:nvSpPr>
        <p:spPr>
          <a:xfrm>
            <a:off x="1371600" y="685800"/>
            <a:ext cx="9601200" cy="42738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B7C31C9-A84F-4638-AA28-399B07B2FE8B}"/>
              </a:ext>
            </a:extLst>
          </p:cNvPr>
          <p:cNvSpPr>
            <a:spLocks noGrp="1"/>
          </p:cNvSpPr>
          <p:nvPr>
            <p:ph idx="1"/>
          </p:nvPr>
        </p:nvSpPr>
        <p:spPr>
          <a:xfrm>
            <a:off x="1232452" y="1470991"/>
            <a:ext cx="9740348" cy="4396409"/>
          </a:xfrm>
        </p:spPr>
        <p:txBody>
          <a:bodyPr>
            <a:normAutofit/>
          </a:bodyPr>
          <a:lstStyle/>
          <a:p>
            <a:pPr algn="just"/>
            <a:r>
              <a:rPr lang="en-US" sz="1600" b="0" i="0" dirty="0">
                <a:solidFill>
                  <a:srgbClr val="2A2A2A"/>
                </a:solidFill>
                <a:effectLst/>
                <a:latin typeface="Arial" panose="020B0604020202020204" pitchFamily="34" charset="0"/>
              </a:rPr>
              <a:t>Report Main Body</a:t>
            </a:r>
          </a:p>
          <a:p>
            <a:pPr marL="0" indent="0" algn="just">
              <a:buNone/>
            </a:pPr>
            <a:r>
              <a:rPr lang="en-US" sz="1600" b="0" i="0" dirty="0">
                <a:solidFill>
                  <a:srgbClr val="2A2A2A"/>
                </a:solidFill>
                <a:effectLst/>
                <a:latin typeface="Open Sans"/>
              </a:rPr>
              <a:t>The </a:t>
            </a:r>
            <a:r>
              <a:rPr lang="en-US" sz="1600" b="1" i="0" dirty="0">
                <a:solidFill>
                  <a:srgbClr val="2A2A2A"/>
                </a:solidFill>
                <a:effectLst/>
                <a:latin typeface="Open Sans"/>
              </a:rPr>
              <a:t>main body of the report</a:t>
            </a:r>
            <a:r>
              <a:rPr lang="en-US" sz="1600" b="0" i="0" dirty="0">
                <a:solidFill>
                  <a:srgbClr val="2A2A2A"/>
                </a:solidFill>
                <a:effectLst/>
                <a:latin typeface="Open Sans"/>
              </a:rPr>
              <a:t> should be carefully structured in a way that leads the reader through the issue. You should split it into sections using numbered sub-headings relating to themes or areas for consideration. For each theme, you should aim to set out clearly and concisely the main issue under discussion and any areas of difficulty or disagreement. It may also include experimental results. All the information that you present should be related back to the brief and the precise subject under discussion.</a:t>
            </a:r>
          </a:p>
          <a:p>
            <a:pPr algn="just"/>
            <a:r>
              <a:rPr lang="en-US" sz="1600" b="0" i="0" dirty="0">
                <a:solidFill>
                  <a:srgbClr val="2A2A2A"/>
                </a:solidFill>
                <a:effectLst/>
                <a:latin typeface="Arial" panose="020B0604020202020204" pitchFamily="34" charset="0"/>
              </a:rPr>
              <a:t>Conclusions and Recommendations</a:t>
            </a:r>
          </a:p>
          <a:p>
            <a:pPr marL="0" indent="0" algn="just">
              <a:buNone/>
            </a:pPr>
            <a:r>
              <a:rPr lang="en-US" sz="1600" b="0" i="0" dirty="0">
                <a:solidFill>
                  <a:srgbClr val="2A2A2A"/>
                </a:solidFill>
                <a:effectLst/>
                <a:latin typeface="Open Sans"/>
              </a:rPr>
              <a:t>The </a:t>
            </a:r>
            <a:r>
              <a:rPr lang="en-US" sz="1600" b="1" i="0" dirty="0">
                <a:solidFill>
                  <a:srgbClr val="2A2A2A"/>
                </a:solidFill>
                <a:effectLst/>
                <a:latin typeface="Open Sans"/>
              </a:rPr>
              <a:t>conclusion</a:t>
            </a:r>
            <a:r>
              <a:rPr lang="en-US" sz="1600" b="0" i="0" dirty="0">
                <a:solidFill>
                  <a:srgbClr val="2A2A2A"/>
                </a:solidFill>
                <a:effectLst/>
                <a:latin typeface="Open Sans"/>
              </a:rPr>
              <a:t> sets out what inferences you draw from the information, including any experimental results. It may include recommendations, or these may be included in a separate section.</a:t>
            </a:r>
          </a:p>
          <a:p>
            <a:pPr marL="0" indent="0" algn="just">
              <a:buNone/>
            </a:pPr>
            <a:r>
              <a:rPr lang="en-US" sz="1600" b="1" i="0" dirty="0">
                <a:solidFill>
                  <a:srgbClr val="2A2A2A"/>
                </a:solidFill>
                <a:effectLst/>
                <a:latin typeface="Open Sans"/>
              </a:rPr>
              <a:t>Recommendations</a:t>
            </a:r>
            <a:r>
              <a:rPr lang="en-US" sz="1600" b="0" i="0" dirty="0">
                <a:solidFill>
                  <a:srgbClr val="2A2A2A"/>
                </a:solidFill>
                <a:effectLst/>
                <a:latin typeface="Open Sans"/>
              </a:rPr>
              <a:t> suggest how you think the situation could be improved, and should be specific, achievable and measurable. If your recommendations have financial implications, you should set these out clearly, with estimated costs if possible.</a:t>
            </a:r>
          </a:p>
        </p:txBody>
      </p:sp>
    </p:spTree>
    <p:extLst>
      <p:ext uri="{BB962C8B-B14F-4D97-AF65-F5344CB8AC3E}">
        <p14:creationId xmlns:p14="http://schemas.microsoft.com/office/powerpoint/2010/main" val="153764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4D574-2BBB-4619-A3F0-21E449D53625}"/>
              </a:ext>
            </a:extLst>
          </p:cNvPr>
          <p:cNvSpPr>
            <a:spLocks noGrp="1"/>
          </p:cNvSpPr>
          <p:nvPr>
            <p:ph type="title"/>
          </p:nvPr>
        </p:nvSpPr>
        <p:spPr>
          <a:xfrm>
            <a:off x="1371600" y="685800"/>
            <a:ext cx="9601200" cy="785191"/>
          </a:xfrm>
        </p:spPr>
        <p:txBody>
          <a:bodyPr/>
          <a:lstStyle/>
          <a:p>
            <a:r>
              <a:rPr lang="en-US" dirty="0"/>
              <a:t>Short Report Vs Long Report</a:t>
            </a:r>
          </a:p>
        </p:txBody>
      </p:sp>
      <p:sp>
        <p:nvSpPr>
          <p:cNvPr id="3" name="Content Placeholder 2">
            <a:extLst>
              <a:ext uri="{FF2B5EF4-FFF2-40B4-BE49-F238E27FC236}">
                <a16:creationId xmlns:a16="http://schemas.microsoft.com/office/drawing/2014/main" id="{DD94F697-DAB2-4D0E-AA69-09E2CF00C3B2}"/>
              </a:ext>
            </a:extLst>
          </p:cNvPr>
          <p:cNvSpPr>
            <a:spLocks noGrp="1"/>
          </p:cNvSpPr>
          <p:nvPr>
            <p:ph idx="1"/>
          </p:nvPr>
        </p:nvSpPr>
        <p:spPr>
          <a:xfrm>
            <a:off x="1219200" y="1364974"/>
            <a:ext cx="9753600" cy="4502426"/>
          </a:xfrm>
        </p:spPr>
        <p:txBody>
          <a:bodyPr>
            <a:normAutofit/>
          </a:bodyPr>
          <a:lstStyle/>
          <a:p>
            <a:pPr algn="just"/>
            <a:r>
              <a:rPr lang="en-US" sz="1800" b="0" i="0" dirty="0">
                <a:solidFill>
                  <a:srgbClr val="333333"/>
                </a:solidFill>
                <a:effectLst/>
                <a:latin typeface="Open Sans"/>
              </a:rPr>
              <a:t>A short report is also called informal report while a long report is sometimes referred to as formal report. A short report is often no more than a single page of statement containing facts and figures in the most concise manner. A short report is like a memorandum and does not need a cover. This style of report is often casual and relaxed. The style of writing includes use of first person such as I and We in sharp contrast to long report where full names of people are used. </a:t>
            </a:r>
            <a:r>
              <a:rPr lang="en-US" sz="1600" b="0" i="0" dirty="0">
                <a:solidFill>
                  <a:srgbClr val="202124"/>
                </a:solidFill>
                <a:effectLst/>
                <a:latin typeface="arial" panose="020B0604020202020204" pitchFamily="34" charset="0"/>
              </a:rPr>
              <a:t>A </a:t>
            </a:r>
            <a:r>
              <a:rPr lang="en-US" sz="1600" b="1" i="0" dirty="0">
                <a:solidFill>
                  <a:srgbClr val="202124"/>
                </a:solidFill>
                <a:effectLst/>
                <a:latin typeface="arial" panose="020B0604020202020204" pitchFamily="34" charset="0"/>
              </a:rPr>
              <a:t>report</a:t>
            </a:r>
            <a:r>
              <a:rPr lang="en-US" sz="1600" b="0" i="0" dirty="0">
                <a:solidFill>
                  <a:srgbClr val="202124"/>
                </a:solidFill>
                <a:effectLst/>
                <a:latin typeface="arial" panose="020B0604020202020204" pitchFamily="34" charset="0"/>
              </a:rPr>
              <a:t> may either be oral or written in the </a:t>
            </a:r>
            <a:r>
              <a:rPr lang="en-US" sz="1600" b="1" i="0" dirty="0">
                <a:solidFill>
                  <a:srgbClr val="202124"/>
                </a:solidFill>
                <a:effectLst/>
                <a:latin typeface="arial" panose="020B0604020202020204" pitchFamily="34" charset="0"/>
              </a:rPr>
              <a:t>report</a:t>
            </a:r>
            <a:r>
              <a:rPr lang="en-US" sz="1600" b="0" i="0" dirty="0">
                <a:solidFill>
                  <a:srgbClr val="202124"/>
                </a:solidFill>
                <a:effectLst/>
                <a:latin typeface="arial" panose="020B0604020202020204" pitchFamily="34" charset="0"/>
              </a:rPr>
              <a:t> form of a memo or a letter. It generally consists of a </a:t>
            </a:r>
            <a:r>
              <a:rPr lang="en-US" sz="1600" b="1" i="0" dirty="0">
                <a:solidFill>
                  <a:srgbClr val="202124"/>
                </a:solidFill>
                <a:effectLst/>
                <a:latin typeface="arial" panose="020B0604020202020204" pitchFamily="34" charset="0"/>
              </a:rPr>
              <a:t>summary</a:t>
            </a:r>
            <a:r>
              <a:rPr lang="en-US" sz="1600" b="0" i="0" dirty="0">
                <a:solidFill>
                  <a:srgbClr val="202124"/>
                </a:solidFill>
                <a:effectLst/>
                <a:latin typeface="arial" panose="020B0604020202020204" pitchFamily="34" charset="0"/>
              </a:rPr>
              <a:t> of the </a:t>
            </a:r>
            <a:r>
              <a:rPr lang="en-US" sz="1600" b="1" i="0" dirty="0">
                <a:solidFill>
                  <a:srgbClr val="202124"/>
                </a:solidFill>
                <a:effectLst/>
                <a:latin typeface="arial" panose="020B0604020202020204" pitchFamily="34" charset="0"/>
              </a:rPr>
              <a:t>report</a:t>
            </a:r>
            <a:r>
              <a:rPr lang="en-US" sz="1600" b="0" i="0" dirty="0">
                <a:solidFill>
                  <a:srgbClr val="202124"/>
                </a:solidFill>
                <a:effectLst/>
                <a:latin typeface="arial" panose="020B0604020202020204" pitchFamily="34" charset="0"/>
              </a:rPr>
              <a:t>, a </a:t>
            </a:r>
            <a:r>
              <a:rPr lang="en-US" sz="1600" b="1" i="0" dirty="0">
                <a:solidFill>
                  <a:srgbClr val="202124"/>
                </a:solidFill>
                <a:effectLst/>
                <a:latin typeface="arial" panose="020B0604020202020204" pitchFamily="34" charset="0"/>
              </a:rPr>
              <a:t>brief</a:t>
            </a:r>
            <a:r>
              <a:rPr lang="en-US" sz="1600" b="0" i="0" dirty="0">
                <a:solidFill>
                  <a:srgbClr val="202124"/>
                </a:solidFill>
                <a:effectLst/>
                <a:latin typeface="arial" panose="020B0604020202020204" pitchFamily="34" charset="0"/>
              </a:rPr>
              <a:t> background, a defined purpose, and a conclusion.</a:t>
            </a:r>
            <a:endParaRPr lang="en-US" sz="1800" b="0" i="0" dirty="0">
              <a:solidFill>
                <a:srgbClr val="333333"/>
              </a:solidFill>
              <a:effectLst/>
              <a:latin typeface="Open Sans"/>
            </a:endParaRPr>
          </a:p>
          <a:p>
            <a:pPr algn="just"/>
            <a:r>
              <a:rPr lang="en-US" sz="1800" b="0" i="0" dirty="0">
                <a:solidFill>
                  <a:srgbClr val="333333"/>
                </a:solidFill>
                <a:effectLst/>
                <a:latin typeface="Open Sans"/>
              </a:rPr>
              <a:t>A long report always has a title, introduction, body, and then conclusion. It is always more than one page in length. It sometimes contains a covering letter that mentions all the details that are included in the long report. At the end of the long report, there is bibliography and appendix. It is common to have a long report printed and bound with hard cover. The tone in a long report is restrained and somber in contrast to a short letter.</a:t>
            </a:r>
          </a:p>
          <a:p>
            <a:endParaRPr lang="en-US" dirty="0"/>
          </a:p>
        </p:txBody>
      </p:sp>
    </p:spTree>
    <p:extLst>
      <p:ext uri="{BB962C8B-B14F-4D97-AF65-F5344CB8AC3E}">
        <p14:creationId xmlns:p14="http://schemas.microsoft.com/office/powerpoint/2010/main" val="4016359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D5C15-47CF-4933-BDFD-BA7E1D307C6A}"/>
              </a:ext>
            </a:extLst>
          </p:cNvPr>
          <p:cNvSpPr>
            <a:spLocks noGrp="1"/>
          </p:cNvSpPr>
          <p:nvPr>
            <p:ph type="title"/>
          </p:nvPr>
        </p:nvSpPr>
        <p:spPr>
          <a:xfrm>
            <a:off x="1294228" y="685800"/>
            <a:ext cx="9678572" cy="580292"/>
          </a:xfrm>
        </p:spPr>
        <p:txBody>
          <a:bodyPr>
            <a:normAutofit fontScale="90000"/>
          </a:bodyPr>
          <a:lstStyle/>
          <a:p>
            <a:endParaRPr lang="en-US" dirty="0"/>
          </a:p>
        </p:txBody>
      </p:sp>
      <p:pic>
        <p:nvPicPr>
          <p:cNvPr id="5" name="Content Placeholder 4" descr="A picture containing text, calculator&#10;&#10;Description automatically generated">
            <a:extLst>
              <a:ext uri="{FF2B5EF4-FFF2-40B4-BE49-F238E27FC236}">
                <a16:creationId xmlns:a16="http://schemas.microsoft.com/office/drawing/2014/main" id="{A5B1A8D8-CFD5-42D7-957E-B88194F84FA4}"/>
              </a:ext>
            </a:extLst>
          </p:cNvPr>
          <p:cNvPicPr>
            <a:picLocks noGrp="1" noChangeAspect="1"/>
          </p:cNvPicPr>
          <p:nvPr>
            <p:ph idx="1"/>
          </p:nvPr>
        </p:nvPicPr>
        <p:blipFill>
          <a:blip r:embed="rId2"/>
          <a:stretch>
            <a:fillRect/>
          </a:stretch>
        </p:blipFill>
        <p:spPr>
          <a:xfrm>
            <a:off x="2914671" y="1378634"/>
            <a:ext cx="6201194" cy="4488766"/>
          </a:xfrm>
        </p:spPr>
      </p:pic>
    </p:spTree>
    <p:extLst>
      <p:ext uri="{BB962C8B-B14F-4D97-AF65-F5344CB8AC3E}">
        <p14:creationId xmlns:p14="http://schemas.microsoft.com/office/powerpoint/2010/main" val="195738629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{32EB7B5A-3810-4A5E-8A77-CEA2DE5EAE21}tf10001105</Template>
  <TotalTime>163</TotalTime>
  <Words>1051</Words>
  <Application>Microsoft Office PowerPoint</Application>
  <PresentationFormat>Widescreen</PresentationFormat>
  <Paragraphs>39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vt:lpstr>
      <vt:lpstr>Franklin Gothic Book</vt:lpstr>
      <vt:lpstr>Open Sans</vt:lpstr>
      <vt:lpstr>Times New Roman</vt:lpstr>
      <vt:lpstr>Crop</vt:lpstr>
      <vt:lpstr>REPORT WRITING</vt:lpstr>
      <vt:lpstr>What is a Report?  </vt:lpstr>
      <vt:lpstr>Reports may contain some or all of the following elements:  </vt:lpstr>
      <vt:lpstr>Report Writing </vt:lpstr>
      <vt:lpstr>Step 2: Keep your brief in mind at all times </vt:lpstr>
      <vt:lpstr>The Structure of a Report  </vt:lpstr>
      <vt:lpstr>PowerPoint Presentation</vt:lpstr>
      <vt:lpstr>Short Report Vs Long Report</vt:lpstr>
      <vt:lpstr>PowerPoint Presentation</vt:lpstr>
      <vt:lpstr>News Report: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Maleeha Imran</dc:creator>
  <cp:lastModifiedBy>Maleeha Imran</cp:lastModifiedBy>
  <cp:revision>7</cp:revision>
  <dcterms:created xsi:type="dcterms:W3CDTF">2021-02-23T12:53:10Z</dcterms:created>
  <dcterms:modified xsi:type="dcterms:W3CDTF">2021-02-23T15:36:17Z</dcterms:modified>
</cp:coreProperties>
</file>