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3" r:id="rId6"/>
    <p:sldId id="260" r:id="rId7"/>
    <p:sldId id="261" r:id="rId8"/>
    <p:sldId id="262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62FDC5-AF6B-4BA2-9432-93AE3049484A}" type="datetimeFigureOut">
              <a:rPr lang="en-US" smtClean="0"/>
              <a:t>4/17/2020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7AF3A0-1177-4EE1-851F-14904372C8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87589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62FDC5-AF6B-4BA2-9432-93AE3049484A}" type="datetimeFigureOut">
              <a:rPr lang="en-US" smtClean="0"/>
              <a:t>4/17/2020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7AF3A0-1177-4EE1-851F-14904372C8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97617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62FDC5-AF6B-4BA2-9432-93AE3049484A}" type="datetimeFigureOut">
              <a:rPr lang="en-US" smtClean="0"/>
              <a:t>4/17/2020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7AF3A0-1177-4EE1-851F-14904372C8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81980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62FDC5-AF6B-4BA2-9432-93AE3049484A}" type="datetimeFigureOut">
              <a:rPr lang="en-US" smtClean="0"/>
              <a:t>4/17/2020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7AF3A0-1177-4EE1-851F-14904372C8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21449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62FDC5-AF6B-4BA2-9432-93AE3049484A}" type="datetimeFigureOut">
              <a:rPr lang="en-US" smtClean="0"/>
              <a:t>4/17/2020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7AF3A0-1177-4EE1-851F-14904372C8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30513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62FDC5-AF6B-4BA2-9432-93AE3049484A}" type="datetimeFigureOut">
              <a:rPr lang="en-US" smtClean="0"/>
              <a:t>4/17/2020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7AF3A0-1177-4EE1-851F-14904372C8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8945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62FDC5-AF6B-4BA2-9432-93AE3049484A}" type="datetimeFigureOut">
              <a:rPr lang="en-US" smtClean="0"/>
              <a:t>4/17/2020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7AF3A0-1177-4EE1-851F-14904372C8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59101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62FDC5-AF6B-4BA2-9432-93AE3049484A}" type="datetimeFigureOut">
              <a:rPr lang="en-US" smtClean="0"/>
              <a:t>4/17/2020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7AF3A0-1177-4EE1-851F-14904372C8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73584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62FDC5-AF6B-4BA2-9432-93AE3049484A}" type="datetimeFigureOut">
              <a:rPr lang="en-US" smtClean="0"/>
              <a:t>4/17/2020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7AF3A0-1177-4EE1-851F-14904372C8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59627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62FDC5-AF6B-4BA2-9432-93AE3049484A}" type="datetimeFigureOut">
              <a:rPr lang="en-US" smtClean="0"/>
              <a:t>4/17/2020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7AF3A0-1177-4EE1-851F-14904372C8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99443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62FDC5-AF6B-4BA2-9432-93AE3049484A}" type="datetimeFigureOut">
              <a:rPr lang="en-US" smtClean="0"/>
              <a:t>4/17/2020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7AF3A0-1177-4EE1-851F-14904372C8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28260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62FDC5-AF6B-4BA2-9432-93AE3049484A}" type="datetimeFigureOut">
              <a:rPr lang="en-US" smtClean="0"/>
              <a:t>4/17/2020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7AF3A0-1177-4EE1-851F-14904372C8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21095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b="1" u="sng" dirty="0"/>
              <a:t>New Bunt of Wheat (</a:t>
            </a:r>
            <a:r>
              <a:rPr lang="en-US" b="1" u="sng" dirty="0" err="1"/>
              <a:t>Karnal</a:t>
            </a:r>
            <a:r>
              <a:rPr lang="en-US" b="1" u="sng" dirty="0"/>
              <a:t> Bunt of Wheat)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Dr. Salman Ahmad</a:t>
            </a:r>
          </a:p>
          <a:p>
            <a:r>
              <a:rPr lang="en-US" smtClean="0"/>
              <a:t>April 17, </a:t>
            </a:r>
            <a:r>
              <a:rPr lang="en-US" dirty="0" smtClean="0"/>
              <a:t>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75259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History and Importance: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Reported </a:t>
            </a:r>
            <a:r>
              <a:rPr lang="en-US" dirty="0"/>
              <a:t>in 1931 on wheat, grown near </a:t>
            </a:r>
            <a:r>
              <a:rPr lang="en-US" dirty="0" err="1"/>
              <a:t>Karnal</a:t>
            </a:r>
            <a:r>
              <a:rPr lang="en-US" dirty="0"/>
              <a:t>, India</a:t>
            </a:r>
          </a:p>
          <a:p>
            <a:pPr lvl="0"/>
            <a:r>
              <a:rPr lang="en-US" dirty="0"/>
              <a:t>Found in all major wheat-growing states of India, as well as in Pakistan, Iraq, Mexico, and Afghanistan</a:t>
            </a:r>
          </a:p>
          <a:p>
            <a:pPr lvl="0"/>
            <a:r>
              <a:rPr lang="en-US" dirty="0"/>
              <a:t>Losses ranging from 20-40%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40701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Etiology: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Causal </a:t>
            </a:r>
            <a:r>
              <a:rPr lang="en-US" dirty="0"/>
              <a:t>organism: </a:t>
            </a:r>
            <a:r>
              <a:rPr lang="en-US" i="1" dirty="0" err="1"/>
              <a:t>Neovosia</a:t>
            </a:r>
            <a:r>
              <a:rPr lang="en-US" i="1" dirty="0"/>
              <a:t> </a:t>
            </a:r>
            <a:r>
              <a:rPr lang="en-US" i="1" dirty="0" err="1"/>
              <a:t>indica</a:t>
            </a:r>
            <a:endParaRPr lang="en-US" dirty="0"/>
          </a:p>
          <a:p>
            <a:r>
              <a:rPr lang="en-US" dirty="0"/>
              <a:t>Order: </a:t>
            </a:r>
            <a:r>
              <a:rPr lang="en-US" dirty="0" err="1"/>
              <a:t>Ustilaginales</a:t>
            </a:r>
            <a:endParaRPr lang="en-US" dirty="0"/>
          </a:p>
          <a:p>
            <a:r>
              <a:rPr lang="en-US" dirty="0"/>
              <a:t>Family: </a:t>
            </a:r>
            <a:r>
              <a:rPr lang="en-US" dirty="0" err="1"/>
              <a:t>Tillitiaceae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68833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Symptoms: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Only </a:t>
            </a:r>
            <a:r>
              <a:rPr lang="en-US" dirty="0"/>
              <a:t>few seeds per head infected </a:t>
            </a:r>
          </a:p>
          <a:p>
            <a:pPr lvl="0"/>
            <a:r>
              <a:rPr lang="en-US" dirty="0"/>
              <a:t>Not all heads on a single plant are infected </a:t>
            </a:r>
          </a:p>
          <a:p>
            <a:pPr lvl="0"/>
            <a:r>
              <a:rPr lang="en-US" dirty="0"/>
              <a:t>Disease is difficult to detect in the field </a:t>
            </a:r>
          </a:p>
          <a:p>
            <a:pPr lvl="0"/>
            <a:r>
              <a:rPr lang="en-US" dirty="0"/>
              <a:t>Only a part of the germ end converted into a black powdery spore mass, </a:t>
            </a:r>
          </a:p>
          <a:p>
            <a:pPr lvl="0"/>
            <a:r>
              <a:rPr lang="en-US" dirty="0"/>
              <a:t>Extreme cases, the entire kernel is converted into spores</a:t>
            </a:r>
          </a:p>
          <a:p>
            <a:pPr lvl="0"/>
            <a:r>
              <a:rPr lang="en-US" dirty="0"/>
              <a:t>Rotten fish smell from the diseased field</a:t>
            </a:r>
          </a:p>
        </p:txBody>
      </p:sp>
    </p:spTree>
    <p:extLst>
      <p:ext uri="{BB962C8B-B14F-4D97-AF65-F5344CB8AC3E}">
        <p14:creationId xmlns:p14="http://schemas.microsoft.com/office/powerpoint/2010/main" val="1341313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Symptoms:</a:t>
            </a:r>
            <a:endParaRPr lang="en-US" b="1" dirty="0"/>
          </a:p>
        </p:txBody>
      </p:sp>
      <p:pic>
        <p:nvPicPr>
          <p:cNvPr id="1026" name="Picture 2" descr="Karnal bunt of wheat showing infections ranging from small point ...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23309" y="1982309"/>
            <a:ext cx="5582516" cy="35525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794831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Disease cycle: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Smut </a:t>
            </a:r>
            <a:r>
              <a:rPr lang="en-US" dirty="0"/>
              <a:t>fungus </a:t>
            </a:r>
            <a:r>
              <a:rPr lang="en-US" i="1" dirty="0" err="1"/>
              <a:t>Tilletia</a:t>
            </a:r>
            <a:r>
              <a:rPr lang="en-US" i="1" dirty="0"/>
              <a:t> </a:t>
            </a:r>
            <a:r>
              <a:rPr lang="en-US" i="1" dirty="0" err="1"/>
              <a:t>indica</a:t>
            </a:r>
            <a:r>
              <a:rPr lang="en-US" dirty="0"/>
              <a:t> (also known as </a:t>
            </a:r>
            <a:r>
              <a:rPr lang="en-US" i="1" dirty="0" err="1"/>
              <a:t>Neovossia</a:t>
            </a:r>
            <a:r>
              <a:rPr lang="en-US" i="1" dirty="0"/>
              <a:t> </a:t>
            </a:r>
            <a:r>
              <a:rPr lang="en-US" i="1" dirty="0" err="1"/>
              <a:t>indica</a:t>
            </a:r>
            <a:r>
              <a:rPr lang="en-US" dirty="0"/>
              <a:t>)  spread by spores</a:t>
            </a:r>
          </a:p>
          <a:p>
            <a:pPr lvl="0"/>
            <a:r>
              <a:rPr lang="en-US" dirty="0"/>
              <a:t>Spores can be carried in soil and on a variety of surfaces, including seed and other plant parts &amp; also windborne</a:t>
            </a:r>
          </a:p>
          <a:p>
            <a:pPr lvl="0"/>
            <a:r>
              <a:rPr lang="en-US" dirty="0"/>
              <a:t>Uplifted during the burning of wheat fields, and areas downwind may become contaminated if the spores remain viable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12005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Epidemiology: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15–25</a:t>
            </a:r>
            <a:r>
              <a:rPr lang="en-US" dirty="0"/>
              <a:t>° C, RH &gt;82 %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42577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Management: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Seed </a:t>
            </a:r>
            <a:r>
              <a:rPr lang="en-US" dirty="0"/>
              <a:t>treatment with PCNB and </a:t>
            </a:r>
            <a:r>
              <a:rPr lang="en-US" dirty="0" err="1"/>
              <a:t>carboxin</a:t>
            </a:r>
            <a:r>
              <a:rPr lang="en-US" dirty="0"/>
              <a:t> + </a:t>
            </a:r>
            <a:r>
              <a:rPr lang="en-US" dirty="0" err="1"/>
              <a:t>thiram</a:t>
            </a:r>
            <a:r>
              <a:rPr lang="en-US" dirty="0"/>
              <a:t> (</a:t>
            </a:r>
            <a:r>
              <a:rPr lang="en-US" dirty="0" err="1"/>
              <a:t>Vitavax-Thiram</a:t>
            </a:r>
            <a:r>
              <a:rPr lang="en-US" dirty="0"/>
              <a:t>)</a:t>
            </a:r>
          </a:p>
          <a:p>
            <a:pPr lvl="0"/>
            <a:r>
              <a:rPr lang="en-US" dirty="0"/>
              <a:t>Disinfesting seeds in a 1.5% solution of sodium hypochlorite (i.e., 1 part of household bleach to 2 parts of water) plus Tween 20 with agitation for 10 minutes followed by rinsing </a:t>
            </a:r>
          </a:p>
          <a:p>
            <a:pPr lvl="0"/>
            <a:r>
              <a:rPr lang="en-US" dirty="0"/>
              <a:t>Resistant varieties</a:t>
            </a:r>
            <a:r>
              <a:rPr lang="en-US" dirty="0" smtClean="0"/>
              <a:t>, </a:t>
            </a:r>
            <a:r>
              <a:rPr lang="en-US" dirty="0" err="1" smtClean="0"/>
              <a:t>Watan</a:t>
            </a:r>
            <a:r>
              <a:rPr lang="en-US" dirty="0"/>
              <a:t>, </a:t>
            </a:r>
            <a:r>
              <a:rPr lang="en-US" dirty="0" err="1"/>
              <a:t>Sehar</a:t>
            </a:r>
            <a:r>
              <a:rPr lang="en-US" dirty="0"/>
              <a:t>, Bk-2000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98773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255</Words>
  <Application>Microsoft Office PowerPoint</Application>
  <PresentationFormat>Widescreen</PresentationFormat>
  <Paragraphs>29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New Bunt of Wheat (Karnal Bunt of Wheat) </vt:lpstr>
      <vt:lpstr>History and Importance: </vt:lpstr>
      <vt:lpstr>Etiology: </vt:lpstr>
      <vt:lpstr>Symptoms: </vt:lpstr>
      <vt:lpstr>Symptoms:</vt:lpstr>
      <vt:lpstr>Disease cycle: </vt:lpstr>
      <vt:lpstr>Epidemiology: </vt:lpstr>
      <vt:lpstr>Management: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New Bunt of Wheat (Karnal Bunt of Wheat) </dc:title>
  <dc:creator>Windows User</dc:creator>
  <cp:lastModifiedBy>Windows User</cp:lastModifiedBy>
  <cp:revision>10</cp:revision>
  <dcterms:created xsi:type="dcterms:W3CDTF">2020-04-17T04:28:49Z</dcterms:created>
  <dcterms:modified xsi:type="dcterms:W3CDTF">2020-04-17T04:33:49Z</dcterms:modified>
</cp:coreProperties>
</file>