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64" r:id="rId8"/>
    <p:sldId id="265" r:id="rId9"/>
    <p:sldId id="25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F55794-E60A-4160-B2CC-260E7543ADF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8959878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55794-E60A-4160-B2CC-260E7543ADF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4175836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55794-E60A-4160-B2CC-260E7543ADF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1749504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F55794-E60A-4160-B2CC-260E7543ADF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1776041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F55794-E60A-4160-B2CC-260E7543ADF5}"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3323125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F55794-E60A-4160-B2CC-260E7543ADF5}"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1682187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F55794-E60A-4160-B2CC-260E7543ADF5}"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3056805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F55794-E60A-4160-B2CC-260E7543ADF5}"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909737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F55794-E60A-4160-B2CC-260E7543ADF5}"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3968261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F55794-E60A-4160-B2CC-260E7543ADF5}"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3534348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F55794-E60A-4160-B2CC-260E7543ADF5}"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3738D6-E56C-4F13-84A4-4A60D0DFF350}" type="slidenum">
              <a:rPr lang="en-US" smtClean="0"/>
              <a:t>‹#›</a:t>
            </a:fld>
            <a:endParaRPr lang="en-US"/>
          </a:p>
        </p:txBody>
      </p:sp>
    </p:spTree>
    <p:extLst>
      <p:ext uri="{BB962C8B-B14F-4D97-AF65-F5344CB8AC3E}">
        <p14:creationId xmlns:p14="http://schemas.microsoft.com/office/powerpoint/2010/main" val="714903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55794-E60A-4160-B2CC-260E7543ADF5}"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3738D6-E56C-4F13-84A4-4A60D0DFF350}" type="slidenum">
              <a:rPr lang="en-US" smtClean="0"/>
              <a:t>‹#›</a:t>
            </a:fld>
            <a:endParaRPr lang="en-US"/>
          </a:p>
        </p:txBody>
      </p:sp>
    </p:spTree>
    <p:extLst>
      <p:ext uri="{BB962C8B-B14F-4D97-AF65-F5344CB8AC3E}">
        <p14:creationId xmlns:p14="http://schemas.microsoft.com/office/powerpoint/2010/main" val="29261041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statista.com/statistics/579334/most-popular-us-social-networking-apps-ranked-by-reach/" TargetMode="External"/><Relationship Id="rId2" Type="http://schemas.openxmlformats.org/officeDocument/2006/relationships/hyperlink" Target="https://www.investopedia.com/terms/s/social-media.asp" TargetMode="External"/><Relationship Id="rId1" Type="http://schemas.openxmlformats.org/officeDocument/2006/relationships/slideLayout" Target="../slideLayouts/slideLayout7.xml"/><Relationship Id="rId4" Type="http://schemas.openxmlformats.org/officeDocument/2006/relationships/hyperlink" Target="https://www.investopedia.com/terms/c/conversion-rate.asp"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en.wikipedia.org/wiki/National_Oceanic_and_Atmospheric_Administration" TargetMode="External"/><Relationship Id="rId13" Type="http://schemas.openxmlformats.org/officeDocument/2006/relationships/hyperlink" Target="https://en.wikipedia.org/wiki/Flickr" TargetMode="External"/><Relationship Id="rId3" Type="http://schemas.openxmlformats.org/officeDocument/2006/relationships/hyperlink" Target="https://en.wikipedia.org/wiki/Nineteen_Eighty-Four" TargetMode="External"/><Relationship Id="rId7" Type="http://schemas.openxmlformats.org/officeDocument/2006/relationships/hyperlink" Target="https://en.wikipedia.org/wiki/Whyville" TargetMode="External"/><Relationship Id="rId12" Type="http://schemas.openxmlformats.org/officeDocument/2006/relationships/hyperlink" Target="https://en.wikipedia.org/wiki/Twitter" TargetMode="External"/><Relationship Id="rId2" Type="http://schemas.openxmlformats.org/officeDocument/2006/relationships/hyperlink" Target="https://en.wikipedia.org/wiki/Culture_of_fear" TargetMode="External"/><Relationship Id="rId1" Type="http://schemas.openxmlformats.org/officeDocument/2006/relationships/slideLayout" Target="../slideLayouts/slideLayout7.xml"/><Relationship Id="rId6" Type="http://schemas.openxmlformats.org/officeDocument/2006/relationships/hyperlink" Target="https://en.wikipedia.org/wiki/Vaccinations" TargetMode="External"/><Relationship Id="rId11" Type="http://schemas.openxmlformats.org/officeDocument/2006/relationships/hyperlink" Target="https://en.wikipedia.org/wiki/Social_networking_service#cite_note-134" TargetMode="External"/><Relationship Id="rId5" Type="http://schemas.openxmlformats.org/officeDocument/2006/relationships/hyperlink" Target="https://en.wikipedia.org/wiki/Centers_for_Disease_Control" TargetMode="External"/><Relationship Id="rId15" Type="http://schemas.openxmlformats.org/officeDocument/2006/relationships/hyperlink" Target="https://en.wikipedia.org/wiki/Review_of_United_States_Human_Space_Flight_Plans_Committee" TargetMode="External"/><Relationship Id="rId10" Type="http://schemas.openxmlformats.org/officeDocument/2006/relationships/hyperlink" Target="https://en.wikipedia.org/wiki/Effects_of_global_warming" TargetMode="External"/><Relationship Id="rId4" Type="http://schemas.openxmlformats.org/officeDocument/2006/relationships/hyperlink" Target="https://en.wikipedia.org/wiki/THX-1138" TargetMode="External"/><Relationship Id="rId9" Type="http://schemas.openxmlformats.org/officeDocument/2006/relationships/hyperlink" Target="https://en.wikipedia.org/wiki/Second_Life" TargetMode="External"/><Relationship Id="rId14" Type="http://schemas.openxmlformats.org/officeDocument/2006/relationships/hyperlink" Target="https://en.wikipedia.org/wiki/Social_networking_service#cite_note-135"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Knowledge_transfer" TargetMode="External"/><Relationship Id="rId3" Type="http://schemas.openxmlformats.org/officeDocument/2006/relationships/hyperlink" Target="https://en.wikipedia.org/wiki/Entrepreneur" TargetMode="External"/><Relationship Id="rId7" Type="http://schemas.openxmlformats.org/officeDocument/2006/relationships/hyperlink" Target="https://en.wikipedia.org/wiki/File_sharing" TargetMode="External"/><Relationship Id="rId2" Type="http://schemas.openxmlformats.org/officeDocument/2006/relationships/hyperlink" Target="https://en.wikipedia.org/wiki/Social_networking_service#CITEREFFraserDutta2008" TargetMode="External"/><Relationship Id="rId1" Type="http://schemas.openxmlformats.org/officeDocument/2006/relationships/slideLayout" Target="../slideLayouts/slideLayout7.xml"/><Relationship Id="rId6" Type="http://schemas.openxmlformats.org/officeDocument/2006/relationships/hyperlink" Target="https://en.wikipedia.org/wiki/Collaboration" TargetMode="External"/><Relationship Id="rId5" Type="http://schemas.openxmlformats.org/officeDocument/2006/relationships/hyperlink" Target="https://en.wikipedia.org/wiki/Brand_networking" TargetMode="External"/><Relationship Id="rId4" Type="http://schemas.openxmlformats.org/officeDocument/2006/relationships/hyperlink" Target="https://en.wikipedia.org/wiki/Small_business" TargetMode="External"/><Relationship Id="rId9" Type="http://schemas.openxmlformats.org/officeDocument/2006/relationships/hyperlink" Target="https://en.wikipedia.org/wiki/Enterprise_social_software"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s://en.wikipedia.org/wiki/MyYearbook" TargetMode="External"/><Relationship Id="rId3" Type="http://schemas.openxmlformats.org/officeDocument/2006/relationships/hyperlink" Target="https://en.wikipedia.org/wiki/HASTAC" TargetMode="External"/><Relationship Id="rId7" Type="http://schemas.openxmlformats.org/officeDocument/2006/relationships/hyperlink" Target="https://en.wikipedia.org/wiki/Yearbook" TargetMode="External"/><Relationship Id="rId2" Type="http://schemas.openxmlformats.org/officeDocument/2006/relationships/hyperlink" Target="https://en.wikipedia.org/wiki/National_School_Boards_Association" TargetMode="External"/><Relationship Id="rId1" Type="http://schemas.openxmlformats.org/officeDocument/2006/relationships/slideLayout" Target="../slideLayouts/slideLayout7.xml"/><Relationship Id="rId6" Type="http://schemas.openxmlformats.org/officeDocument/2006/relationships/hyperlink" Target="https://en.wikipedia.org/wiki/TeachStreet" TargetMode="External"/><Relationship Id="rId5" Type="http://schemas.openxmlformats.org/officeDocument/2006/relationships/hyperlink" Target="https://en.wikipedia.org/wiki/TermWiki" TargetMode="External"/><Relationship Id="rId4" Type="http://schemas.openxmlformats.org/officeDocument/2006/relationships/hyperlink" Target="https://en.wikipedia.org/wiki/Ning_(website)" TargetMode="External"/><Relationship Id="rId9" Type="http://schemas.openxmlformats.org/officeDocument/2006/relationships/hyperlink" Target="https://en.wikipedia.org/wiki/Faceboo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Hub_Culture" TargetMode="External"/><Relationship Id="rId7" Type="http://schemas.openxmlformats.org/officeDocument/2006/relationships/hyperlink" Target="https://en.wikipedia.org/wiki/PatientsLikeMe" TargetMode="External"/><Relationship Id="rId2" Type="http://schemas.openxmlformats.org/officeDocument/2006/relationships/hyperlink" Target="https://en.wikipedia.org/wiki/Virtual_economy" TargetMode="External"/><Relationship Id="rId1" Type="http://schemas.openxmlformats.org/officeDocument/2006/relationships/slideLayout" Target="../slideLayouts/slideLayout7.xml"/><Relationship Id="rId6" Type="http://schemas.openxmlformats.org/officeDocument/2006/relationships/hyperlink" Target="https://en.wikipedia.org/wiki/HealthUnlocked" TargetMode="External"/><Relationship Id="rId5" Type="http://schemas.openxmlformats.org/officeDocument/2006/relationships/hyperlink" Target="https://en.wikipedia.org/wiki/Carbon_pricing" TargetMode="External"/><Relationship Id="rId4" Type="http://schemas.openxmlformats.org/officeDocument/2006/relationships/hyperlink" Target="https://en.wikipedia.org/wiki/Ven_(currency)"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en.wikipedia.org/wiki/2011_Egyptian_revolution#Online_activism_and_the_role_of_social_media" TargetMode="External"/><Relationship Id="rId13" Type="http://schemas.openxmlformats.org/officeDocument/2006/relationships/hyperlink" Target="https://en.wikipedia.org/wiki/DailyStrength" TargetMode="External"/><Relationship Id="rId18" Type="http://schemas.openxmlformats.org/officeDocument/2006/relationships/hyperlink" Target="https://en.wikipedia.org/wiki/QUENTIQ" TargetMode="External"/><Relationship Id="rId3" Type="http://schemas.openxmlformats.org/officeDocument/2006/relationships/hyperlink" Target="https://en.wikipedia.org/w/index.php?title=Social_networking_service&amp;action=edit&amp;section=34" TargetMode="External"/><Relationship Id="rId7" Type="http://schemas.openxmlformats.org/officeDocument/2006/relationships/hyperlink" Target="https://en.wikipedia.org/wiki/Twitter" TargetMode="External"/><Relationship Id="rId12" Type="http://schemas.openxmlformats.org/officeDocument/2006/relationships/hyperlink" Target="https://en.wikipedia.org/wiki/Social_networking_service#cite_note-151" TargetMode="External"/><Relationship Id="rId17" Type="http://schemas.openxmlformats.org/officeDocument/2006/relationships/hyperlink" Target="https://en.wikipedia.org/wiki/Fitocracy" TargetMode="External"/><Relationship Id="rId2" Type="http://schemas.openxmlformats.org/officeDocument/2006/relationships/hyperlink" Target="https://en.wikipedia.org/wiki/Social_networking_service#cite_note-148" TargetMode="External"/><Relationship Id="rId16" Type="http://schemas.openxmlformats.org/officeDocument/2006/relationships/hyperlink" Target="https://en.wikipedia.org/wiki/HealthUnlocked" TargetMode="External"/><Relationship Id="rId1" Type="http://schemas.openxmlformats.org/officeDocument/2006/relationships/slideLayout" Target="../slideLayouts/slideLayout7.xml"/><Relationship Id="rId6" Type="http://schemas.openxmlformats.org/officeDocument/2006/relationships/hyperlink" Target="https://en.wikipedia.org/wiki/Facebook" TargetMode="External"/><Relationship Id="rId11" Type="http://schemas.openxmlformats.org/officeDocument/2006/relationships/hyperlink" Target="https://en.wikipedia.org/wiki/Wikipedia:Citation_needed" TargetMode="External"/><Relationship Id="rId5" Type="http://schemas.openxmlformats.org/officeDocument/2006/relationships/hyperlink" Target="https://en.wikipedia.org/wiki/2011_Egyptian_revolution" TargetMode="External"/><Relationship Id="rId15" Type="http://schemas.openxmlformats.org/officeDocument/2006/relationships/hyperlink" Target="https://en.wikipedia.org/wiki/SparkPeople" TargetMode="External"/><Relationship Id="rId10" Type="http://schemas.openxmlformats.org/officeDocument/2006/relationships/hyperlink" Target="https://en.wikipedia.org/wiki/The_faces_of_Egypt's_'Revolution_2.0" TargetMode="External"/><Relationship Id="rId4" Type="http://schemas.openxmlformats.org/officeDocument/2006/relationships/hyperlink" Target="https://en.wikipedia.org/wiki/Social_networking_service#cite_note-149" TargetMode="External"/><Relationship Id="rId9" Type="http://schemas.openxmlformats.org/officeDocument/2006/relationships/hyperlink" Target="https://en.wikipedia.org/wiki/Tahrir_Square" TargetMode="External"/><Relationship Id="rId14" Type="http://schemas.openxmlformats.org/officeDocument/2006/relationships/hyperlink" Target="https://en.wikipedia.org/wiki/PatientsLikeMe"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en.wikipedia.org/wiki/Barack_Obama_2008_presidential_campaign" TargetMode="External"/><Relationship Id="rId2" Type="http://schemas.openxmlformats.org/officeDocument/2006/relationships/hyperlink" Target="https://en.wikipedia.org/wiki/Wikipedia:Citation_needed" TargetMode="External"/><Relationship Id="rId1" Type="http://schemas.openxmlformats.org/officeDocument/2006/relationships/slideLayout" Target="../slideLayouts/slideLayout7.xml"/><Relationship Id="rId5" Type="http://schemas.openxmlformats.org/officeDocument/2006/relationships/hyperlink" Target="https://en.wikipedia.org/wiki/Social_networking_service#cite_note-McNally-153" TargetMode="External"/><Relationship Id="rId4" Type="http://schemas.openxmlformats.org/officeDocument/2006/relationships/hyperlink" Target="https://en.wikipedia.org/wiki/Social_networking_service#cite_note-152"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investopedia.com/terms/r/returnoninvestment.as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5699790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321971" y="224691"/>
            <a:ext cx="11256135" cy="178510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1" i="0" u="none" strike="noStrike" cap="none" normalizeH="0" baseline="0" dirty="0" smtClean="0">
                <a:ln>
                  <a:noFill/>
                </a:ln>
                <a:solidFill>
                  <a:srgbClr val="111111"/>
                </a:solidFill>
                <a:effectLst/>
                <a:latin typeface="SourceSansPro"/>
              </a:rPr>
              <a:t>What Is Social Networking?</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smtClean="0">
              <a:ln>
                <a:noFill/>
              </a:ln>
              <a:solidFill>
                <a:srgbClr val="111111"/>
              </a:solidFill>
              <a:effectLst/>
              <a:latin typeface="SourceSansPro"/>
            </a:endParaRPr>
          </a:p>
          <a:p>
            <a:r>
              <a:rPr kumimoji="0" lang="en-US" altLang="en-US" sz="1600" b="0" i="0" u="none" strike="noStrike" cap="none" normalizeH="0" baseline="0" dirty="0" smtClean="0">
                <a:ln>
                  <a:noFill/>
                </a:ln>
                <a:solidFill>
                  <a:srgbClr val="111111"/>
                </a:solidFill>
                <a:effectLst/>
                <a:latin typeface="SourceSansPro"/>
              </a:rPr>
              <a:t>Social networking is the use of Internet-based </a:t>
            </a:r>
            <a:r>
              <a:rPr kumimoji="0" lang="en-US" altLang="en-US" sz="1600" b="0" i="0" u="sng" strike="noStrike" cap="none" normalizeH="0" baseline="0" dirty="0" smtClean="0">
                <a:ln>
                  <a:noFill/>
                </a:ln>
                <a:solidFill>
                  <a:srgbClr val="2C40D0"/>
                </a:solidFill>
                <a:effectLst/>
                <a:latin typeface="SourceSansPro"/>
                <a:hlinkClick r:id="rId2"/>
              </a:rPr>
              <a:t>social media</a:t>
            </a:r>
            <a:r>
              <a:rPr kumimoji="0" lang="en-US" altLang="en-US" sz="1600" b="0" i="0" u="none" strike="noStrike" cap="none" normalizeH="0" baseline="0" dirty="0" smtClean="0">
                <a:ln>
                  <a:noFill/>
                </a:ln>
                <a:solidFill>
                  <a:srgbClr val="111111"/>
                </a:solidFill>
                <a:effectLst/>
                <a:latin typeface="SourceSansPro"/>
              </a:rPr>
              <a:t> sites to stay connected with friends, family, colleagues, customers, or clients. Social networking can have a social purpose, a business purpose, or both, through sites such as Facebook, Twitter, LinkedIn, and Instagram, among others. Social networking has become a significant base for marketers seeking to engage customers</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rgbClr val="111111"/>
                </a:solidFill>
                <a:effectLst/>
                <a:latin typeface="SourceSansPro"/>
              </a:rPr>
              <a:t>.</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5" name="Rectangle 2"/>
          <p:cNvSpPr>
            <a:spLocks noChangeArrowheads="1"/>
          </p:cNvSpPr>
          <p:nvPr/>
        </p:nvSpPr>
        <p:spPr bwMode="auto">
          <a:xfrm>
            <a:off x="218940" y="1907423"/>
            <a:ext cx="11359166" cy="83099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111111"/>
                </a:solidFill>
                <a:effectLst/>
                <a:latin typeface="SourceSansPro"/>
              </a:rPr>
              <a:t>Despite some stiff competition, Facebook remains the largest and most popular social network, with over two billion people using the platform. It was followed, in order of popularity, by Instagram, Facebook Messenger, Twitter, and Pinterest, according to </a:t>
            </a:r>
            <a:r>
              <a:rPr kumimoji="0" lang="en-US" altLang="en-US" sz="1600" b="0" i="0" u="sng" strike="noStrike" cap="none" normalizeH="0" baseline="0" dirty="0" smtClean="0">
                <a:ln>
                  <a:noFill/>
                </a:ln>
                <a:solidFill>
                  <a:srgbClr val="2C40D0"/>
                </a:solidFill>
                <a:effectLst/>
                <a:latin typeface="SourceSansPro"/>
                <a:hlinkClick r:id="rId3"/>
              </a:rPr>
              <a:t>Statistica.com</a:t>
            </a:r>
            <a:r>
              <a:rPr kumimoji="0" lang="en-US" altLang="en-US" sz="1600" b="0" i="0" u="none" strike="noStrike" cap="none" normalizeH="0" baseline="0" dirty="0" smtClean="0">
                <a:ln>
                  <a:noFill/>
                </a:ln>
                <a:solidFill>
                  <a:srgbClr val="111111"/>
                </a:solidFill>
                <a:effectLst/>
                <a:latin typeface="SourceSansPro"/>
              </a:rPr>
              <a:t>.</a:t>
            </a:r>
            <a:endParaRPr kumimoji="0" lang="en-US" altLang="en-US" sz="2400" b="0" i="0" u="none" strike="noStrike" cap="none" normalizeH="0" baseline="0" dirty="0" smtClean="0">
              <a:ln>
                <a:noFill/>
              </a:ln>
              <a:solidFill>
                <a:schemeClr val="tx1"/>
              </a:solidFill>
              <a:effectLst/>
              <a:latin typeface="Arial" panose="020B0604020202020204" pitchFamily="34" charset="0"/>
            </a:endParaRPr>
          </a:p>
        </p:txBody>
      </p:sp>
      <p:sp>
        <p:nvSpPr>
          <p:cNvPr id="6" name="Rectangle 5"/>
          <p:cNvSpPr/>
          <p:nvPr/>
        </p:nvSpPr>
        <p:spPr>
          <a:xfrm>
            <a:off x="257576" y="2851491"/>
            <a:ext cx="11384924" cy="3139321"/>
          </a:xfrm>
          <a:prstGeom prst="rect">
            <a:avLst/>
          </a:prstGeom>
        </p:spPr>
        <p:txBody>
          <a:bodyPr wrap="square">
            <a:spAutoFit/>
          </a:bodyPr>
          <a:lstStyle/>
          <a:p>
            <a:r>
              <a:rPr lang="en-US" b="1" i="0" u="sng" dirty="0" smtClean="0">
                <a:solidFill>
                  <a:srgbClr val="111111"/>
                </a:solidFill>
                <a:latin typeface="SourceSansPro"/>
              </a:rPr>
              <a:t>How Social Networking Works:</a:t>
            </a:r>
          </a:p>
          <a:p>
            <a:endParaRPr lang="en-US" b="1" i="0" u="sng" dirty="0" smtClean="0">
              <a:solidFill>
                <a:srgbClr val="111111"/>
              </a:solidFill>
              <a:latin typeface="SourceSansPro"/>
            </a:endParaRPr>
          </a:p>
          <a:p>
            <a:r>
              <a:rPr lang="en-US" b="0" i="0" dirty="0" smtClean="0">
                <a:solidFill>
                  <a:srgbClr val="111111"/>
                </a:solidFill>
                <a:effectLst/>
                <a:latin typeface="SourceSansPro"/>
              </a:rPr>
              <a:t>Marketers use social networking for increasing brand recognition and encouraging brand loyalty. Since it makes a company more accessible to new customers and more recognizable for existing customers, social networking helps promote a brand’s voice and content.</a:t>
            </a:r>
          </a:p>
          <a:p>
            <a:r>
              <a:rPr lang="en-US" b="0" i="0" dirty="0" smtClean="0">
                <a:solidFill>
                  <a:srgbClr val="111111"/>
                </a:solidFill>
                <a:effectLst/>
                <a:latin typeface="SourceSansPro"/>
              </a:rPr>
              <a:t>For example, a frequent Twitter user may hear of a company for the first time through a news feed and decide to buy a product or service. The more exposed people are to a company’s brand, the greater the company's chances of finding and retaining new customers.</a:t>
            </a:r>
          </a:p>
          <a:p>
            <a:r>
              <a:rPr lang="en-US" b="0" i="0" dirty="0" smtClean="0">
                <a:solidFill>
                  <a:srgbClr val="111111"/>
                </a:solidFill>
                <a:effectLst/>
                <a:latin typeface="SourceSansPro"/>
              </a:rPr>
              <a:t>Marketers use social networking for improving </a:t>
            </a:r>
            <a:r>
              <a:rPr lang="en-US" b="0" i="0" u="sng" dirty="0" smtClean="0">
                <a:solidFill>
                  <a:srgbClr val="2C40D0"/>
                </a:solidFill>
                <a:effectLst/>
                <a:latin typeface="SourceSansPro"/>
                <a:hlinkClick r:id="rId4"/>
              </a:rPr>
              <a:t>conversion rates</a:t>
            </a:r>
            <a:r>
              <a:rPr lang="en-US" b="0" i="0" dirty="0" smtClean="0">
                <a:solidFill>
                  <a:srgbClr val="111111"/>
                </a:solidFill>
                <a:effectLst/>
                <a:latin typeface="SourceSansPro"/>
              </a:rPr>
              <a:t>. Building a following provides access to and interaction with new, recent and old customers. Sharing blog posts, images, videos, or comments on social media allows followers to react, visit the company’s website, and become customers.</a:t>
            </a:r>
            <a:endParaRPr lang="en-US" b="0" i="0" dirty="0">
              <a:solidFill>
                <a:srgbClr val="111111"/>
              </a:solidFill>
              <a:effectLst/>
              <a:latin typeface="SourceSansPro"/>
            </a:endParaRPr>
          </a:p>
        </p:txBody>
      </p:sp>
    </p:spTree>
    <p:extLst>
      <p:ext uri="{BB962C8B-B14F-4D97-AF65-F5344CB8AC3E}">
        <p14:creationId xmlns:p14="http://schemas.microsoft.com/office/powerpoint/2010/main" val="12315358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072" y="453980"/>
            <a:ext cx="2454518" cy="369332"/>
          </a:xfrm>
          <a:prstGeom prst="rect">
            <a:avLst/>
          </a:prstGeom>
        </p:spPr>
        <p:txBody>
          <a:bodyPr wrap="none">
            <a:spAutoFit/>
          </a:bodyPr>
          <a:lstStyle/>
          <a:p>
            <a:r>
              <a:rPr lang="en-US" b="1" i="0" u="sng" dirty="0" smtClean="0">
                <a:solidFill>
                  <a:srgbClr val="000000"/>
                </a:solidFill>
                <a:effectLst/>
                <a:latin typeface="Linux Libertine"/>
              </a:rPr>
              <a:t>Application domains</a:t>
            </a:r>
            <a:endParaRPr lang="en-US" b="1" i="0" u="sng" dirty="0">
              <a:solidFill>
                <a:srgbClr val="000000"/>
              </a:solidFill>
              <a:effectLst/>
              <a:latin typeface="Linux Libertine"/>
            </a:endParaRPr>
          </a:p>
        </p:txBody>
      </p:sp>
      <p:sp>
        <p:nvSpPr>
          <p:cNvPr id="3" name="Rectangle 2"/>
          <p:cNvSpPr/>
          <p:nvPr/>
        </p:nvSpPr>
        <p:spPr>
          <a:xfrm>
            <a:off x="330557" y="1022420"/>
            <a:ext cx="11131640" cy="1200329"/>
          </a:xfrm>
          <a:prstGeom prst="rect">
            <a:avLst/>
          </a:prstGeom>
        </p:spPr>
        <p:txBody>
          <a:bodyPr wrap="square">
            <a:spAutoFit/>
          </a:bodyPr>
          <a:lstStyle/>
          <a:p>
            <a:r>
              <a:rPr lang="en-US" b="0" i="0" dirty="0" smtClean="0">
                <a:solidFill>
                  <a:srgbClr val="202122"/>
                </a:solidFill>
                <a:effectLst/>
                <a:latin typeface="Arial" panose="020B0604020202020204" pitchFamily="34" charset="0"/>
              </a:rPr>
              <a:t>Social networking is more recently being used by various government agencies. Social networking tools serve as a quick and easy way for the government to get the suggestion of the public and to keep the public updated on their activity, however this comes with a significant risk of abuse, for example, to cultivate a </a:t>
            </a:r>
            <a:r>
              <a:rPr lang="en-US" b="0" i="0" u="none" strike="noStrike" dirty="0" smtClean="0">
                <a:solidFill>
                  <a:srgbClr val="0B0080"/>
                </a:solidFill>
                <a:effectLst/>
                <a:latin typeface="Arial" panose="020B0604020202020204" pitchFamily="34" charset="0"/>
                <a:hlinkClick r:id="rId2" tooltip="Culture of fear"/>
              </a:rPr>
              <a:t>culture of fear</a:t>
            </a:r>
            <a:r>
              <a:rPr lang="en-US" b="0" i="0" dirty="0" smtClean="0">
                <a:solidFill>
                  <a:srgbClr val="202122"/>
                </a:solidFill>
                <a:effectLst/>
                <a:latin typeface="Arial" panose="020B0604020202020204" pitchFamily="34" charset="0"/>
              </a:rPr>
              <a:t> such as that outlined in </a:t>
            </a:r>
            <a:r>
              <a:rPr lang="en-US" b="0" i="1" u="none" strike="noStrike" dirty="0" smtClean="0">
                <a:solidFill>
                  <a:srgbClr val="0B0080"/>
                </a:solidFill>
                <a:effectLst/>
                <a:latin typeface="Arial" panose="020B0604020202020204" pitchFamily="34" charset="0"/>
                <a:hlinkClick r:id="rId3" tooltip="Nineteen Eighty-Four"/>
              </a:rPr>
              <a:t>Nineteen Eighty-Four</a:t>
            </a:r>
            <a:r>
              <a:rPr lang="en-US" b="0" i="0" dirty="0" smtClean="0">
                <a:solidFill>
                  <a:srgbClr val="202122"/>
                </a:solidFill>
                <a:effectLst/>
                <a:latin typeface="Arial" panose="020B0604020202020204" pitchFamily="34" charset="0"/>
              </a:rPr>
              <a:t> or </a:t>
            </a:r>
            <a:r>
              <a:rPr lang="en-US" b="0" i="1" u="none" strike="noStrike" dirty="0" smtClean="0">
                <a:solidFill>
                  <a:srgbClr val="0B0080"/>
                </a:solidFill>
                <a:effectLst/>
                <a:latin typeface="Arial" panose="020B0604020202020204" pitchFamily="34" charset="0"/>
                <a:hlinkClick r:id="rId4" tooltip="THX-1138"/>
              </a:rPr>
              <a:t>THX-1138</a:t>
            </a:r>
            <a:r>
              <a:rPr lang="en-US" b="0" i="0" dirty="0" smtClean="0">
                <a:solidFill>
                  <a:srgbClr val="202122"/>
                </a:solidFill>
                <a:effectLst/>
                <a:latin typeface="Arial" panose="020B0604020202020204" pitchFamily="34" charset="0"/>
              </a:rPr>
              <a:t>.</a:t>
            </a:r>
            <a:endParaRPr lang="en-US" dirty="0"/>
          </a:p>
        </p:txBody>
      </p:sp>
      <p:sp>
        <p:nvSpPr>
          <p:cNvPr id="4" name="Rectangle 3"/>
          <p:cNvSpPr/>
          <p:nvPr/>
        </p:nvSpPr>
        <p:spPr>
          <a:xfrm>
            <a:off x="382072" y="2606523"/>
            <a:ext cx="11028610" cy="2031325"/>
          </a:xfrm>
          <a:prstGeom prst="rect">
            <a:avLst/>
          </a:prstGeom>
        </p:spPr>
        <p:txBody>
          <a:bodyPr wrap="square">
            <a:spAutoFit/>
          </a:bodyPr>
          <a:lstStyle/>
          <a:p>
            <a:r>
              <a:rPr lang="en-US" b="0" i="0" dirty="0" smtClean="0">
                <a:solidFill>
                  <a:srgbClr val="202122"/>
                </a:solidFill>
                <a:effectLst/>
                <a:latin typeface="Arial" panose="020B0604020202020204" pitchFamily="34" charset="0"/>
              </a:rPr>
              <a:t>The </a:t>
            </a:r>
            <a:r>
              <a:rPr lang="en-US" b="0" i="0" u="none" strike="noStrike" dirty="0" smtClean="0">
                <a:solidFill>
                  <a:srgbClr val="0B0080"/>
                </a:solidFill>
                <a:effectLst/>
                <a:latin typeface="Arial" panose="020B0604020202020204" pitchFamily="34" charset="0"/>
                <a:hlinkClick r:id="rId5" tooltip="Centers for Disease Control"/>
              </a:rPr>
              <a:t>Centers for Disease Control</a:t>
            </a:r>
            <a:r>
              <a:rPr lang="en-US" b="0" i="0" dirty="0" smtClean="0">
                <a:solidFill>
                  <a:srgbClr val="202122"/>
                </a:solidFill>
                <a:effectLst/>
                <a:latin typeface="Arial" panose="020B0604020202020204" pitchFamily="34" charset="0"/>
              </a:rPr>
              <a:t> demonstrated the importance of </a:t>
            </a:r>
            <a:r>
              <a:rPr lang="en-US" b="0" i="0" u="none" strike="noStrike" dirty="0" smtClean="0">
                <a:solidFill>
                  <a:srgbClr val="0B0080"/>
                </a:solidFill>
                <a:effectLst/>
                <a:latin typeface="Arial" panose="020B0604020202020204" pitchFamily="34" charset="0"/>
                <a:hlinkClick r:id="rId6" tooltip="Vaccinations"/>
              </a:rPr>
              <a:t>vaccinations</a:t>
            </a:r>
            <a:r>
              <a:rPr lang="en-US" b="0" i="0" dirty="0" smtClean="0">
                <a:solidFill>
                  <a:srgbClr val="202122"/>
                </a:solidFill>
                <a:effectLst/>
                <a:latin typeface="Arial" panose="020B0604020202020204" pitchFamily="34" charset="0"/>
              </a:rPr>
              <a:t> on the popular children's site </a:t>
            </a:r>
            <a:r>
              <a:rPr lang="en-US" b="0" i="0" u="none" strike="noStrike" dirty="0" err="1" smtClean="0">
                <a:solidFill>
                  <a:srgbClr val="0B0080"/>
                </a:solidFill>
                <a:effectLst/>
                <a:latin typeface="Arial" panose="020B0604020202020204" pitchFamily="34" charset="0"/>
                <a:hlinkClick r:id="rId7" tooltip="Whyville"/>
              </a:rPr>
              <a:t>Whyville</a:t>
            </a:r>
            <a:r>
              <a:rPr lang="en-US" b="0" i="0" dirty="0" smtClean="0">
                <a:solidFill>
                  <a:srgbClr val="202122"/>
                </a:solidFill>
                <a:effectLst/>
                <a:latin typeface="Arial" panose="020B0604020202020204" pitchFamily="34" charset="0"/>
              </a:rPr>
              <a:t> and the </a:t>
            </a:r>
            <a:r>
              <a:rPr lang="en-US" b="0" i="0" u="none" strike="noStrike" dirty="0" smtClean="0">
                <a:solidFill>
                  <a:srgbClr val="0B0080"/>
                </a:solidFill>
                <a:effectLst/>
                <a:latin typeface="Arial" panose="020B0604020202020204" pitchFamily="34" charset="0"/>
                <a:hlinkClick r:id="rId8" tooltip="National Oceanic and Atmospheric Administration"/>
              </a:rPr>
              <a:t>National Oceanic and Atmospheric Administration</a:t>
            </a:r>
            <a:r>
              <a:rPr lang="en-US" b="0" i="0" dirty="0" smtClean="0">
                <a:solidFill>
                  <a:srgbClr val="202122"/>
                </a:solidFill>
                <a:effectLst/>
                <a:latin typeface="Arial" panose="020B0604020202020204" pitchFamily="34" charset="0"/>
              </a:rPr>
              <a:t> has a virtual island on </a:t>
            </a:r>
            <a:r>
              <a:rPr lang="en-US" b="0" i="0" u="none" strike="noStrike" dirty="0" smtClean="0">
                <a:solidFill>
                  <a:srgbClr val="0B0080"/>
                </a:solidFill>
                <a:effectLst/>
                <a:latin typeface="Arial" panose="020B0604020202020204" pitchFamily="34" charset="0"/>
                <a:hlinkClick r:id="rId9" tooltip="Second Life"/>
              </a:rPr>
              <a:t>Second Life</a:t>
            </a:r>
            <a:r>
              <a:rPr lang="en-US" b="0" i="0" dirty="0" smtClean="0">
                <a:solidFill>
                  <a:srgbClr val="202122"/>
                </a:solidFill>
                <a:effectLst/>
                <a:latin typeface="Arial" panose="020B0604020202020204" pitchFamily="34" charset="0"/>
              </a:rPr>
              <a:t> where people can explore caves or explore the </a:t>
            </a:r>
            <a:r>
              <a:rPr lang="en-US" b="0" i="0" u="none" strike="noStrike" dirty="0" smtClean="0">
                <a:solidFill>
                  <a:srgbClr val="0B0080"/>
                </a:solidFill>
                <a:effectLst/>
                <a:latin typeface="Arial" panose="020B0604020202020204" pitchFamily="34" charset="0"/>
                <a:hlinkClick r:id="rId10" tooltip="Effects of global warming"/>
              </a:rPr>
              <a:t>effects of global warming</a:t>
            </a:r>
            <a:r>
              <a:rPr lang="en-US" b="0" i="0" dirty="0" smtClean="0">
                <a:solidFill>
                  <a:srgbClr val="202122"/>
                </a:solidFill>
                <a:effectLst/>
                <a:latin typeface="Arial" panose="020B0604020202020204" pitchFamily="34" charset="0"/>
              </a:rPr>
              <a:t>.</a:t>
            </a:r>
            <a:r>
              <a:rPr lang="en-US" b="0" i="0" u="none" strike="noStrike" baseline="30000" dirty="0" smtClean="0">
                <a:solidFill>
                  <a:srgbClr val="0B0080"/>
                </a:solidFill>
                <a:effectLst/>
                <a:latin typeface="Arial" panose="020B0604020202020204" pitchFamily="34" charset="0"/>
                <a:hlinkClick r:id="rId11"/>
              </a:rPr>
              <a:t>[134]</a:t>
            </a:r>
            <a:r>
              <a:rPr lang="en-US" b="0" i="0" dirty="0" smtClean="0">
                <a:solidFill>
                  <a:srgbClr val="202122"/>
                </a:solidFill>
                <a:effectLst/>
                <a:latin typeface="Arial" panose="020B0604020202020204" pitchFamily="34" charset="0"/>
              </a:rPr>
              <a:t> Likewise, NASA has taken advantage of a few social networking tools, including </a:t>
            </a:r>
            <a:r>
              <a:rPr lang="en-US" b="0" i="0" u="none" strike="noStrike" dirty="0" smtClean="0">
                <a:solidFill>
                  <a:srgbClr val="0B0080"/>
                </a:solidFill>
                <a:effectLst/>
                <a:latin typeface="Arial" panose="020B0604020202020204" pitchFamily="34" charset="0"/>
                <a:hlinkClick r:id="rId12" tooltip="Twitter"/>
              </a:rPr>
              <a:t>Twitter</a:t>
            </a:r>
            <a:r>
              <a:rPr lang="en-US" b="0" i="0" dirty="0" smtClean="0">
                <a:solidFill>
                  <a:srgbClr val="202122"/>
                </a:solidFill>
                <a:effectLst/>
                <a:latin typeface="Arial" panose="020B0604020202020204" pitchFamily="34" charset="0"/>
              </a:rPr>
              <a:t> and </a:t>
            </a:r>
            <a:r>
              <a:rPr lang="en-US" b="0" i="0" u="none" strike="noStrike" dirty="0" smtClean="0">
                <a:solidFill>
                  <a:srgbClr val="0B0080"/>
                </a:solidFill>
                <a:effectLst/>
                <a:latin typeface="Arial" panose="020B0604020202020204" pitchFamily="34" charset="0"/>
                <a:hlinkClick r:id="rId13" tooltip="Flickr"/>
              </a:rPr>
              <a:t>Flickr</a:t>
            </a:r>
            <a:r>
              <a:rPr lang="en-US" b="0" i="0" dirty="0" smtClean="0">
                <a:solidFill>
                  <a:srgbClr val="202122"/>
                </a:solidFill>
                <a:effectLst/>
                <a:latin typeface="Arial" panose="020B0604020202020204" pitchFamily="34" charset="0"/>
              </a:rPr>
              <a:t>. The NSA is taking advantage of them all.</a:t>
            </a:r>
            <a:r>
              <a:rPr lang="en-US" b="0" i="0" u="none" strike="noStrike" baseline="30000" dirty="0" smtClean="0">
                <a:solidFill>
                  <a:srgbClr val="0B0080"/>
                </a:solidFill>
                <a:effectLst/>
                <a:latin typeface="Arial" panose="020B0604020202020204" pitchFamily="34" charset="0"/>
                <a:hlinkClick r:id="rId14"/>
              </a:rPr>
              <a:t>[135]</a:t>
            </a:r>
            <a:r>
              <a:rPr lang="en-US" b="0" i="0" dirty="0" smtClean="0">
                <a:solidFill>
                  <a:srgbClr val="202122"/>
                </a:solidFill>
                <a:effectLst/>
                <a:latin typeface="Arial" panose="020B0604020202020204" pitchFamily="34" charset="0"/>
              </a:rPr>
              <a:t> NASA is using such tools to aid the </a:t>
            </a:r>
            <a:r>
              <a:rPr lang="en-US" b="0" i="0" u="none" strike="noStrike" dirty="0" smtClean="0">
                <a:solidFill>
                  <a:srgbClr val="0B0080"/>
                </a:solidFill>
                <a:effectLst/>
                <a:latin typeface="Arial" panose="020B0604020202020204" pitchFamily="34" charset="0"/>
                <a:hlinkClick r:id="rId15" tooltip="Review of United States Human Space Flight Plans Committee"/>
              </a:rPr>
              <a:t>Review of U.S. Human Space Flight Plans Committee</a:t>
            </a:r>
            <a:r>
              <a:rPr lang="en-US" b="0" i="0" dirty="0" smtClean="0">
                <a:solidFill>
                  <a:srgbClr val="202122"/>
                </a:solidFill>
                <a:effectLst/>
                <a:latin typeface="Arial" panose="020B0604020202020204" pitchFamily="34" charset="0"/>
              </a:rPr>
              <a:t>, whose goal it is to </a:t>
            </a:r>
            <a:r>
              <a:rPr lang="en-US" b="0" i="1" dirty="0" smtClean="0">
                <a:solidFill>
                  <a:srgbClr val="202122"/>
                </a:solidFill>
                <a:effectLst/>
                <a:latin typeface="Arial" panose="020B0604020202020204" pitchFamily="34" charset="0"/>
              </a:rPr>
              <a:t>ensure that the nation is </a:t>
            </a:r>
            <a:r>
              <a:rPr lang="en-US" b="0" i="0" dirty="0" smtClean="0">
                <a:solidFill>
                  <a:srgbClr val="202122"/>
                </a:solidFill>
                <a:effectLst/>
                <a:latin typeface="Arial" panose="020B0604020202020204" pitchFamily="34" charset="0"/>
              </a:rPr>
              <a:t>on a vigorous and sustainable path to achieving its boldest aspirations in space</a:t>
            </a:r>
            <a:endParaRPr lang="en-US" dirty="0"/>
          </a:p>
        </p:txBody>
      </p:sp>
    </p:spTree>
    <p:extLst>
      <p:ext uri="{BB962C8B-B14F-4D97-AF65-F5344CB8AC3E}">
        <p14:creationId xmlns:p14="http://schemas.microsoft.com/office/powerpoint/2010/main" val="2110089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3688" y="462497"/>
            <a:ext cx="2621230" cy="369332"/>
          </a:xfrm>
          <a:prstGeom prst="rect">
            <a:avLst/>
          </a:prstGeom>
        </p:spPr>
        <p:txBody>
          <a:bodyPr wrap="none">
            <a:spAutoFit/>
          </a:bodyPr>
          <a:lstStyle/>
          <a:p>
            <a:r>
              <a:rPr lang="en-US" b="1" i="0" dirty="0" smtClean="0">
                <a:solidFill>
                  <a:srgbClr val="000000"/>
                </a:solidFill>
                <a:effectLst/>
                <a:latin typeface="Arial" panose="020B0604020202020204" pitchFamily="34" charset="0"/>
              </a:rPr>
              <a:t>Business applications</a:t>
            </a:r>
            <a:endParaRPr lang="en-US" b="1" i="0" dirty="0">
              <a:solidFill>
                <a:srgbClr val="000000"/>
              </a:solidFill>
              <a:effectLst/>
              <a:latin typeface="Arial" panose="020B0604020202020204" pitchFamily="34" charset="0"/>
            </a:endParaRPr>
          </a:p>
        </p:txBody>
      </p:sp>
      <p:sp>
        <p:nvSpPr>
          <p:cNvPr id="3" name="Rectangle 2"/>
          <p:cNvSpPr/>
          <p:nvPr/>
        </p:nvSpPr>
        <p:spPr>
          <a:xfrm>
            <a:off x="270456" y="1156718"/>
            <a:ext cx="11449318" cy="3693319"/>
          </a:xfrm>
          <a:prstGeom prst="rect">
            <a:avLst/>
          </a:prstGeom>
        </p:spPr>
        <p:txBody>
          <a:bodyPr wrap="square">
            <a:spAutoFit/>
          </a:bodyPr>
          <a:lstStyle/>
          <a:p>
            <a:r>
              <a:rPr lang="en-US" b="0" i="0" dirty="0" smtClean="0">
                <a:solidFill>
                  <a:srgbClr val="202122"/>
                </a:solidFill>
                <a:effectLst/>
                <a:latin typeface="Arial" panose="020B0604020202020204" pitchFamily="34" charset="0"/>
              </a:rPr>
              <a:t>The use of social networking services in an enterprise context presents the potential of having a major impact on the world of business and work (</a:t>
            </a:r>
            <a:r>
              <a:rPr lang="en-US" b="0" i="0" u="none" strike="noStrike" dirty="0" smtClean="0">
                <a:solidFill>
                  <a:srgbClr val="0B0080"/>
                </a:solidFill>
                <a:effectLst/>
                <a:latin typeface="Arial" panose="020B0604020202020204" pitchFamily="34" charset="0"/>
                <a:hlinkClick r:id="rId2"/>
              </a:rPr>
              <a:t>Fraser &amp; Dutta 2008</a:t>
            </a:r>
            <a:r>
              <a:rPr lang="en-US" b="0" i="0" dirty="0" smtClean="0">
                <a:solidFill>
                  <a:srgbClr val="202122"/>
                </a:solidFill>
                <a:effectLst/>
                <a:latin typeface="Arial" panose="020B0604020202020204" pitchFamily="34" charset="0"/>
              </a:rPr>
              <a:t>). Social networks connect people at low cost; this can be beneficial for </a:t>
            </a:r>
            <a:r>
              <a:rPr lang="en-US" b="0" i="0" u="none" strike="noStrike" dirty="0" smtClean="0">
                <a:solidFill>
                  <a:srgbClr val="0B0080"/>
                </a:solidFill>
                <a:effectLst/>
                <a:latin typeface="Arial" panose="020B0604020202020204" pitchFamily="34" charset="0"/>
                <a:hlinkClick r:id="rId3" tooltip="Entrepreneur"/>
              </a:rPr>
              <a:t>entrepreneurs</a:t>
            </a:r>
            <a:r>
              <a:rPr lang="en-US" b="0" i="0" dirty="0" smtClean="0">
                <a:solidFill>
                  <a:srgbClr val="202122"/>
                </a:solidFill>
                <a:effectLst/>
                <a:latin typeface="Arial" panose="020B0604020202020204" pitchFamily="34" charset="0"/>
              </a:rPr>
              <a:t> and </a:t>
            </a:r>
            <a:r>
              <a:rPr lang="en-US" b="0" i="0" u="none" strike="noStrike" dirty="0" smtClean="0">
                <a:solidFill>
                  <a:srgbClr val="0B0080"/>
                </a:solidFill>
                <a:effectLst/>
                <a:latin typeface="Arial" panose="020B0604020202020204" pitchFamily="34" charset="0"/>
                <a:hlinkClick r:id="rId4" tooltip="Small business"/>
              </a:rPr>
              <a:t>small businesses</a:t>
            </a:r>
            <a:r>
              <a:rPr lang="en-US" b="0" i="0" dirty="0" smtClean="0">
                <a:solidFill>
                  <a:srgbClr val="202122"/>
                </a:solidFill>
                <a:effectLst/>
                <a:latin typeface="Arial" panose="020B0604020202020204" pitchFamily="34" charset="0"/>
              </a:rPr>
              <a:t> looking to expand their contact bases. These networks often act as a customer relationship management tool for companies selling products and services. Companies can also use social networks for advertising in the form of banners and text ads. Since businesses operate globally, social networks can make it easier to keep in touch with contacts around the world. Applications for social networking sites have extended toward businesses and brands are creating their own, high functioning sites, a sector known as </a:t>
            </a:r>
            <a:r>
              <a:rPr lang="en-US" b="0" i="0" u="none" strike="noStrike" dirty="0" smtClean="0">
                <a:solidFill>
                  <a:srgbClr val="0B0080"/>
                </a:solidFill>
                <a:effectLst/>
                <a:latin typeface="Arial" panose="020B0604020202020204" pitchFamily="34" charset="0"/>
                <a:hlinkClick r:id="rId5" tooltip="Brand networking"/>
              </a:rPr>
              <a:t>brand networking</a:t>
            </a:r>
            <a:r>
              <a:rPr lang="en-US" b="0" i="0" dirty="0" smtClean="0">
                <a:solidFill>
                  <a:srgbClr val="202122"/>
                </a:solidFill>
                <a:effectLst/>
                <a:latin typeface="Arial" panose="020B0604020202020204" pitchFamily="34" charset="0"/>
              </a:rPr>
              <a:t>. It is the idea that a brand can build its consumer relationship by connecting their consumers to the brand image on a platform that provides them relative content, elements of participation, and a ranking or score system. Brand networking is a new way to capitalize on social trends as a marketing tool. The power of social networks is beginning to permeate into internal culture of businesses where they are finding uses for </a:t>
            </a:r>
            <a:r>
              <a:rPr lang="en-US" b="0" i="0" u="none" strike="noStrike" dirty="0" smtClean="0">
                <a:solidFill>
                  <a:srgbClr val="0B0080"/>
                </a:solidFill>
                <a:effectLst/>
                <a:latin typeface="Arial" panose="020B0604020202020204" pitchFamily="34" charset="0"/>
                <a:hlinkClick r:id="rId6" tooltip="Collaboration"/>
              </a:rPr>
              <a:t>collaboration</a:t>
            </a:r>
            <a:r>
              <a:rPr lang="en-US" b="0" i="0" dirty="0" smtClean="0">
                <a:solidFill>
                  <a:srgbClr val="202122"/>
                </a:solidFill>
                <a:effectLst/>
                <a:latin typeface="Arial" panose="020B0604020202020204" pitchFamily="34" charset="0"/>
              </a:rPr>
              <a:t>, </a:t>
            </a:r>
            <a:r>
              <a:rPr lang="en-US" b="0" i="0" u="none" strike="noStrike" dirty="0" smtClean="0">
                <a:solidFill>
                  <a:srgbClr val="0B0080"/>
                </a:solidFill>
                <a:effectLst/>
                <a:latin typeface="Arial" panose="020B0604020202020204" pitchFamily="34" charset="0"/>
                <a:hlinkClick r:id="rId7" tooltip="File sharing"/>
              </a:rPr>
              <a:t>file sharing</a:t>
            </a:r>
            <a:r>
              <a:rPr lang="en-US" b="0" i="0" dirty="0" smtClean="0">
                <a:solidFill>
                  <a:srgbClr val="202122"/>
                </a:solidFill>
                <a:effectLst/>
                <a:latin typeface="Arial" panose="020B0604020202020204" pitchFamily="34" charset="0"/>
              </a:rPr>
              <a:t> and </a:t>
            </a:r>
            <a:r>
              <a:rPr lang="en-US" b="0" i="0" u="none" strike="noStrike" dirty="0" smtClean="0">
                <a:solidFill>
                  <a:srgbClr val="0B0080"/>
                </a:solidFill>
                <a:effectLst/>
                <a:latin typeface="Arial" panose="020B0604020202020204" pitchFamily="34" charset="0"/>
                <a:hlinkClick r:id="rId8" tooltip="Knowledge transfer"/>
              </a:rPr>
              <a:t>knowledge transfer</a:t>
            </a:r>
            <a:r>
              <a:rPr lang="en-US" b="0" i="0" dirty="0" smtClean="0">
                <a:solidFill>
                  <a:srgbClr val="202122"/>
                </a:solidFill>
                <a:effectLst/>
                <a:latin typeface="Arial" panose="020B0604020202020204" pitchFamily="34" charset="0"/>
              </a:rPr>
              <a:t>. The term "</a:t>
            </a:r>
            <a:r>
              <a:rPr lang="en-US" b="0" i="0" u="none" strike="noStrike" dirty="0" smtClean="0">
                <a:solidFill>
                  <a:srgbClr val="0B0080"/>
                </a:solidFill>
                <a:effectLst/>
                <a:latin typeface="Arial" panose="020B0604020202020204" pitchFamily="34" charset="0"/>
                <a:hlinkClick r:id="rId9" tooltip="Enterprise social software"/>
              </a:rPr>
              <a:t>enterprise social software</a:t>
            </a:r>
            <a:r>
              <a:rPr lang="en-US" b="0" i="0" dirty="0" smtClean="0">
                <a:solidFill>
                  <a:srgbClr val="202122"/>
                </a:solidFill>
                <a:effectLst/>
                <a:latin typeface="Arial" panose="020B0604020202020204" pitchFamily="34" charset="0"/>
              </a:rPr>
              <a:t>" is becoming increasingly popular for these types of applications</a:t>
            </a:r>
            <a:endParaRPr lang="en-US" dirty="0"/>
          </a:p>
        </p:txBody>
      </p:sp>
    </p:spTree>
    <p:extLst>
      <p:ext uri="{BB962C8B-B14F-4D97-AF65-F5344CB8AC3E}">
        <p14:creationId xmlns:p14="http://schemas.microsoft.com/office/powerpoint/2010/main" val="3955512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0304" y="248656"/>
            <a:ext cx="11320530" cy="4801314"/>
          </a:xfrm>
          <a:prstGeom prst="rect">
            <a:avLst/>
          </a:prstGeom>
        </p:spPr>
        <p:txBody>
          <a:bodyPr wrap="square">
            <a:spAutoFit/>
          </a:bodyPr>
          <a:lstStyle/>
          <a:p>
            <a:r>
              <a:rPr lang="en-US" b="1" i="0" dirty="0" smtClean="0">
                <a:solidFill>
                  <a:srgbClr val="000000"/>
                </a:solidFill>
                <a:effectLst/>
                <a:latin typeface="Arial" panose="020B0604020202020204" pitchFamily="34" charset="0"/>
              </a:rPr>
              <a:t>Educational applications</a:t>
            </a:r>
            <a:r>
              <a:rPr lang="en-US" dirty="0" smtClean="0">
                <a:solidFill>
                  <a:srgbClr val="54595D"/>
                </a:solidFill>
                <a:latin typeface="Arial" panose="020B0604020202020204" pitchFamily="34" charset="0"/>
              </a:rPr>
              <a:t>:</a:t>
            </a:r>
          </a:p>
          <a:p>
            <a:endParaRPr lang="en-US" dirty="0" smtClean="0">
              <a:solidFill>
                <a:srgbClr val="54595D"/>
              </a:solidFill>
              <a:latin typeface="Arial" panose="020B0604020202020204" pitchFamily="34" charset="0"/>
            </a:endParaRPr>
          </a:p>
          <a:p>
            <a:endParaRPr lang="en-US" b="1" i="0" dirty="0" smtClean="0">
              <a:solidFill>
                <a:srgbClr val="000000"/>
              </a:solidFill>
              <a:effectLst/>
              <a:latin typeface="Arial" panose="020B0604020202020204" pitchFamily="34" charset="0"/>
            </a:endParaRPr>
          </a:p>
          <a:p>
            <a:r>
              <a:rPr lang="en-US" b="0" i="0" dirty="0" smtClean="0">
                <a:solidFill>
                  <a:srgbClr val="202122"/>
                </a:solidFill>
                <a:effectLst/>
                <a:latin typeface="Arial" panose="020B0604020202020204" pitchFamily="34" charset="0"/>
              </a:rPr>
              <a:t>The </a:t>
            </a:r>
            <a:r>
              <a:rPr lang="en-US" b="0" i="0" u="none" strike="noStrike" dirty="0" smtClean="0">
                <a:solidFill>
                  <a:srgbClr val="0B0080"/>
                </a:solidFill>
                <a:effectLst/>
                <a:latin typeface="Arial" panose="020B0604020202020204" pitchFamily="34" charset="0"/>
                <a:hlinkClick r:id="rId2" tooltip="National School Boards Association"/>
              </a:rPr>
              <a:t>National School Boards Association</a:t>
            </a:r>
            <a:r>
              <a:rPr lang="en-US" b="0" i="0" dirty="0" smtClean="0">
                <a:solidFill>
                  <a:srgbClr val="202122"/>
                </a:solidFill>
                <a:effectLst/>
                <a:latin typeface="Arial" panose="020B0604020202020204" pitchFamily="34" charset="0"/>
              </a:rPr>
              <a:t> reports that almost 60% of students who use social networking talk about education topics online, and more than 50% talk specifically about schoolwork. Yet the vast majority of school districts have stringent rules against nearly all forms of social networking during the school day—even though students and parents report few problem behaviors online. Social networks focused on supporting relationships between teachers and their students are now used for learning, educators professional development, and content sharing. </a:t>
            </a:r>
            <a:r>
              <a:rPr lang="en-US" b="0" i="0" u="none" strike="noStrike" dirty="0" smtClean="0">
                <a:solidFill>
                  <a:srgbClr val="0B0080"/>
                </a:solidFill>
                <a:effectLst/>
                <a:latin typeface="Arial" panose="020B0604020202020204" pitchFamily="34" charset="0"/>
                <a:hlinkClick r:id="rId3" tooltip="HASTAC"/>
              </a:rPr>
              <a:t>HASTAC</a:t>
            </a:r>
            <a:r>
              <a:rPr lang="en-US" b="0" i="0" dirty="0" smtClean="0">
                <a:solidFill>
                  <a:srgbClr val="202122"/>
                </a:solidFill>
                <a:effectLst/>
                <a:latin typeface="Arial" panose="020B0604020202020204" pitchFamily="34" charset="0"/>
              </a:rPr>
              <a:t> is a collaborative social network space for new modes of learning and research in higher education, K-12, and lifelong learning; </a:t>
            </a:r>
            <a:r>
              <a:rPr lang="en-US" b="0" i="0" u="none" strike="noStrike" dirty="0" err="1" smtClean="0">
                <a:solidFill>
                  <a:srgbClr val="0B0080"/>
                </a:solidFill>
                <a:effectLst/>
                <a:latin typeface="Arial" panose="020B0604020202020204" pitchFamily="34" charset="0"/>
                <a:hlinkClick r:id="rId4" tooltip="Ning (website)"/>
              </a:rPr>
              <a:t>Ning</a:t>
            </a:r>
            <a:r>
              <a:rPr lang="en-US" b="0" i="0" dirty="0" smtClean="0">
                <a:solidFill>
                  <a:srgbClr val="202122"/>
                </a:solidFill>
                <a:effectLst/>
                <a:latin typeface="Arial" panose="020B0604020202020204" pitchFamily="34" charset="0"/>
              </a:rPr>
              <a:t> supports teachers; </a:t>
            </a:r>
            <a:r>
              <a:rPr lang="en-US" b="0" i="0" u="none" strike="noStrike" dirty="0" err="1" smtClean="0">
                <a:solidFill>
                  <a:srgbClr val="0B0080"/>
                </a:solidFill>
                <a:effectLst/>
                <a:latin typeface="Arial" panose="020B0604020202020204" pitchFamily="34" charset="0"/>
                <a:hlinkClick r:id="rId5" tooltip="TermWiki"/>
              </a:rPr>
              <a:t>TermWiki</a:t>
            </a:r>
            <a:r>
              <a:rPr lang="en-US" b="0" i="0" dirty="0" smtClean="0">
                <a:solidFill>
                  <a:srgbClr val="202122"/>
                </a:solidFill>
                <a:effectLst/>
                <a:latin typeface="Arial" panose="020B0604020202020204" pitchFamily="34" charset="0"/>
              </a:rPr>
              <a:t>, </a:t>
            </a:r>
            <a:r>
              <a:rPr lang="en-US" b="0" i="0" u="none" strike="noStrike" dirty="0" err="1" smtClean="0">
                <a:solidFill>
                  <a:srgbClr val="0B0080"/>
                </a:solidFill>
                <a:effectLst/>
                <a:latin typeface="Arial" panose="020B0604020202020204" pitchFamily="34" charset="0"/>
                <a:hlinkClick r:id="rId6" tooltip="TeachStreet"/>
              </a:rPr>
              <a:t>TeachStreet</a:t>
            </a:r>
            <a:r>
              <a:rPr lang="en-US" b="0" i="0" dirty="0" smtClean="0">
                <a:solidFill>
                  <a:srgbClr val="202122"/>
                </a:solidFill>
                <a:effectLst/>
                <a:latin typeface="Arial" panose="020B0604020202020204" pitchFamily="34" charset="0"/>
              </a:rPr>
              <a:t> and other sites are being built to foster relationships that include educational blogs, portfolios, formal and ad hoc communities, as well as communication such as chats, discussion threads, and synchronous forums. These sites also have content sharing and rating features. Social networks are also emerging as online </a:t>
            </a:r>
            <a:r>
              <a:rPr lang="en-US" b="0" i="0" u="none" strike="noStrike" dirty="0" smtClean="0">
                <a:solidFill>
                  <a:srgbClr val="0B0080"/>
                </a:solidFill>
                <a:effectLst/>
                <a:latin typeface="Arial" panose="020B0604020202020204" pitchFamily="34" charset="0"/>
                <a:hlinkClick r:id="rId7" tooltip="Yearbook"/>
              </a:rPr>
              <a:t>yearbooks</a:t>
            </a:r>
            <a:r>
              <a:rPr lang="en-US" b="0" i="0" dirty="0" smtClean="0">
                <a:solidFill>
                  <a:srgbClr val="202122"/>
                </a:solidFill>
                <a:effectLst/>
                <a:latin typeface="Arial" panose="020B0604020202020204" pitchFamily="34" charset="0"/>
              </a:rPr>
              <a:t>, both public and private. One such service is </a:t>
            </a:r>
            <a:r>
              <a:rPr lang="en-US" b="0" i="0" u="none" strike="noStrike" dirty="0" err="1" smtClean="0">
                <a:solidFill>
                  <a:srgbClr val="0B0080"/>
                </a:solidFill>
                <a:effectLst/>
                <a:latin typeface="Arial" panose="020B0604020202020204" pitchFamily="34" charset="0"/>
                <a:hlinkClick r:id="rId8" tooltip="MyYearbook"/>
              </a:rPr>
              <a:t>MyYearbook</a:t>
            </a:r>
            <a:r>
              <a:rPr lang="en-US" b="0" i="0" dirty="0" smtClean="0">
                <a:solidFill>
                  <a:srgbClr val="202122"/>
                </a:solidFill>
                <a:effectLst/>
                <a:latin typeface="Arial" panose="020B0604020202020204" pitchFamily="34" charset="0"/>
              </a:rPr>
              <a:t>, which allows anyone from the general public to register and connect. A new trend emerging is private label yearbooks accessible only by students, parents, and teachers of a particular school, similar to </a:t>
            </a:r>
            <a:r>
              <a:rPr lang="en-US" b="0" i="0" u="none" strike="noStrike" dirty="0" smtClean="0">
                <a:solidFill>
                  <a:srgbClr val="0B0080"/>
                </a:solidFill>
                <a:effectLst/>
                <a:latin typeface="Arial" panose="020B0604020202020204" pitchFamily="34" charset="0"/>
                <a:hlinkClick r:id="rId9" tooltip="Facebook"/>
              </a:rPr>
              <a:t>Facebook</a:t>
            </a:r>
            <a:r>
              <a:rPr lang="en-US" b="0" i="0" dirty="0" smtClean="0">
                <a:solidFill>
                  <a:srgbClr val="202122"/>
                </a:solidFill>
                <a:effectLst/>
                <a:latin typeface="Arial" panose="020B0604020202020204" pitchFamily="34" charset="0"/>
              </a:rPr>
              <a:t>'s beginning within Harvard.</a:t>
            </a:r>
            <a:endParaRPr lang="en-US"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3007959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6063" y="252818"/>
            <a:ext cx="11294772" cy="5632311"/>
          </a:xfrm>
          <a:prstGeom prst="rect">
            <a:avLst/>
          </a:prstGeom>
        </p:spPr>
        <p:txBody>
          <a:bodyPr wrap="square">
            <a:spAutoFit/>
          </a:bodyPr>
          <a:lstStyle/>
          <a:p>
            <a:r>
              <a:rPr lang="en-US" b="1" i="0" dirty="0" smtClean="0">
                <a:solidFill>
                  <a:srgbClr val="000000"/>
                </a:solidFill>
                <a:effectLst/>
                <a:latin typeface="Arial" panose="020B0604020202020204" pitchFamily="34" charset="0"/>
              </a:rPr>
              <a:t>Finance applications</a:t>
            </a:r>
            <a:r>
              <a:rPr lang="en-US" dirty="0" smtClean="0">
                <a:solidFill>
                  <a:srgbClr val="54595D"/>
                </a:solidFill>
                <a:latin typeface="Arial" panose="020B0604020202020204" pitchFamily="34" charset="0"/>
              </a:rPr>
              <a:t>:</a:t>
            </a:r>
          </a:p>
          <a:p>
            <a:endParaRPr lang="en-US" dirty="0" smtClean="0">
              <a:solidFill>
                <a:srgbClr val="54595D"/>
              </a:solidFill>
              <a:latin typeface="Arial" panose="020B0604020202020204" pitchFamily="34" charset="0"/>
            </a:endParaRPr>
          </a:p>
          <a:p>
            <a:r>
              <a:rPr lang="en-US" b="0" i="0" dirty="0" smtClean="0">
                <a:solidFill>
                  <a:srgbClr val="202122"/>
                </a:solidFill>
                <a:effectLst/>
                <a:latin typeface="Arial" panose="020B0604020202020204" pitchFamily="34" charset="0"/>
              </a:rPr>
              <a:t>The use of </a:t>
            </a:r>
            <a:r>
              <a:rPr lang="en-US" b="0" i="0" u="none" strike="noStrike" dirty="0" smtClean="0">
                <a:solidFill>
                  <a:srgbClr val="0B0080"/>
                </a:solidFill>
                <a:effectLst/>
                <a:latin typeface="Arial" panose="020B0604020202020204" pitchFamily="34" charset="0"/>
                <a:hlinkClick r:id="rId2" tooltip="Virtual economy"/>
              </a:rPr>
              <a:t>virtual currency</a:t>
            </a:r>
            <a:r>
              <a:rPr lang="en-US" b="0" i="0" dirty="0" smtClean="0">
                <a:solidFill>
                  <a:srgbClr val="202122"/>
                </a:solidFill>
                <a:effectLst/>
                <a:latin typeface="Arial" panose="020B0604020202020204" pitchFamily="34" charset="0"/>
              </a:rPr>
              <a:t> systems inside social networks create new opportunities for global finance. </a:t>
            </a:r>
            <a:r>
              <a:rPr lang="en-US" b="0" i="0" u="none" strike="noStrike" dirty="0" smtClean="0">
                <a:solidFill>
                  <a:srgbClr val="0B0080"/>
                </a:solidFill>
                <a:effectLst/>
                <a:latin typeface="Arial" panose="020B0604020202020204" pitchFamily="34" charset="0"/>
                <a:hlinkClick r:id="rId3" tooltip="Hub Culture"/>
              </a:rPr>
              <a:t>Hub Culture</a:t>
            </a:r>
            <a:r>
              <a:rPr lang="en-US" b="0" i="0" dirty="0" smtClean="0">
                <a:solidFill>
                  <a:srgbClr val="202122"/>
                </a:solidFill>
                <a:effectLst/>
                <a:latin typeface="Arial" panose="020B0604020202020204" pitchFamily="34" charset="0"/>
              </a:rPr>
              <a:t> operates a virtual currency </a:t>
            </a:r>
            <a:r>
              <a:rPr lang="en-US" b="0" i="0" u="none" strike="noStrike" dirty="0" err="1" smtClean="0">
                <a:solidFill>
                  <a:srgbClr val="0B0080"/>
                </a:solidFill>
                <a:effectLst/>
                <a:latin typeface="Arial" panose="020B0604020202020204" pitchFamily="34" charset="0"/>
                <a:hlinkClick r:id="rId4" tooltip="Ven (currency)"/>
              </a:rPr>
              <a:t>Ven</a:t>
            </a:r>
            <a:r>
              <a:rPr lang="en-US" b="0" i="0" dirty="0" smtClean="0">
                <a:solidFill>
                  <a:srgbClr val="202122"/>
                </a:solidFill>
                <a:effectLst/>
                <a:latin typeface="Arial" panose="020B0604020202020204" pitchFamily="34" charset="0"/>
              </a:rPr>
              <a:t> used for global transactions among members, product sales and financial trades in commodities and carbon </a:t>
            </a:r>
            <a:r>
              <a:rPr lang="en-US" b="0" i="0" dirty="0" err="1" smtClean="0">
                <a:solidFill>
                  <a:srgbClr val="202122"/>
                </a:solidFill>
                <a:effectLst/>
                <a:latin typeface="Arial" panose="020B0604020202020204" pitchFamily="34" charset="0"/>
              </a:rPr>
              <a:t>credits.In</a:t>
            </a:r>
            <a:r>
              <a:rPr lang="en-US" b="0" i="0" dirty="0" smtClean="0">
                <a:solidFill>
                  <a:srgbClr val="202122"/>
                </a:solidFill>
                <a:effectLst/>
                <a:latin typeface="Arial" panose="020B0604020202020204" pitchFamily="34" charset="0"/>
              </a:rPr>
              <a:t> May 2010, </a:t>
            </a:r>
            <a:r>
              <a:rPr lang="en-US" b="0" i="0" u="none" strike="noStrike" dirty="0" smtClean="0">
                <a:solidFill>
                  <a:srgbClr val="0B0080"/>
                </a:solidFill>
                <a:effectLst/>
                <a:latin typeface="Arial" panose="020B0604020202020204" pitchFamily="34" charset="0"/>
                <a:hlinkClick r:id="rId5" tooltip="Carbon pricing"/>
              </a:rPr>
              <a:t>carbon pricing</a:t>
            </a:r>
            <a:r>
              <a:rPr lang="en-US" b="0" i="0" dirty="0" smtClean="0">
                <a:solidFill>
                  <a:srgbClr val="202122"/>
                </a:solidFill>
                <a:effectLst/>
                <a:latin typeface="Arial" panose="020B0604020202020204" pitchFamily="34" charset="0"/>
              </a:rPr>
              <a:t> contracts were introduced to the weighted basket of currencies and commodities that determine the floating exchange value of Ven. The introduction of carbon to the calculation price of the currency made </a:t>
            </a:r>
            <a:r>
              <a:rPr lang="en-US" b="0" i="0" dirty="0" err="1" smtClean="0">
                <a:solidFill>
                  <a:srgbClr val="202122"/>
                </a:solidFill>
                <a:effectLst/>
                <a:latin typeface="Arial" panose="020B0604020202020204" pitchFamily="34" charset="0"/>
              </a:rPr>
              <a:t>Ven</a:t>
            </a:r>
            <a:r>
              <a:rPr lang="en-US" b="0" i="0" dirty="0" smtClean="0">
                <a:solidFill>
                  <a:srgbClr val="202122"/>
                </a:solidFill>
                <a:effectLst/>
                <a:latin typeface="Arial" panose="020B0604020202020204" pitchFamily="34" charset="0"/>
              </a:rPr>
              <a:t> the first and only currency that is linked to the environment.</a:t>
            </a:r>
            <a:endParaRPr lang="en-US" b="0" i="0" u="none" strike="noStrike" baseline="30000" dirty="0" smtClean="0">
              <a:solidFill>
                <a:srgbClr val="0B0080"/>
              </a:solidFill>
              <a:effectLst/>
              <a:latin typeface="Arial" panose="020B0604020202020204" pitchFamily="34" charset="0"/>
            </a:endParaRPr>
          </a:p>
          <a:p>
            <a:endParaRPr lang="en-US" b="0" i="0" dirty="0" smtClean="0">
              <a:solidFill>
                <a:srgbClr val="202122"/>
              </a:solidFill>
              <a:effectLst/>
              <a:latin typeface="Arial" panose="020B0604020202020204" pitchFamily="34" charset="0"/>
            </a:endParaRPr>
          </a:p>
          <a:p>
            <a:r>
              <a:rPr lang="en-US" b="1" i="0" dirty="0" smtClean="0">
                <a:solidFill>
                  <a:srgbClr val="000000"/>
                </a:solidFill>
                <a:effectLst/>
                <a:latin typeface="Arial" panose="020B0604020202020204" pitchFamily="34" charset="0"/>
              </a:rPr>
              <a:t>Medical and health applications:</a:t>
            </a:r>
          </a:p>
          <a:p>
            <a:endParaRPr lang="en-US" b="1" i="0" dirty="0" smtClean="0">
              <a:solidFill>
                <a:srgbClr val="000000"/>
              </a:solidFill>
              <a:effectLst/>
              <a:latin typeface="Arial" panose="020B0604020202020204" pitchFamily="34" charset="0"/>
            </a:endParaRPr>
          </a:p>
          <a:p>
            <a:r>
              <a:rPr lang="en-US" b="0" i="0" dirty="0" smtClean="0">
                <a:solidFill>
                  <a:srgbClr val="202122"/>
                </a:solidFill>
                <a:effectLst/>
                <a:latin typeface="Arial" panose="020B0604020202020204" pitchFamily="34" charset="0"/>
              </a:rPr>
              <a:t>Social networks are beginning to be adopted by healthcare professionals as a means to manage institutional knowledge, disseminate peer to peer knowledge and to highlight individual physicians and institutions. The advantage of using a dedicated medical social networking site is that all the members are screened against the state licensing board list of practitioners. A new trend is emerging with social networks created to help its members with various physical and mental ailments. For people suffering from life-altering diseases or chronic health conditions, companies such as </a:t>
            </a:r>
            <a:r>
              <a:rPr lang="en-US" b="0" i="0" u="none" strike="noStrike" dirty="0" err="1" smtClean="0">
                <a:solidFill>
                  <a:srgbClr val="0B0080"/>
                </a:solidFill>
                <a:effectLst/>
                <a:latin typeface="Arial" panose="020B0604020202020204" pitchFamily="34" charset="0"/>
                <a:hlinkClick r:id="rId6" tooltip="HealthUnlocked"/>
              </a:rPr>
              <a:t>HealthUnlocked</a:t>
            </a:r>
            <a:r>
              <a:rPr lang="en-US" b="0" i="0" dirty="0" smtClean="0">
                <a:solidFill>
                  <a:srgbClr val="202122"/>
                </a:solidFill>
                <a:effectLst/>
                <a:latin typeface="Arial" panose="020B0604020202020204" pitchFamily="34" charset="0"/>
              </a:rPr>
              <a:t> and </a:t>
            </a:r>
            <a:r>
              <a:rPr lang="en-US" b="0" i="0" u="none" strike="noStrike" dirty="0" err="1" smtClean="0">
                <a:solidFill>
                  <a:srgbClr val="0B0080"/>
                </a:solidFill>
                <a:effectLst/>
                <a:latin typeface="Arial" panose="020B0604020202020204" pitchFamily="34" charset="0"/>
                <a:hlinkClick r:id="rId7" tooltip="PatientsLikeMe"/>
              </a:rPr>
              <a:t>PatientsLikeMe</a:t>
            </a:r>
            <a:r>
              <a:rPr lang="en-US" b="0" i="0" dirty="0" smtClean="0">
                <a:solidFill>
                  <a:srgbClr val="202122"/>
                </a:solidFill>
                <a:effectLst/>
                <a:latin typeface="Arial" panose="020B0604020202020204" pitchFamily="34" charset="0"/>
              </a:rPr>
              <a:t> offers their members the chance to connect with others dealing with similar issues and share experiences. For alcoholics and addicts, Sober Circle gives people in recovery the ability to communicate with one another and strengthen their recovery through the encouragement of others who can relate to their situation.</a:t>
            </a:r>
            <a:endParaRPr lang="en-US" b="0" i="0" dirty="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1405020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587" y="2125014"/>
            <a:ext cx="11479369" cy="1200329"/>
          </a:xfrm>
          <a:prstGeom prst="rect">
            <a:avLst/>
          </a:prstGeom>
        </p:spPr>
        <p:txBody>
          <a:bodyPr wrap="square">
            <a:spAutoFit/>
          </a:bodyPr>
          <a:lstStyle/>
          <a:p>
            <a:r>
              <a:rPr lang="en-US" b="0" i="0" dirty="0" smtClean="0">
                <a:solidFill>
                  <a:srgbClr val="202122"/>
                </a:solidFill>
                <a:effectLst/>
                <a:latin typeface="Arial" panose="020B0604020202020204" pitchFamily="34" charset="0"/>
              </a:rPr>
              <a:t>Other aspects of social network usage include the analysis of data coming from existing social networks (such as Twitter) to discover large crowd concentration events (based on tweets location statistical analysis) and disseminate the information to e.g. mobility-challenged individuals for e.g. avoiding the specific areas and optimizing their journey in an urban environment.</a:t>
            </a:r>
            <a:r>
              <a:rPr lang="en-US" b="0" i="0" u="none" strike="noStrike" baseline="30000" dirty="0" smtClean="0">
                <a:solidFill>
                  <a:srgbClr val="0B0080"/>
                </a:solidFill>
                <a:effectLst/>
                <a:latin typeface="Arial" panose="020B0604020202020204" pitchFamily="34" charset="0"/>
                <a:hlinkClick r:id="rId2"/>
              </a:rPr>
              <a:t>[148]</a:t>
            </a:r>
            <a:endParaRPr lang="en-US" b="0" i="0" dirty="0">
              <a:solidFill>
                <a:srgbClr val="202122"/>
              </a:solidFill>
              <a:effectLst/>
              <a:latin typeface="Arial" panose="020B0604020202020204" pitchFamily="34" charset="0"/>
            </a:endParaRPr>
          </a:p>
        </p:txBody>
      </p:sp>
      <p:sp>
        <p:nvSpPr>
          <p:cNvPr id="4" name="Rectangle 3"/>
          <p:cNvSpPr/>
          <p:nvPr/>
        </p:nvSpPr>
        <p:spPr>
          <a:xfrm>
            <a:off x="433587" y="3814740"/>
            <a:ext cx="11977354" cy="2862322"/>
          </a:xfrm>
          <a:prstGeom prst="rect">
            <a:avLst/>
          </a:prstGeom>
        </p:spPr>
        <p:txBody>
          <a:bodyPr wrap="square">
            <a:spAutoFit/>
          </a:bodyPr>
          <a:lstStyle/>
          <a:p>
            <a:r>
              <a:rPr lang="en-US" b="1" i="0" dirty="0" smtClean="0">
                <a:solidFill>
                  <a:srgbClr val="000000"/>
                </a:solidFill>
                <a:effectLst/>
                <a:latin typeface="Arial" panose="020B0604020202020204" pitchFamily="34" charset="0"/>
              </a:rPr>
              <a:t>Social and political applications</a:t>
            </a:r>
            <a:r>
              <a:rPr lang="en-US" b="0" i="0" dirty="0" smtClean="0">
                <a:solidFill>
                  <a:srgbClr val="54595D"/>
                </a:solidFill>
                <a:effectLst/>
                <a:latin typeface="Arial" panose="020B0604020202020204" pitchFamily="34" charset="0"/>
              </a:rPr>
              <a:t>[</a:t>
            </a:r>
            <a:r>
              <a:rPr lang="en-US" b="0" i="0" u="none" strike="noStrike" dirty="0" smtClean="0">
                <a:solidFill>
                  <a:srgbClr val="0B0080"/>
                </a:solidFill>
                <a:effectLst/>
                <a:latin typeface="Arial" panose="020B0604020202020204" pitchFamily="34" charset="0"/>
                <a:hlinkClick r:id="rId3" tooltip="Edit section: Social and political applications"/>
              </a:rPr>
              <a:t>edit</a:t>
            </a:r>
            <a:r>
              <a:rPr lang="en-US" b="0" i="0" dirty="0" smtClean="0">
                <a:solidFill>
                  <a:srgbClr val="54595D"/>
                </a:solidFill>
                <a:effectLst/>
                <a:latin typeface="Arial" panose="020B0604020202020204" pitchFamily="34" charset="0"/>
              </a:rPr>
              <a:t>]</a:t>
            </a:r>
            <a:endParaRPr lang="en-US" b="1" i="0" dirty="0" smtClean="0">
              <a:solidFill>
                <a:srgbClr val="000000"/>
              </a:solidFill>
              <a:effectLst/>
              <a:latin typeface="Arial" panose="020B0604020202020204" pitchFamily="34" charset="0"/>
            </a:endParaRPr>
          </a:p>
          <a:p>
            <a:r>
              <a:rPr lang="en-US" b="0" i="0" dirty="0" smtClean="0">
                <a:solidFill>
                  <a:srgbClr val="202122"/>
                </a:solidFill>
                <a:effectLst/>
                <a:latin typeface="Arial" panose="020B0604020202020204" pitchFamily="34" charset="0"/>
              </a:rPr>
              <a:t>Social networking sites have recently showed a value in social and political movements.</a:t>
            </a:r>
            <a:r>
              <a:rPr lang="en-US" b="0" i="0" u="none" strike="noStrike" baseline="30000" dirty="0" smtClean="0">
                <a:solidFill>
                  <a:srgbClr val="0B0080"/>
                </a:solidFill>
                <a:effectLst/>
                <a:latin typeface="Arial" panose="020B0604020202020204" pitchFamily="34" charset="0"/>
                <a:hlinkClick r:id="rId4"/>
              </a:rPr>
              <a:t>[149]</a:t>
            </a:r>
            <a:r>
              <a:rPr lang="en-US" b="0" i="0" dirty="0" smtClean="0">
                <a:solidFill>
                  <a:srgbClr val="202122"/>
                </a:solidFill>
                <a:effectLst/>
                <a:latin typeface="Arial" panose="020B0604020202020204" pitchFamily="34" charset="0"/>
              </a:rPr>
              <a:t> In the </a:t>
            </a:r>
            <a:r>
              <a:rPr lang="en-US" b="0" i="0" u="none" strike="noStrike" dirty="0" smtClean="0">
                <a:solidFill>
                  <a:srgbClr val="0B0080"/>
                </a:solidFill>
                <a:effectLst/>
                <a:latin typeface="Arial" panose="020B0604020202020204" pitchFamily="34" charset="0"/>
                <a:hlinkClick r:id="rId5" tooltip="2011 Egyptian revolution"/>
              </a:rPr>
              <a:t>Egyptian revolution</a:t>
            </a:r>
            <a:r>
              <a:rPr lang="en-US" b="0" i="0" dirty="0" smtClean="0">
                <a:solidFill>
                  <a:srgbClr val="202122"/>
                </a:solidFill>
                <a:effectLst/>
                <a:latin typeface="Arial" panose="020B0604020202020204" pitchFamily="34" charset="0"/>
              </a:rPr>
              <a:t>, </a:t>
            </a:r>
            <a:r>
              <a:rPr lang="en-US" b="0" i="0" u="none" strike="noStrike" dirty="0" smtClean="0">
                <a:solidFill>
                  <a:srgbClr val="0B0080"/>
                </a:solidFill>
                <a:effectLst/>
                <a:latin typeface="Arial" panose="020B0604020202020204" pitchFamily="34" charset="0"/>
                <a:hlinkClick r:id="rId6" tooltip="Facebook"/>
              </a:rPr>
              <a:t>Facebook</a:t>
            </a:r>
            <a:r>
              <a:rPr lang="en-US" b="0" i="0" dirty="0" smtClean="0">
                <a:solidFill>
                  <a:srgbClr val="202122"/>
                </a:solidFill>
                <a:effectLst/>
                <a:latin typeface="Arial" panose="020B0604020202020204" pitchFamily="34" charset="0"/>
              </a:rPr>
              <a:t> and </a:t>
            </a:r>
            <a:r>
              <a:rPr lang="en-US" b="0" i="0" u="none" strike="noStrike" dirty="0" smtClean="0">
                <a:solidFill>
                  <a:srgbClr val="0B0080"/>
                </a:solidFill>
                <a:effectLst/>
                <a:latin typeface="Arial" panose="020B0604020202020204" pitchFamily="34" charset="0"/>
                <a:hlinkClick r:id="rId7" tooltip="Twitter"/>
              </a:rPr>
              <a:t>Twitter</a:t>
            </a:r>
            <a:r>
              <a:rPr lang="en-US" b="0" i="0" dirty="0" smtClean="0">
                <a:solidFill>
                  <a:srgbClr val="202122"/>
                </a:solidFill>
                <a:effectLst/>
                <a:latin typeface="Arial" panose="020B0604020202020204" pitchFamily="34" charset="0"/>
              </a:rPr>
              <a:t> both played an allegedly pivotal role in keeping people connected to the revolt. </a:t>
            </a:r>
            <a:r>
              <a:rPr lang="en-US" b="0" i="0" u="none" strike="noStrike" dirty="0" smtClean="0">
                <a:solidFill>
                  <a:srgbClr val="0B0080"/>
                </a:solidFill>
                <a:effectLst/>
                <a:latin typeface="Arial" panose="020B0604020202020204" pitchFamily="34" charset="0"/>
                <a:hlinkClick r:id="rId8" tooltip="2011 Egyptian revolution"/>
              </a:rPr>
              <a:t>Egyptian activists</a:t>
            </a:r>
            <a:r>
              <a:rPr lang="en-US" b="0" i="0" dirty="0" smtClean="0">
                <a:solidFill>
                  <a:srgbClr val="202122"/>
                </a:solidFill>
                <a:effectLst/>
                <a:latin typeface="Arial" panose="020B0604020202020204" pitchFamily="34" charset="0"/>
              </a:rPr>
              <a:t> have credited social networking sites with providing a platform for planning protest and sharing news from </a:t>
            </a:r>
            <a:r>
              <a:rPr lang="en-US" b="0" i="0" u="none" strike="noStrike" dirty="0" err="1" smtClean="0">
                <a:solidFill>
                  <a:srgbClr val="0B0080"/>
                </a:solidFill>
                <a:effectLst/>
                <a:latin typeface="Arial" panose="020B0604020202020204" pitchFamily="34" charset="0"/>
                <a:hlinkClick r:id="rId9" tooltip="Tahrir Square"/>
              </a:rPr>
              <a:t>Tahrir</a:t>
            </a:r>
            <a:r>
              <a:rPr lang="en-US" b="0" i="0" u="none" strike="noStrike" dirty="0" smtClean="0">
                <a:solidFill>
                  <a:srgbClr val="0B0080"/>
                </a:solidFill>
                <a:effectLst/>
                <a:latin typeface="Arial" panose="020B0604020202020204" pitchFamily="34" charset="0"/>
                <a:hlinkClick r:id="rId9" tooltip="Tahrir Square"/>
              </a:rPr>
              <a:t> Square</a:t>
            </a:r>
            <a:r>
              <a:rPr lang="en-US" b="0" i="0" dirty="0" smtClean="0">
                <a:solidFill>
                  <a:srgbClr val="202122"/>
                </a:solidFill>
                <a:effectLst/>
                <a:latin typeface="Arial" panose="020B0604020202020204" pitchFamily="34" charset="0"/>
              </a:rPr>
              <a:t> in real time. By presenting a platform for thousands of people to instantaneously share videos of mainly events featuring brutality, social networking can be a vital tool in revolutions.</a:t>
            </a:r>
            <a:r>
              <a:rPr lang="en-US" b="0" i="0" u="none" strike="noStrike" baseline="30000" dirty="0" smtClean="0">
                <a:solidFill>
                  <a:srgbClr val="0B0080"/>
                </a:solidFill>
                <a:effectLst/>
                <a:latin typeface="Arial" panose="020B0604020202020204" pitchFamily="34" charset="0"/>
                <a:hlinkClick r:id="rId10"/>
              </a:rPr>
              <a:t>[150]</a:t>
            </a:r>
            <a:r>
              <a:rPr lang="en-US" b="0" i="0" dirty="0" smtClean="0">
                <a:solidFill>
                  <a:srgbClr val="202122"/>
                </a:solidFill>
                <a:effectLst/>
                <a:latin typeface="Arial" panose="020B0604020202020204" pitchFamily="34" charset="0"/>
              </a:rPr>
              <a:t> On the flip side, social networks enable government authorities to easily identify, and repress, protestors and dissidents.</a:t>
            </a:r>
            <a:r>
              <a:rPr lang="en-US" b="0" i="0" baseline="30000" dirty="0" smtClean="0">
                <a:solidFill>
                  <a:srgbClr val="202122"/>
                </a:solidFill>
                <a:effectLst/>
                <a:latin typeface="Arial" panose="020B0604020202020204" pitchFamily="34" charset="0"/>
              </a:rPr>
              <a:t>[</a:t>
            </a:r>
            <a:r>
              <a:rPr lang="en-US" b="0" i="1" u="none" strike="noStrike" baseline="30000" dirty="0" smtClean="0">
                <a:solidFill>
                  <a:srgbClr val="0B0080"/>
                </a:solidFill>
                <a:effectLst/>
                <a:latin typeface="Arial" panose="020B0604020202020204" pitchFamily="34" charset="0"/>
                <a:hlinkClick r:id="rId11" tooltip="Wikipedia:Citation needed"/>
              </a:rPr>
              <a:t>citation needed</a:t>
            </a:r>
            <a:r>
              <a:rPr lang="en-US" b="0" i="0" baseline="30000" dirty="0" smtClean="0">
                <a:solidFill>
                  <a:srgbClr val="202122"/>
                </a:solidFill>
                <a:effectLst/>
                <a:latin typeface="Arial" panose="020B0604020202020204" pitchFamily="34" charset="0"/>
              </a:rPr>
              <a:t>]</a:t>
            </a:r>
            <a:r>
              <a:rPr lang="en-US" b="0" i="0" dirty="0" smtClean="0">
                <a:solidFill>
                  <a:srgbClr val="202122"/>
                </a:solidFill>
                <a:effectLst/>
                <a:latin typeface="Arial" panose="020B0604020202020204" pitchFamily="34" charset="0"/>
              </a:rPr>
              <a:t> Another thing that social media helps with in political applications is getting the younger generations involved in politics and ongoing political issues.</a:t>
            </a:r>
            <a:r>
              <a:rPr lang="en-US" b="0" i="0" u="none" strike="noStrike" baseline="30000" dirty="0" smtClean="0">
                <a:solidFill>
                  <a:srgbClr val="0B0080"/>
                </a:solidFill>
                <a:effectLst/>
                <a:latin typeface="Arial" panose="020B0604020202020204" pitchFamily="34" charset="0"/>
                <a:hlinkClick r:id="rId12"/>
              </a:rPr>
              <a:t>[151]</a:t>
            </a:r>
            <a:endParaRPr lang="en-US" b="0" i="0" dirty="0" smtClean="0">
              <a:solidFill>
                <a:srgbClr val="202122"/>
              </a:solidFill>
              <a:effectLst/>
              <a:latin typeface="Arial" panose="020B0604020202020204" pitchFamily="34" charset="0"/>
            </a:endParaRPr>
          </a:p>
          <a:p>
            <a:endParaRPr lang="en-US" b="0" i="0" dirty="0">
              <a:solidFill>
                <a:srgbClr val="202122"/>
              </a:solidFill>
              <a:effectLst/>
              <a:latin typeface="Arial" panose="020B0604020202020204" pitchFamily="34" charset="0"/>
            </a:endParaRPr>
          </a:p>
        </p:txBody>
      </p:sp>
      <p:sp>
        <p:nvSpPr>
          <p:cNvPr id="5" name="Rectangle 4"/>
          <p:cNvSpPr/>
          <p:nvPr/>
        </p:nvSpPr>
        <p:spPr>
          <a:xfrm>
            <a:off x="433587" y="526221"/>
            <a:ext cx="11234671" cy="1477328"/>
          </a:xfrm>
          <a:prstGeom prst="rect">
            <a:avLst/>
          </a:prstGeom>
        </p:spPr>
        <p:txBody>
          <a:bodyPr wrap="square">
            <a:spAutoFit/>
          </a:bodyPr>
          <a:lstStyle/>
          <a:p>
            <a:r>
              <a:rPr lang="en-US" b="0" i="0" dirty="0" smtClean="0">
                <a:solidFill>
                  <a:srgbClr val="202122"/>
                </a:solidFill>
                <a:effectLst/>
                <a:latin typeface="Arial" panose="020B0604020202020204" pitchFamily="34" charset="0"/>
              </a:rPr>
              <a:t> </a:t>
            </a:r>
            <a:r>
              <a:rPr lang="en-US" b="0" i="0" u="none" strike="noStrike" dirty="0" err="1" smtClean="0">
                <a:solidFill>
                  <a:srgbClr val="0B0080"/>
                </a:solidFill>
                <a:effectLst/>
                <a:latin typeface="Arial" panose="020B0604020202020204" pitchFamily="34" charset="0"/>
                <a:hlinkClick r:id="rId13" tooltip="DailyStrength"/>
              </a:rPr>
              <a:t>DailyStrength</a:t>
            </a:r>
            <a:r>
              <a:rPr lang="en-US" b="0" i="0" dirty="0" smtClean="0">
                <a:solidFill>
                  <a:srgbClr val="202122"/>
                </a:solidFill>
                <a:effectLst/>
                <a:latin typeface="Arial" panose="020B0604020202020204" pitchFamily="34" charset="0"/>
              </a:rPr>
              <a:t> is also a website that offers support groups for a wide array of topics and conditions, including the support topics offered by </a:t>
            </a:r>
            <a:r>
              <a:rPr lang="en-US" b="0" i="0" u="none" strike="noStrike" dirty="0" err="1" smtClean="0">
                <a:solidFill>
                  <a:srgbClr val="0B0080"/>
                </a:solidFill>
                <a:effectLst/>
                <a:latin typeface="Arial" panose="020B0604020202020204" pitchFamily="34" charset="0"/>
                <a:hlinkClick r:id="rId14" tooltip="PatientsLikeMe"/>
              </a:rPr>
              <a:t>PatientsLikeMe</a:t>
            </a:r>
            <a:r>
              <a:rPr lang="en-US" b="0" i="0" dirty="0" smtClean="0">
                <a:solidFill>
                  <a:srgbClr val="202122"/>
                </a:solidFill>
                <a:effectLst/>
                <a:latin typeface="Arial" panose="020B0604020202020204" pitchFamily="34" charset="0"/>
              </a:rPr>
              <a:t> and </a:t>
            </a:r>
            <a:r>
              <a:rPr lang="en-US" b="0" i="0" dirty="0" err="1" smtClean="0">
                <a:solidFill>
                  <a:srgbClr val="202122"/>
                </a:solidFill>
                <a:effectLst/>
                <a:latin typeface="Arial" panose="020B0604020202020204" pitchFamily="34" charset="0"/>
              </a:rPr>
              <a:t>SoberCircle</a:t>
            </a:r>
            <a:r>
              <a:rPr lang="en-US" b="0" i="0" dirty="0" smtClean="0">
                <a:solidFill>
                  <a:srgbClr val="202122"/>
                </a:solidFill>
                <a:effectLst/>
                <a:latin typeface="Arial" panose="020B0604020202020204" pitchFamily="34" charset="0"/>
              </a:rPr>
              <a:t>. Some social networks aim to encourage healthy lifestyles in their users. </a:t>
            </a:r>
            <a:r>
              <a:rPr lang="en-US" b="0" i="0" u="none" strike="noStrike" dirty="0" err="1" smtClean="0">
                <a:solidFill>
                  <a:srgbClr val="0B0080"/>
                </a:solidFill>
                <a:effectLst/>
                <a:latin typeface="Arial" panose="020B0604020202020204" pitchFamily="34" charset="0"/>
                <a:hlinkClick r:id="rId15" tooltip="SparkPeople"/>
              </a:rPr>
              <a:t>SparkPeople</a:t>
            </a:r>
            <a:r>
              <a:rPr lang="en-US" b="0" i="0" dirty="0" smtClean="0">
                <a:solidFill>
                  <a:srgbClr val="202122"/>
                </a:solidFill>
                <a:effectLst/>
                <a:latin typeface="Arial" panose="020B0604020202020204" pitchFamily="34" charset="0"/>
              </a:rPr>
              <a:t> and </a:t>
            </a:r>
            <a:r>
              <a:rPr lang="en-US" b="0" i="0" u="none" strike="noStrike" dirty="0" err="1" smtClean="0">
                <a:solidFill>
                  <a:srgbClr val="0B0080"/>
                </a:solidFill>
                <a:effectLst/>
                <a:latin typeface="Arial" panose="020B0604020202020204" pitchFamily="34" charset="0"/>
                <a:hlinkClick r:id="rId16" tooltip="HealthUnlocked"/>
              </a:rPr>
              <a:t>HealthUnlocked</a:t>
            </a:r>
            <a:r>
              <a:rPr lang="en-US" b="0" i="0" dirty="0" smtClean="0">
                <a:solidFill>
                  <a:srgbClr val="202122"/>
                </a:solidFill>
                <a:effectLst/>
                <a:latin typeface="Arial" panose="020B0604020202020204" pitchFamily="34" charset="0"/>
              </a:rPr>
              <a:t> offer community and social networking tools for peer support during weight loss. </a:t>
            </a:r>
            <a:r>
              <a:rPr lang="en-US" b="0" i="0" u="none" strike="noStrike" dirty="0" err="1" smtClean="0">
                <a:solidFill>
                  <a:srgbClr val="0B0080"/>
                </a:solidFill>
                <a:effectLst/>
                <a:latin typeface="Arial" panose="020B0604020202020204" pitchFamily="34" charset="0"/>
                <a:hlinkClick r:id="rId17" tooltip="Fitocracy"/>
              </a:rPr>
              <a:t>Fitocracy</a:t>
            </a:r>
            <a:r>
              <a:rPr lang="en-US" b="0" i="0" dirty="0" smtClean="0">
                <a:solidFill>
                  <a:srgbClr val="202122"/>
                </a:solidFill>
                <a:effectLst/>
                <a:latin typeface="Arial" panose="020B0604020202020204" pitchFamily="34" charset="0"/>
              </a:rPr>
              <a:t> and </a:t>
            </a:r>
            <a:r>
              <a:rPr lang="en-US" b="0" i="0" u="none" strike="noStrike" dirty="0" smtClean="0">
                <a:solidFill>
                  <a:srgbClr val="0B0080"/>
                </a:solidFill>
                <a:effectLst/>
                <a:latin typeface="Arial" panose="020B0604020202020204" pitchFamily="34" charset="0"/>
                <a:hlinkClick r:id="rId18" tooltip="QUENTIQ"/>
              </a:rPr>
              <a:t>QUENTIQ</a:t>
            </a:r>
            <a:r>
              <a:rPr lang="en-US" b="0" i="0" dirty="0" smtClean="0">
                <a:solidFill>
                  <a:srgbClr val="202122"/>
                </a:solidFill>
                <a:effectLst/>
                <a:latin typeface="Arial" panose="020B0604020202020204" pitchFamily="34" charset="0"/>
              </a:rPr>
              <a:t> are focused on exercise, enabling users to share their own workouts and comment on those of other users. </a:t>
            </a:r>
            <a:endParaRPr lang="en-US" dirty="0"/>
          </a:p>
        </p:txBody>
      </p:sp>
    </p:spTree>
    <p:extLst>
      <p:ext uri="{BB962C8B-B14F-4D97-AF65-F5344CB8AC3E}">
        <p14:creationId xmlns:p14="http://schemas.microsoft.com/office/powerpoint/2010/main" val="21378186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2073" y="2674084"/>
            <a:ext cx="11440733" cy="1200329"/>
          </a:xfrm>
          <a:prstGeom prst="rect">
            <a:avLst/>
          </a:prstGeom>
        </p:spPr>
        <p:txBody>
          <a:bodyPr wrap="square">
            <a:spAutoFit/>
          </a:bodyPr>
          <a:lstStyle/>
          <a:p>
            <a:r>
              <a:rPr lang="en-US" b="0" i="0" dirty="0" smtClean="0">
                <a:solidFill>
                  <a:srgbClr val="202122"/>
                </a:solidFill>
                <a:effectLst/>
                <a:latin typeface="Arial" panose="020B0604020202020204" pitchFamily="34" charset="0"/>
              </a:rPr>
              <a:t>In 2007, when Obama first announced his candidacy, there was no such thing as an iPhone or Twitter. However, a year later, Obama was sending out voting reminders to thousands of people through Twitter, showing just how fast social media moves. Obama's campaign was current and needed to be successful in incorporating social media, as social media acts best and is most effective in real time.</a:t>
            </a:r>
            <a:r>
              <a:rPr lang="en-US" b="0" i="0" baseline="30000" dirty="0" smtClean="0">
                <a:solidFill>
                  <a:srgbClr val="202122"/>
                </a:solidFill>
                <a:effectLst/>
                <a:latin typeface="Arial" panose="020B0604020202020204" pitchFamily="34" charset="0"/>
              </a:rPr>
              <a:t>[</a:t>
            </a:r>
            <a:r>
              <a:rPr lang="en-US" b="0" i="1" u="none" strike="noStrike" baseline="30000" dirty="0" smtClean="0">
                <a:solidFill>
                  <a:srgbClr val="0B0080"/>
                </a:solidFill>
                <a:effectLst/>
                <a:latin typeface="Arial" panose="020B0604020202020204" pitchFamily="34" charset="0"/>
                <a:hlinkClick r:id="rId2" tooltip="Wikipedia:Citation needed"/>
              </a:rPr>
              <a:t>citation needed</a:t>
            </a:r>
            <a:endParaRPr lang="en-US" dirty="0"/>
          </a:p>
        </p:txBody>
      </p:sp>
      <p:sp>
        <p:nvSpPr>
          <p:cNvPr id="3" name="Rectangle 2"/>
          <p:cNvSpPr/>
          <p:nvPr/>
        </p:nvSpPr>
        <p:spPr>
          <a:xfrm>
            <a:off x="382073" y="239564"/>
            <a:ext cx="11809927" cy="2308324"/>
          </a:xfrm>
          <a:prstGeom prst="rect">
            <a:avLst/>
          </a:prstGeom>
        </p:spPr>
        <p:txBody>
          <a:bodyPr wrap="square">
            <a:spAutoFit/>
          </a:bodyPr>
          <a:lstStyle/>
          <a:p>
            <a:r>
              <a:rPr lang="en-US" b="0" i="0" dirty="0" smtClean="0">
                <a:solidFill>
                  <a:srgbClr val="202122"/>
                </a:solidFill>
                <a:effectLst/>
                <a:latin typeface="Arial" panose="020B0604020202020204" pitchFamily="34" charset="0"/>
              </a:rPr>
              <a:t>Perhaps the most significant political application of social media is </a:t>
            </a:r>
            <a:r>
              <a:rPr lang="en-US" b="0" i="0" u="none" strike="noStrike" dirty="0" smtClean="0">
                <a:solidFill>
                  <a:srgbClr val="0B0080"/>
                </a:solidFill>
                <a:effectLst/>
                <a:latin typeface="Arial" panose="020B0604020202020204" pitchFamily="34" charset="0"/>
                <a:hlinkClick r:id="rId3" tooltip="Barack Obama 2008 presidential campaign"/>
              </a:rPr>
              <a:t>Barack Obama's election campaign in 2008</a:t>
            </a:r>
            <a:r>
              <a:rPr lang="en-US" b="0" i="0" dirty="0" smtClean="0">
                <a:solidFill>
                  <a:srgbClr val="202122"/>
                </a:solidFill>
                <a:effectLst/>
                <a:latin typeface="Arial" panose="020B0604020202020204" pitchFamily="34" charset="0"/>
              </a:rPr>
              <a:t>. It was the first of its kind, as it successfully incorporated social media into its campaign winning strategy, evolving the way of political campaigns forevermore in the ever-changing technological world we find ourselves in today. His campaign won by engaging everyday people and empowering volunteers, donors, and advocates, through social networks, text messaging, email messaging and online videos.</a:t>
            </a:r>
            <a:r>
              <a:rPr lang="en-US" b="0" i="0" u="none" strike="noStrike" baseline="30000" dirty="0" smtClean="0">
                <a:solidFill>
                  <a:srgbClr val="0B0080"/>
                </a:solidFill>
                <a:effectLst/>
                <a:latin typeface="Arial" panose="020B0604020202020204" pitchFamily="34" charset="0"/>
                <a:hlinkClick r:id="rId4"/>
              </a:rPr>
              <a:t>[152]</a:t>
            </a:r>
            <a:r>
              <a:rPr lang="en-US" b="0" i="0" dirty="0" smtClean="0">
                <a:solidFill>
                  <a:srgbClr val="202122"/>
                </a:solidFill>
                <a:effectLst/>
                <a:latin typeface="Arial" panose="020B0604020202020204" pitchFamily="34" charset="0"/>
              </a:rPr>
              <a:t> Obama's social media campaign was vast, with his campaign boasting 5 million 'friends' on over 15 social networking sites, with over 3 million friends just on Facebook.</a:t>
            </a:r>
            <a:r>
              <a:rPr lang="en-US" b="0" i="0" u="none" strike="noStrike" baseline="30000" dirty="0" smtClean="0">
                <a:solidFill>
                  <a:srgbClr val="0B0080"/>
                </a:solidFill>
                <a:effectLst/>
                <a:latin typeface="Arial" panose="020B0604020202020204" pitchFamily="34" charset="0"/>
                <a:hlinkClick r:id="rId5"/>
              </a:rPr>
              <a:t>[153]</a:t>
            </a:r>
            <a:r>
              <a:rPr lang="en-US" b="0" i="0" dirty="0" smtClean="0">
                <a:solidFill>
                  <a:srgbClr val="202122"/>
                </a:solidFill>
                <a:effectLst/>
                <a:latin typeface="Arial" panose="020B0604020202020204" pitchFamily="34" charset="0"/>
              </a:rPr>
              <a:t> Another significant success of the campaign was online videos, with nearly 2,000 YouTube videos being put online, receiving over 80 million views.</a:t>
            </a:r>
            <a:r>
              <a:rPr lang="en-US" b="0" i="0" u="none" strike="noStrike" baseline="30000" dirty="0" smtClean="0">
                <a:solidFill>
                  <a:srgbClr val="0B0080"/>
                </a:solidFill>
                <a:effectLst/>
                <a:latin typeface="Arial" panose="020B0604020202020204" pitchFamily="34" charset="0"/>
                <a:hlinkClick r:id="rId5"/>
              </a:rPr>
              <a:t>[153]</a:t>
            </a:r>
            <a:endParaRPr lang="en-US" b="0" i="0" dirty="0" smtClean="0">
              <a:solidFill>
                <a:srgbClr val="202122"/>
              </a:solidFill>
              <a:effectLst/>
              <a:latin typeface="Arial" panose="020B0604020202020204" pitchFamily="34" charset="0"/>
            </a:endParaRPr>
          </a:p>
        </p:txBody>
      </p:sp>
    </p:spTree>
    <p:extLst>
      <p:ext uri="{BB962C8B-B14F-4D97-AF65-F5344CB8AC3E}">
        <p14:creationId xmlns:p14="http://schemas.microsoft.com/office/powerpoint/2010/main" val="2796261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0456" y="297415"/>
            <a:ext cx="11217497" cy="3693319"/>
          </a:xfrm>
          <a:prstGeom prst="rect">
            <a:avLst/>
          </a:prstGeom>
        </p:spPr>
        <p:txBody>
          <a:bodyPr wrap="square">
            <a:spAutoFit/>
          </a:bodyPr>
          <a:lstStyle/>
          <a:p>
            <a:r>
              <a:rPr lang="en-US" b="1" i="0" u="sng" dirty="0" smtClean="0">
                <a:solidFill>
                  <a:srgbClr val="111111"/>
                </a:solidFill>
                <a:effectLst/>
                <a:latin typeface="SourceSansPro"/>
              </a:rPr>
              <a:t>Advantages and Disadvantages of Social Networking in Marketing:</a:t>
            </a:r>
          </a:p>
          <a:p>
            <a:endParaRPr lang="en-US" b="1" i="0" u="sng" dirty="0" smtClean="0">
              <a:solidFill>
                <a:srgbClr val="111111"/>
              </a:solidFill>
              <a:effectLst/>
              <a:latin typeface="SourceSansPro"/>
            </a:endParaRPr>
          </a:p>
          <a:p>
            <a:r>
              <a:rPr lang="en-US" b="0" i="0" dirty="0" smtClean="0">
                <a:solidFill>
                  <a:srgbClr val="111111"/>
                </a:solidFill>
                <a:effectLst/>
                <a:latin typeface="SourceSansPro"/>
              </a:rPr>
              <a:t>Customers may complement the company’s offerings and encourage others to buy the products or services. The more customers are talking about a company on social networking, the more valuable the brand authority becomes. As a brand grows stronger, more sales result. Increased company posts rank the company higher in search engines. Social networking can help establish a brand as legitimate, credible, and trustworthy.</a:t>
            </a:r>
          </a:p>
          <a:p>
            <a:endParaRPr lang="en-US" b="0" i="0" dirty="0" smtClean="0">
              <a:solidFill>
                <a:srgbClr val="111111"/>
              </a:solidFill>
              <a:effectLst/>
              <a:latin typeface="SourceSansPro"/>
            </a:endParaRPr>
          </a:p>
          <a:p>
            <a:r>
              <a:rPr lang="en-US" b="0" i="0" dirty="0" smtClean="0">
                <a:solidFill>
                  <a:srgbClr val="111111"/>
                </a:solidFill>
                <a:effectLst/>
                <a:latin typeface="SourceSansPro"/>
              </a:rPr>
              <a:t>A company may use social networking to demonstrate its customer service level and enrich its relationships with consumers. For example, if a customer complains about a product or service on Twitter, the company may address the issue immediately, apologize, and take action to make it right. However, criticism of a brand can spread very quickly on social media. This can create a virtual headache for a company's public relations department.</a:t>
            </a:r>
            <a:endParaRPr lang="en-US" b="0" i="0" dirty="0">
              <a:solidFill>
                <a:srgbClr val="111111"/>
              </a:solidFill>
              <a:effectLst/>
              <a:latin typeface="SourceSansPro"/>
            </a:endParaRPr>
          </a:p>
        </p:txBody>
      </p:sp>
      <p:sp>
        <p:nvSpPr>
          <p:cNvPr id="3" name="Rectangle 2"/>
          <p:cNvSpPr/>
          <p:nvPr/>
        </p:nvSpPr>
        <p:spPr>
          <a:xfrm>
            <a:off x="279040" y="4299827"/>
            <a:ext cx="11208913" cy="1200329"/>
          </a:xfrm>
          <a:prstGeom prst="rect">
            <a:avLst/>
          </a:prstGeom>
        </p:spPr>
        <p:txBody>
          <a:bodyPr wrap="square">
            <a:spAutoFit/>
          </a:bodyPr>
          <a:lstStyle/>
          <a:p>
            <a:r>
              <a:rPr lang="en-US" b="0" i="0" dirty="0" smtClean="0">
                <a:solidFill>
                  <a:srgbClr val="111111"/>
                </a:solidFill>
                <a:effectLst/>
                <a:latin typeface="SourceSansPro"/>
              </a:rPr>
              <a:t>Although social networking itself is free, building and maintaining a company profile takes hours each week. Costs for those hours add up quickly. In addition, businesses need many followers before a social media marketing campaign starts generating a positive </a:t>
            </a:r>
            <a:r>
              <a:rPr lang="en-US" b="0" i="0" u="sng" dirty="0" smtClean="0">
                <a:solidFill>
                  <a:srgbClr val="2C40D0"/>
                </a:solidFill>
                <a:effectLst/>
                <a:latin typeface="SourceSansPro"/>
                <a:hlinkClick r:id="rId2"/>
              </a:rPr>
              <a:t>return on investment (ROI)</a:t>
            </a:r>
            <a:r>
              <a:rPr lang="en-US" b="0" i="0" dirty="0" smtClean="0">
                <a:solidFill>
                  <a:srgbClr val="111111"/>
                </a:solidFill>
                <a:effectLst/>
                <a:latin typeface="SourceSansPro"/>
              </a:rPr>
              <a:t>. For example, submitting a post to 15 followers does not have the same effect as submitting the post to 15,000 followers.</a:t>
            </a:r>
            <a:endParaRPr lang="en-US" dirty="0"/>
          </a:p>
        </p:txBody>
      </p:sp>
    </p:spTree>
    <p:extLst>
      <p:ext uri="{BB962C8B-B14F-4D97-AF65-F5344CB8AC3E}">
        <p14:creationId xmlns:p14="http://schemas.microsoft.com/office/powerpoint/2010/main" val="2793741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650</Words>
  <Application>Microsoft Office PowerPoint</Application>
  <PresentationFormat>Widescreen</PresentationFormat>
  <Paragraphs>38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Linux Libertine</vt:lpstr>
      <vt:lpstr>SourceSansPro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3</cp:revision>
  <dcterms:created xsi:type="dcterms:W3CDTF">2020-12-04T20:49:44Z</dcterms:created>
  <dcterms:modified xsi:type="dcterms:W3CDTF">2020-12-04T21:15:00Z</dcterms:modified>
</cp:coreProperties>
</file>