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80" r:id="rId23"/>
    <p:sldId id="281" r:id="rId24"/>
    <p:sldId id="284" r:id="rId25"/>
    <p:sldId id="285" r:id="rId26"/>
    <p:sldId id="286" r:id="rId27"/>
    <p:sldId id="282" r:id="rId28"/>
    <p:sldId id="283" r:id="rId29"/>
    <p:sldId id="287" r:id="rId30"/>
    <p:sldId id="288" r:id="rId31"/>
    <p:sldId id="289" r:id="rId32"/>
    <p:sldId id="290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292" r:id="rId41"/>
    <p:sldId id="300" r:id="rId42"/>
    <p:sldId id="301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12/3/2019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and costing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9687216" cy="861420"/>
          </a:xfrm>
        </p:spPr>
        <p:txBody>
          <a:bodyPr>
            <a:normAutofit/>
          </a:bodyPr>
          <a:lstStyle/>
          <a:p>
            <a:r>
              <a:rPr lang="en-US" b="1"/>
              <a:t>Chapter 9</a:t>
            </a:r>
            <a:endParaRPr lang="en-US" b="1" dirty="0"/>
          </a:p>
          <a:p>
            <a:r>
              <a:rPr lang="en-US" dirty="0"/>
              <a:t>												</a:t>
            </a:r>
            <a:r>
              <a:rPr lang="en-US" b="1" dirty="0">
                <a:latin typeface="MV Boli" panose="02000500030200090000" pitchFamily="2" charset="0"/>
                <a:cs typeface="MV Boli" panose="02000500030200090000" pitchFamily="2" charset="0"/>
              </a:rPr>
              <a:t>prepared by:  Khansa Saleem</a:t>
            </a:r>
          </a:p>
        </p:txBody>
      </p:sp>
    </p:spTree>
    <p:extLst>
      <p:ext uri="{BB962C8B-B14F-4D97-AF65-F5344CB8AC3E}">
        <p14:creationId xmlns:p14="http://schemas.microsoft.com/office/powerpoint/2010/main" xmlns="" val="2078920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CPM Chart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24955" y="2692399"/>
            <a:ext cx="6397421" cy="3776255"/>
          </a:xfrm>
        </p:spPr>
      </p:pic>
    </p:spTree>
    <p:extLst>
      <p:ext uri="{BB962C8B-B14F-4D97-AF65-F5344CB8AC3E}">
        <p14:creationId xmlns:p14="http://schemas.microsoft.com/office/powerpoint/2010/main" xmlns="" val="58969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PERT Chart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5093" y="2838632"/>
            <a:ext cx="5213742" cy="34163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68835" y="3028933"/>
            <a:ext cx="6622582" cy="3035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42548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Involves defining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 goals</a:t>
            </a:r>
            <a:r>
              <a:rPr lang="en-US" sz="2400" dirty="0"/>
              <a:t> in fine detail and spelling out what it will take in terms of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skills, content, and money</a:t>
            </a:r>
            <a:r>
              <a:rPr lang="en-US" sz="2400" dirty="0"/>
              <a:t> to meet these goals.</a:t>
            </a:r>
          </a:p>
          <a:p>
            <a:r>
              <a:rPr lang="en-US" sz="2400" dirty="0"/>
              <a:t>Work up a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prototype of the project on paper</a:t>
            </a:r>
            <a:r>
              <a:rPr lang="en-US" sz="2400" dirty="0"/>
              <a:t> to help you relate your ideas to the real world.</a:t>
            </a:r>
          </a:p>
        </p:txBody>
      </p:sp>
    </p:spTree>
    <p:extLst>
      <p:ext uri="{BB962C8B-B14F-4D97-AF65-F5344CB8AC3E}">
        <p14:creationId xmlns:p14="http://schemas.microsoft.com/office/powerpoint/2010/main" xmlns="" val="3447271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Task planning involves:</a:t>
            </a:r>
          </a:p>
          <a:p>
            <a:r>
              <a:rPr lang="en-US" dirty="0"/>
              <a:t>Designing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instructional framework.</a:t>
            </a:r>
          </a:p>
          <a:p>
            <a:r>
              <a:rPr lang="en-US" dirty="0"/>
              <a:t>Holding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creative idea sessions.</a:t>
            </a:r>
          </a:p>
          <a:p>
            <a:r>
              <a:rPr lang="en-US" dirty="0"/>
              <a:t>Determining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delivery platform </a:t>
            </a:r>
            <a:r>
              <a:rPr lang="en-US" dirty="0"/>
              <a:t>and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authoring platform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Assembling the team.</a:t>
            </a:r>
          </a:p>
          <a:p>
            <a:r>
              <a:rPr lang="en-US" dirty="0"/>
              <a:t>Building a prototype, producing audio and video, testing the functionality, and delivering the final product.</a:t>
            </a:r>
          </a:p>
        </p:txBody>
      </p:sp>
    </p:spTree>
    <p:extLst>
      <p:ext uri="{BB962C8B-B14F-4D97-AF65-F5344CB8AC3E}">
        <p14:creationId xmlns:p14="http://schemas.microsoft.com/office/powerpoint/2010/main" xmlns="" val="401479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Prototype development:</a:t>
            </a:r>
          </a:p>
          <a:p>
            <a:r>
              <a:rPr lang="en-US" sz="2000" dirty="0"/>
              <a:t>Also known as a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proof-of-concept</a:t>
            </a:r>
            <a:r>
              <a:rPr lang="en-US" sz="2000" dirty="0"/>
              <a:t> or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feasibility study</a:t>
            </a:r>
            <a:r>
              <a:rPr lang="en-US" sz="2000" dirty="0"/>
              <a:t>. </a:t>
            </a:r>
          </a:p>
          <a:p>
            <a:r>
              <a:rPr lang="en-US" sz="2000" dirty="0"/>
              <a:t>Involves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testing of the initial implementation of ideas</a:t>
            </a:r>
            <a:r>
              <a:rPr lang="en-US" sz="2000" dirty="0"/>
              <a:t>, building mock-up interfaces, and exercising the hardware platform. 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Trial calculations</a:t>
            </a:r>
            <a:r>
              <a:rPr lang="en-US" sz="2000" dirty="0"/>
              <a:t> are possible after prototyping.</a:t>
            </a:r>
          </a:p>
          <a:p>
            <a:r>
              <a:rPr lang="en-US" sz="2000" dirty="0"/>
              <a:t>A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written report </a:t>
            </a:r>
            <a:r>
              <a:rPr lang="en-US" sz="2000" dirty="0"/>
              <a:t>and an analysis of budgets allow the client some flexibility and also provide a reality check for developers.</a:t>
            </a:r>
          </a:p>
        </p:txBody>
      </p:sp>
    </p:spTree>
    <p:extLst>
      <p:ext uri="{BB962C8B-B14F-4D97-AF65-F5344CB8AC3E}">
        <p14:creationId xmlns:p14="http://schemas.microsoft.com/office/powerpoint/2010/main" xmlns="" val="37842642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Alpha development </a:t>
            </a:r>
            <a:r>
              <a:rPr lang="en-US" sz="2400" dirty="0"/>
              <a:t>–At this stage, the investment of effort increases and becomes more focused. More people get involved.</a:t>
            </a:r>
          </a:p>
          <a:p>
            <a:r>
              <a:rPr lang="en-US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Beta development </a:t>
            </a:r>
            <a:r>
              <a:rPr lang="en-US" sz="2400" dirty="0"/>
              <a:t>–At this stage, most of the features of a project are functional. Testing is done by a wider arena of testers.</a:t>
            </a:r>
          </a:p>
        </p:txBody>
      </p:sp>
    </p:spTree>
    <p:extLst>
      <p:ext uri="{BB962C8B-B14F-4D97-AF65-F5344CB8AC3E}">
        <p14:creationId xmlns:p14="http://schemas.microsoft.com/office/powerpoint/2010/main" xmlns="" val="4203852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295332" cy="3416300"/>
          </a:xfrm>
        </p:spPr>
        <p:txBody>
          <a:bodyPr>
            <a:normAutofit/>
          </a:bodyPr>
          <a:lstStyle/>
          <a:p>
            <a:r>
              <a:rPr lang="en-US" sz="2000" dirty="0"/>
              <a:t>In the delivery stage, the project is said to be "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going gold.”</a:t>
            </a:r>
          </a:p>
          <a:p>
            <a:r>
              <a:rPr lang="en-US" sz="2000" dirty="0"/>
              <a:t>The concerns shift towards the scalability of the project in the market place.</a:t>
            </a:r>
          </a:p>
        </p:txBody>
      </p:sp>
    </p:spTree>
    <p:extLst>
      <p:ext uri="{BB962C8B-B14F-4D97-AF65-F5344CB8AC3E}">
        <p14:creationId xmlns:p14="http://schemas.microsoft.com/office/powerpoint/2010/main" xmlns="" val="1314122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Milestones</a:t>
            </a:r>
            <a:r>
              <a:rPr lang="en-US" sz="2000" dirty="0"/>
              <a:t> are decided at this stage. </a:t>
            </a:r>
          </a:p>
          <a:p>
            <a:r>
              <a:rPr lang="en-US" sz="2000" dirty="0"/>
              <a:t>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 required for each deliverable</a:t>
            </a:r>
            <a:r>
              <a:rPr lang="en-US" sz="2000" dirty="0"/>
              <a:t>, that is the work products delivered to the client, is estimated and allocated.</a:t>
            </a:r>
          </a:p>
          <a:p>
            <a:r>
              <a:rPr lang="en-US" sz="2000" dirty="0"/>
              <a:t>Scheduling is difficult for multimedia projects because multimedia creation is basically artistic trial and error.</a:t>
            </a:r>
          </a:p>
          <a:p>
            <a:r>
              <a:rPr lang="en-US" sz="2000" dirty="0"/>
              <a:t>Scheduling is also difficult because computer hardware and software technology are in constant flux.</a:t>
            </a:r>
          </a:p>
        </p:txBody>
      </p:sp>
    </p:spTree>
    <p:extLst>
      <p:ext uri="{BB962C8B-B14F-4D97-AF65-F5344CB8AC3E}">
        <p14:creationId xmlns:p14="http://schemas.microsoft.com/office/powerpoint/2010/main" xmlns="" val="4112206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26852" cy="3416300"/>
          </a:xfrm>
        </p:spPr>
        <p:txBody>
          <a:bodyPr>
            <a:normAutofit/>
          </a:bodyPr>
          <a:lstStyle/>
          <a:p>
            <a:r>
              <a:rPr lang="en-US" sz="2400" dirty="0"/>
              <a:t>Commercial or ‘real world’ considerations</a:t>
            </a:r>
          </a:p>
          <a:p>
            <a:r>
              <a:rPr lang="en-US" sz="2400" dirty="0"/>
              <a:t>At this stage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clients need to approve or sign off</a:t>
            </a:r>
            <a:r>
              <a:rPr lang="en-US" sz="2400" dirty="0"/>
              <a:t> on the work created. (At various stages throughout project.)</a:t>
            </a:r>
          </a:p>
          <a:p>
            <a:r>
              <a:rPr lang="en-US" sz="2400" dirty="0"/>
              <a:t>Any </a:t>
            </a:r>
            <a:r>
              <a:rPr lang="en-US" sz="2400" dirty="0">
                <a:solidFill>
                  <a:srgbClr val="FF0000"/>
                </a:solidFill>
              </a:rPr>
              <a:t>revisions of previously approved material</a:t>
            </a:r>
            <a:r>
              <a:rPr lang="en-US" sz="2400" dirty="0"/>
              <a:t> would require a change order. (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Very important</a:t>
            </a:r>
            <a:r>
              <a:rPr lang="en-US" sz="2400" dirty="0"/>
              <a:t>!)</a:t>
            </a:r>
          </a:p>
          <a:p>
            <a:r>
              <a:rPr lang="en-US" sz="2400" dirty="0"/>
              <a:t>When negotiating with a client</a:t>
            </a:r>
            <a:r>
              <a:rPr lang="en-US" sz="2400" dirty="0">
                <a:solidFill>
                  <a:srgbClr val="FF0000"/>
                </a:solidFill>
              </a:rPr>
              <a:t>, limit the number of revisions </a:t>
            </a:r>
            <a:r>
              <a:rPr lang="en-US" sz="2400" dirty="0"/>
              <a:t>allowed.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977365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2390504"/>
            <a:ext cx="11508377" cy="4467496"/>
          </a:xfrm>
        </p:spPr>
        <p:txBody>
          <a:bodyPr>
            <a:normAutofit/>
          </a:bodyPr>
          <a:lstStyle/>
          <a:p>
            <a:r>
              <a:rPr lang="en-US" sz="2000" dirty="0"/>
              <a:t>Cost estimation is done by analyzing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tasks involved</a:t>
            </a:r>
            <a:r>
              <a:rPr lang="en-US" sz="2000" dirty="0"/>
              <a:t> in a project and the people who build it.</a:t>
            </a:r>
          </a:p>
          <a:p>
            <a:r>
              <a:rPr lang="en-US" sz="2000" dirty="0"/>
              <a:t>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hidden costs of administration and management </a:t>
            </a:r>
            <a:r>
              <a:rPr lang="en-US" sz="2000" dirty="0"/>
              <a:t>are also included in the cost estimates.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Profit is added </a:t>
            </a:r>
            <a:r>
              <a:rPr lang="en-US" sz="2000" dirty="0"/>
              <a:t>to the total of these figures (more next week)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Time, money, and people </a:t>
            </a:r>
            <a:r>
              <a:rPr lang="en-US" sz="2000" dirty="0"/>
              <a:t>are the three elements that can vary in project estimates.</a:t>
            </a:r>
          </a:p>
          <a:p>
            <a:r>
              <a:rPr lang="en-US" sz="2000" dirty="0"/>
              <a:t>The time at which payments are to be made is pre-determined, payments are usually made in three stages.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Ownership</a:t>
            </a:r>
            <a:r>
              <a:rPr lang="en-US" sz="2000" dirty="0"/>
              <a:t> definition is determined by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contract/agreement</a:t>
            </a:r>
            <a:r>
              <a:rPr lang="en-US" sz="2000" dirty="0"/>
              <a:t>.</a:t>
            </a:r>
          </a:p>
          <a:p>
            <a:r>
              <a:rPr lang="en-US" sz="2000" dirty="0"/>
              <a:t>Typical billing rates for multimedia projects range from $60 to $150 an hour.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4594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process of making multimedia</a:t>
            </a:r>
          </a:p>
          <a:p>
            <a:r>
              <a:rPr lang="en-US" sz="2800" dirty="0"/>
              <a:t>Scheduling</a:t>
            </a:r>
          </a:p>
          <a:p>
            <a:r>
              <a:rPr lang="en-US" sz="2800" dirty="0"/>
              <a:t>Estimating.</a:t>
            </a:r>
          </a:p>
          <a:p>
            <a:r>
              <a:rPr lang="en-US" sz="2800" dirty="0"/>
              <a:t>RFPs(Request for Proposals) and bid proposals.</a:t>
            </a:r>
          </a:p>
        </p:txBody>
      </p:sp>
    </p:spTree>
    <p:extLst>
      <p:ext uri="{BB962C8B-B14F-4D97-AF65-F5344CB8AC3E}">
        <p14:creationId xmlns:p14="http://schemas.microsoft.com/office/powerpoint/2010/main" xmlns="" val="1420782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categories of expenses incurred for producing multimedia are:</a:t>
            </a:r>
          </a:p>
          <a:p>
            <a:r>
              <a:rPr lang="en-US" dirty="0"/>
              <a:t>Project development costs.</a:t>
            </a:r>
          </a:p>
          <a:p>
            <a:r>
              <a:rPr lang="en-US" dirty="0"/>
              <a:t>Production costs.</a:t>
            </a:r>
          </a:p>
          <a:p>
            <a:r>
              <a:rPr lang="en-US" dirty="0"/>
              <a:t>Testing costs.</a:t>
            </a:r>
          </a:p>
          <a:p>
            <a:r>
              <a:rPr lang="en-US" dirty="0"/>
              <a:t>Distribution costs.</a:t>
            </a:r>
          </a:p>
        </p:txBody>
      </p:sp>
    </p:spTree>
    <p:extLst>
      <p:ext uri="{BB962C8B-B14F-4D97-AF65-F5344CB8AC3E}">
        <p14:creationId xmlns:p14="http://schemas.microsoft.com/office/powerpoint/2010/main" xmlns="" val="232985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Development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These include:</a:t>
            </a:r>
          </a:p>
          <a:p>
            <a:r>
              <a:rPr lang="en-US" dirty="0"/>
              <a:t>Salaries.</a:t>
            </a:r>
          </a:p>
          <a:p>
            <a:r>
              <a:rPr lang="en-US" dirty="0"/>
              <a:t>Client meetings.</a:t>
            </a:r>
          </a:p>
          <a:p>
            <a:r>
              <a:rPr lang="en-US" dirty="0"/>
              <a:t>Acquisition of content.</a:t>
            </a:r>
          </a:p>
          <a:p>
            <a:r>
              <a:rPr lang="en-US" dirty="0"/>
              <a:t>Communication.</a:t>
            </a:r>
          </a:p>
          <a:p>
            <a:r>
              <a:rPr lang="en-US" dirty="0"/>
              <a:t>Travel.</a:t>
            </a:r>
          </a:p>
          <a:p>
            <a:r>
              <a:rPr lang="en-US" dirty="0"/>
              <a:t>Research.</a:t>
            </a:r>
          </a:p>
          <a:p>
            <a:r>
              <a:rPr lang="en-US" dirty="0"/>
              <a:t>Proposal and contract prep.</a:t>
            </a:r>
          </a:p>
          <a:p>
            <a:r>
              <a:rPr lang="en-US" dirty="0"/>
              <a:t>Overheads</a:t>
            </a:r>
          </a:p>
        </p:txBody>
      </p:sp>
    </p:spTree>
    <p:extLst>
      <p:ext uri="{BB962C8B-B14F-4D97-AF65-F5344CB8AC3E}">
        <p14:creationId xmlns:p14="http://schemas.microsoft.com/office/powerpoint/2010/main" xmlns="" val="8274362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Production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Production costs can further be classified as:</a:t>
            </a:r>
          </a:p>
          <a:p>
            <a:r>
              <a:rPr lang="en-US" dirty="0"/>
              <a:t>Management costs.</a:t>
            </a:r>
          </a:p>
          <a:p>
            <a:r>
              <a:rPr lang="en-US" dirty="0"/>
              <a:t>Content acquisition costs.</a:t>
            </a:r>
          </a:p>
          <a:p>
            <a:r>
              <a:rPr lang="en-US" dirty="0"/>
              <a:t>Content creation costs.</a:t>
            </a:r>
          </a:p>
          <a:p>
            <a:r>
              <a:rPr lang="en-US" dirty="0"/>
              <a:t>Graphics production costs.</a:t>
            </a:r>
          </a:p>
          <a:p>
            <a:r>
              <a:rPr lang="en-US" dirty="0"/>
              <a:t>Audio production costs.</a:t>
            </a:r>
          </a:p>
          <a:p>
            <a:r>
              <a:rPr lang="en-US" dirty="0"/>
              <a:t>Video production costs.</a:t>
            </a:r>
          </a:p>
          <a:p>
            <a:r>
              <a:rPr lang="en-US" dirty="0"/>
              <a:t>Authoring costs.</a:t>
            </a:r>
          </a:p>
        </p:txBody>
      </p:sp>
    </p:spTree>
    <p:extLst>
      <p:ext uri="{BB962C8B-B14F-4D97-AF65-F5344CB8AC3E}">
        <p14:creationId xmlns:p14="http://schemas.microsoft.com/office/powerpoint/2010/main" xmlns="" val="2318763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include:</a:t>
            </a:r>
          </a:p>
          <a:p>
            <a:r>
              <a:rPr lang="en-US" dirty="0"/>
              <a:t>Salaries.</a:t>
            </a:r>
          </a:p>
          <a:p>
            <a:r>
              <a:rPr lang="en-US" dirty="0"/>
              <a:t>Facility rental.</a:t>
            </a:r>
          </a:p>
          <a:p>
            <a:r>
              <a:rPr lang="en-US" dirty="0"/>
              <a:t>Printing costs.</a:t>
            </a:r>
          </a:p>
          <a:p>
            <a:r>
              <a:rPr lang="en-US" dirty="0"/>
              <a:t>Food and incentives.</a:t>
            </a:r>
          </a:p>
          <a:p>
            <a:r>
              <a:rPr lang="en-US" dirty="0"/>
              <a:t>Coop fees (payment for participation).</a:t>
            </a:r>
          </a:p>
          <a:p>
            <a:r>
              <a:rPr lang="en-US" dirty="0"/>
              <a:t>Editing.</a:t>
            </a:r>
          </a:p>
          <a:p>
            <a:r>
              <a:rPr lang="en-US" dirty="0"/>
              <a:t>Beta program</a:t>
            </a:r>
          </a:p>
        </p:txBody>
      </p:sp>
    </p:spTree>
    <p:extLst>
      <p:ext uri="{BB962C8B-B14F-4D97-AF65-F5344CB8AC3E}">
        <p14:creationId xmlns:p14="http://schemas.microsoft.com/office/powerpoint/2010/main" xmlns="" val="1666880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include:</a:t>
            </a:r>
          </a:p>
          <a:p>
            <a:r>
              <a:rPr lang="en-US" dirty="0"/>
              <a:t>Salaries</a:t>
            </a:r>
          </a:p>
          <a:p>
            <a:r>
              <a:rPr lang="en-US" dirty="0"/>
              <a:t>Documentation</a:t>
            </a:r>
          </a:p>
          <a:p>
            <a:r>
              <a:rPr lang="en-US" dirty="0"/>
              <a:t>Packaging</a:t>
            </a:r>
          </a:p>
          <a:p>
            <a:r>
              <a:rPr lang="en-US" dirty="0"/>
              <a:t>Manufacturing</a:t>
            </a:r>
          </a:p>
          <a:p>
            <a:r>
              <a:rPr lang="en-US" dirty="0"/>
              <a:t>Marketing</a:t>
            </a:r>
          </a:p>
          <a:p>
            <a:r>
              <a:rPr lang="en-US" dirty="0"/>
              <a:t>Advertising</a:t>
            </a:r>
          </a:p>
          <a:p>
            <a:r>
              <a:rPr lang="en-US" dirty="0"/>
              <a:t>Shipping</a:t>
            </a:r>
          </a:p>
        </p:txBody>
      </p:sp>
    </p:spTree>
    <p:extLst>
      <p:ext uri="{BB962C8B-B14F-4D97-AF65-F5344CB8AC3E}">
        <p14:creationId xmlns:p14="http://schemas.microsoft.com/office/powerpoint/2010/main" xmlns="" val="2498102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13343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Hardware:</a:t>
            </a:r>
          </a:p>
          <a:p>
            <a:r>
              <a:rPr lang="en-US" dirty="0"/>
              <a:t>Hardware is the most common limiting factor for realizing a multimedia idea.</a:t>
            </a:r>
          </a:p>
          <a:p>
            <a:r>
              <a:rPr lang="en-US" dirty="0"/>
              <a:t>List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hardware capabilities</a:t>
            </a:r>
            <a:r>
              <a:rPr lang="en-US" dirty="0"/>
              <a:t> of the end-user's platform.</a:t>
            </a:r>
          </a:p>
          <a:p>
            <a:r>
              <a:rPr lang="en-US" dirty="0"/>
              <a:t>Examine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cost of enhancing the delivery platform</a:t>
            </a:r>
            <a:r>
              <a:rPr lang="en-US" dirty="0"/>
              <a:t>.</a:t>
            </a:r>
          </a:p>
          <a:p>
            <a:r>
              <a:rPr lang="en-US" dirty="0"/>
              <a:t>The most common delivery platforms require a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monitor</a:t>
            </a:r>
            <a:r>
              <a:rPr lang="en-US" dirty="0"/>
              <a:t> </a:t>
            </a:r>
          </a:p>
          <a:p>
            <a:r>
              <a:rPr lang="en-US" dirty="0"/>
              <a:t>resolution of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800X600 pixels </a:t>
            </a:r>
            <a:r>
              <a:rPr lang="en-US" dirty="0"/>
              <a:t>and at least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16-bit color depth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52154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53423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Request for Proposals(RFPs):</a:t>
            </a:r>
          </a:p>
          <a:p>
            <a:r>
              <a:rPr lang="en-US" dirty="0"/>
              <a:t>These are formal and detailed documents from large corporations who are "outsourcing" their multimedia </a:t>
            </a:r>
          </a:p>
          <a:p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development work</a:t>
            </a:r>
            <a:r>
              <a:rPr lang="en-US" dirty="0"/>
              <a:t>.</a:t>
            </a:r>
          </a:p>
          <a:p>
            <a:r>
              <a:rPr lang="en-US" dirty="0"/>
              <a:t>They provide information about the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scope of work</a:t>
            </a:r>
            <a:r>
              <a:rPr lang="en-US" dirty="0"/>
              <a:t> and the bidding process.</a:t>
            </a:r>
          </a:p>
          <a:p>
            <a:r>
              <a:rPr lang="en-US" dirty="0"/>
              <a:t>They are generally not very detailed and specific.</a:t>
            </a:r>
          </a:p>
        </p:txBody>
      </p:sp>
    </p:spTree>
    <p:extLst>
      <p:ext uri="{BB962C8B-B14F-4D97-AF65-F5344CB8AC3E}">
        <p14:creationId xmlns:p14="http://schemas.microsoft.com/office/powerpoint/2010/main" xmlns="" val="3839888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Bid proposals: (in response to RFP) Should contain an executive summary or an overview.</a:t>
            </a:r>
          </a:p>
          <a:p>
            <a:r>
              <a:rPr lang="en-US" sz="2000" dirty="0"/>
              <a:t>The backbone of the proposal is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estimate and project plan, </a:t>
            </a:r>
            <a:r>
              <a:rPr lang="en-US" sz="2000" dirty="0"/>
              <a:t>which describes the scope of the work.</a:t>
            </a:r>
          </a:p>
          <a:p>
            <a:r>
              <a:rPr lang="en-US" sz="2000" dirty="0"/>
              <a:t>The cost estimates for each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phase or deliverable milestone</a:t>
            </a:r>
            <a:r>
              <a:rPr lang="en-US" sz="2000" dirty="0"/>
              <a:t> and the payment schedules should also be included.</a:t>
            </a:r>
          </a:p>
        </p:txBody>
      </p:sp>
    </p:spTree>
    <p:extLst>
      <p:ext uri="{BB962C8B-B14F-4D97-AF65-F5344CB8AC3E}">
        <p14:creationId xmlns:p14="http://schemas.microsoft.com/office/powerpoint/2010/main" xmlns="" val="12535039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Should contain the graphic and interactive goals of the </a:t>
            </a:r>
          </a:p>
          <a:p>
            <a:r>
              <a:rPr lang="en-US" sz="2000" dirty="0"/>
              <a:t>project.</a:t>
            </a:r>
          </a:p>
          <a:p>
            <a:r>
              <a:rPr lang="en-US" sz="2000" dirty="0"/>
              <a:t>Prepare a brief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synopsis</a:t>
            </a:r>
            <a:r>
              <a:rPr lang="en-US" sz="2000" dirty="0"/>
              <a:t> if a project is complicated.</a:t>
            </a:r>
          </a:p>
          <a:p>
            <a:r>
              <a:rPr lang="en-US" sz="2000" dirty="0"/>
              <a:t>Lists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terms and conditions of the contract.</a:t>
            </a:r>
          </a:p>
          <a:p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68708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terms of a contract should include a description of the </a:t>
            </a:r>
          </a:p>
          <a:p>
            <a:r>
              <a:rPr lang="en-US" dirty="0"/>
              <a:t>billing rates, invoicing policy, third-party licensing fees, and a disclaimer for liability and damages.</a:t>
            </a:r>
          </a:p>
          <a:p>
            <a:r>
              <a:rPr lang="en-US" dirty="0"/>
              <a:t>Design the proposal according to a client's expectations.</a:t>
            </a:r>
          </a:p>
          <a:p>
            <a:r>
              <a:rPr lang="en-US" dirty="0"/>
              <a:t>A proposal should appear plain and simple, yet business like.</a:t>
            </a:r>
          </a:p>
        </p:txBody>
      </p:sp>
    </p:spTree>
    <p:extLst>
      <p:ext uri="{BB962C8B-B14F-4D97-AF65-F5344CB8AC3E}">
        <p14:creationId xmlns:p14="http://schemas.microsoft.com/office/powerpoint/2010/main" xmlns="" val="51441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Process of Making Multimedia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Idea Analysis</a:t>
            </a:r>
          </a:p>
          <a:p>
            <a:r>
              <a:rPr lang="en-US" sz="2400" dirty="0"/>
              <a:t>Pre-testing.</a:t>
            </a:r>
          </a:p>
          <a:p>
            <a:r>
              <a:rPr lang="en-US" sz="2400" dirty="0"/>
              <a:t>Task planning</a:t>
            </a:r>
          </a:p>
          <a:p>
            <a:r>
              <a:rPr lang="en-US" sz="2400" dirty="0"/>
              <a:t>Development</a:t>
            </a:r>
          </a:p>
          <a:p>
            <a:r>
              <a:rPr lang="en-US" sz="2400" dirty="0"/>
              <a:t>Delivery</a:t>
            </a:r>
          </a:p>
        </p:txBody>
      </p:sp>
    </p:spTree>
    <p:extLst>
      <p:ext uri="{BB962C8B-B14F-4D97-AF65-F5344CB8AC3E}">
        <p14:creationId xmlns:p14="http://schemas.microsoft.com/office/powerpoint/2010/main" xmlns="" val="1600262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66486" cy="3416300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table of contents </a:t>
            </a:r>
            <a:r>
              <a:rPr lang="en-US" sz="2000" dirty="0"/>
              <a:t>or an index is a straightforward way to present the elements of a proposal in condensed overview.</a:t>
            </a:r>
          </a:p>
          <a:p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Need(purpose) analysis </a:t>
            </a:r>
            <a:r>
              <a:rPr lang="en-US" sz="2000" dirty="0"/>
              <a:t>and description describes the reasons </a:t>
            </a:r>
          </a:p>
          <a:p>
            <a:r>
              <a:rPr lang="en-US" sz="2000" dirty="0"/>
              <a:t>the project is being put forward.</a:t>
            </a:r>
          </a:p>
          <a:p>
            <a:r>
              <a:rPr lang="en-US" sz="2000" dirty="0"/>
              <a:t>It is necessary to describe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target audience</a:t>
            </a:r>
            <a:r>
              <a:rPr lang="en-US" sz="2000" dirty="0"/>
              <a:t> and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target platform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82169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RFPs and Bid Proposals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00280" cy="3416300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Creative strategy </a:t>
            </a:r>
            <a:r>
              <a:rPr lang="en-US" sz="2000" dirty="0"/>
              <a:t>–This section describes the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look and feel of a project</a:t>
            </a:r>
            <a:r>
              <a:rPr lang="en-US" sz="2000" dirty="0"/>
              <a:t>. This is useful if the reviewing executives were not present for the preliminary discussions.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 implementation </a:t>
            </a:r>
            <a:r>
              <a:rPr lang="en-US" sz="2000" dirty="0"/>
              <a:t>–This section contains a </a:t>
            </a:r>
            <a:r>
              <a:rPr lang="en-US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detailed calendar</a:t>
            </a:r>
            <a:r>
              <a:rPr lang="en-US" sz="2000" dirty="0"/>
              <a:t>, PERT and Gantt charts, and lists of specific tasks with associated completion dates, deliverables, and work hours.</a:t>
            </a:r>
          </a:p>
        </p:txBody>
      </p:sp>
    </p:spTree>
    <p:extLst>
      <p:ext uri="{BB962C8B-B14F-4D97-AF65-F5344CB8AC3E}">
        <p14:creationId xmlns:p14="http://schemas.microsoft.com/office/powerpoint/2010/main" xmlns="" val="11719060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01172" cy="3416300"/>
          </a:xfrm>
        </p:spPr>
        <p:txBody>
          <a:bodyPr>
            <a:normAutofit/>
          </a:bodyPr>
          <a:lstStyle/>
          <a:p>
            <a:r>
              <a:rPr lang="en-US" sz="2000" dirty="0"/>
              <a:t>Before beginning a project, determine its scope and content.</a:t>
            </a:r>
          </a:p>
          <a:p>
            <a:r>
              <a:rPr lang="en-US" sz="2000" dirty="0"/>
              <a:t>The process of making multimedia involves idea analysis, pre-testing, task planning, development, and delivery.</a:t>
            </a:r>
          </a:p>
          <a:p>
            <a:r>
              <a:rPr lang="en-US" sz="2000" dirty="0"/>
              <a:t>Costs related to multimedia creation are categorized as </a:t>
            </a:r>
          </a:p>
          <a:p>
            <a:pPr lvl="1"/>
            <a:r>
              <a:rPr lang="en-US" sz="1800" dirty="0"/>
              <a:t>project development costs, </a:t>
            </a:r>
          </a:p>
          <a:p>
            <a:pPr lvl="1"/>
            <a:r>
              <a:rPr lang="en-US" sz="1800" dirty="0"/>
              <a:t>production costs, </a:t>
            </a:r>
          </a:p>
          <a:p>
            <a:pPr lvl="1"/>
            <a:r>
              <a:rPr lang="en-US" sz="1800" dirty="0"/>
              <a:t>testing costs, </a:t>
            </a:r>
          </a:p>
          <a:p>
            <a:pPr lvl="1"/>
            <a:r>
              <a:rPr lang="en-US" sz="1800" dirty="0"/>
              <a:t>and distribution costs.</a:t>
            </a:r>
          </a:p>
        </p:txBody>
      </p:sp>
    </p:spTree>
    <p:extLst>
      <p:ext uri="{BB962C8B-B14F-4D97-AF65-F5344CB8AC3E}">
        <p14:creationId xmlns:p14="http://schemas.microsoft.com/office/powerpoint/2010/main" xmlns="" val="14868312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29530"/>
            <a:ext cx="8761413" cy="706964"/>
          </a:xfrm>
        </p:spPr>
        <p:txBody>
          <a:bodyPr/>
          <a:lstStyle/>
          <a:p>
            <a:r>
              <a:rPr lang="en-US" dirty="0"/>
              <a:t>Format of Project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0691" y="6184836"/>
            <a:ext cx="4788645" cy="58565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pPr marL="0" indent="0">
              <a:buNone/>
            </a:pPr>
            <a:r>
              <a:rPr lang="en-US" sz="3400" dirty="0"/>
              <a:t>Project Timeline using the Gantt Chart format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1703" y="1236494"/>
            <a:ext cx="11064239" cy="5112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67504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105229" cy="3416300"/>
          </a:xfrm>
        </p:spPr>
        <p:txBody>
          <a:bodyPr/>
          <a:lstStyle/>
          <a:p>
            <a:r>
              <a:rPr lang="en-US" dirty="0"/>
              <a:t>A Gantt chart is a horizontal bar chart developed as a production control tool in 1917 by Henry L. Gantt, an American engineer and social scientist. </a:t>
            </a:r>
          </a:p>
          <a:p>
            <a:r>
              <a:rPr lang="en-US" dirty="0"/>
              <a:t>A Gantt chart provides a graphical illustration of a schedule that helps to plan, coordinate, and track specific tasks in a project. </a:t>
            </a:r>
          </a:p>
          <a:p>
            <a:r>
              <a:rPr lang="en-US" dirty="0"/>
              <a:t>Gantt charts may be simple versions created on graph paper or more complex automated versions created using project management applications such as Microsoft Project or Excel. </a:t>
            </a:r>
          </a:p>
        </p:txBody>
      </p:sp>
    </p:spTree>
    <p:extLst>
      <p:ext uri="{BB962C8B-B14F-4D97-AF65-F5344CB8AC3E}">
        <p14:creationId xmlns:p14="http://schemas.microsoft.com/office/powerpoint/2010/main" xmlns="" val="9432710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Gantt Chart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06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Gantt Chart allows </a:t>
            </a:r>
          </a:p>
          <a:p>
            <a:r>
              <a:rPr lang="en-US" dirty="0"/>
              <a:t>'at a glimpse' recognition of </a:t>
            </a:r>
          </a:p>
          <a:p>
            <a:pPr lvl="1"/>
            <a:r>
              <a:rPr lang="en-US" dirty="0"/>
              <a:t>tasks, </a:t>
            </a:r>
          </a:p>
          <a:p>
            <a:pPr lvl="1"/>
            <a:r>
              <a:rPr lang="en-US" dirty="0"/>
              <a:t>their timing, and </a:t>
            </a:r>
          </a:p>
          <a:p>
            <a:pPr lvl="1"/>
            <a:r>
              <a:rPr lang="en-US" dirty="0"/>
              <a:t>duration </a:t>
            </a:r>
          </a:p>
          <a:p>
            <a:r>
              <a:rPr lang="en-US" dirty="0"/>
              <a:t>easily understood and effective representation of tasks that are repeated during the development process. </a:t>
            </a:r>
          </a:p>
          <a:p>
            <a:r>
              <a:rPr lang="en-US" dirty="0"/>
              <a:t>Time is displayed both in terms of </a:t>
            </a:r>
          </a:p>
          <a:p>
            <a:pPr lvl="1"/>
            <a:r>
              <a:rPr lang="en-US" dirty="0"/>
              <a:t>the  project development cycle, and </a:t>
            </a:r>
          </a:p>
          <a:p>
            <a:pPr lvl="1"/>
            <a:r>
              <a:rPr lang="en-US" dirty="0"/>
              <a:t>real time. </a:t>
            </a:r>
          </a:p>
        </p:txBody>
      </p:sp>
    </p:spTree>
    <p:extLst>
      <p:ext uri="{BB962C8B-B14F-4D97-AF65-F5344CB8AC3E}">
        <p14:creationId xmlns:p14="http://schemas.microsoft.com/office/powerpoint/2010/main" xmlns="" val="2987051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the Gantt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418737" cy="3416300"/>
          </a:xfrm>
        </p:spPr>
        <p:txBody>
          <a:bodyPr>
            <a:normAutofit/>
          </a:bodyPr>
          <a:lstStyle/>
          <a:p>
            <a:r>
              <a:rPr lang="en-US" sz="2400" dirty="0"/>
              <a:t>Tasks are listed for each stage</a:t>
            </a:r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Task-specific time </a:t>
            </a:r>
            <a:r>
              <a:rPr lang="en-US" sz="2400" dirty="0"/>
              <a:t>estimates and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task-sequence</a:t>
            </a:r>
            <a:r>
              <a:rPr lang="en-US" sz="2400" dirty="0"/>
              <a:t>s are determined</a:t>
            </a:r>
          </a:p>
          <a:p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Information</a:t>
            </a:r>
            <a:r>
              <a:rPr lang="en-US" sz="2400" dirty="0"/>
              <a:t> is entered into the chart by </a:t>
            </a: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shading in the relevant cells </a:t>
            </a:r>
            <a:r>
              <a:rPr lang="en-US" sz="2400" dirty="0"/>
              <a:t>of the table</a:t>
            </a:r>
          </a:p>
          <a:p>
            <a:r>
              <a:rPr lang="en-US" sz="2400" dirty="0"/>
              <a:t>Tasks allocated to various teams and/or team members can be indicated (using colour and/or shading).</a:t>
            </a:r>
          </a:p>
        </p:txBody>
      </p:sp>
    </p:spTree>
    <p:extLst>
      <p:ext uri="{BB962C8B-B14F-4D97-AF65-F5344CB8AC3E}">
        <p14:creationId xmlns:p14="http://schemas.microsoft.com/office/powerpoint/2010/main" xmlns="" val="4621681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Gantt Chart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10261983" cy="38103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Horizontal axis </a:t>
            </a:r>
            <a:r>
              <a:rPr lang="en-US" dirty="0"/>
              <a:t>represents the total time span of the project </a:t>
            </a:r>
          </a:p>
          <a:p>
            <a:pPr lvl="1"/>
            <a:r>
              <a:rPr lang="en-US" dirty="0"/>
              <a:t>Project time span is broken down into equal increments </a:t>
            </a:r>
          </a:p>
          <a:p>
            <a:pPr lvl="1"/>
            <a:r>
              <a:rPr lang="en-US" dirty="0"/>
              <a:t>End of project development indicated by vertical line 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Vertical axis </a:t>
            </a:r>
            <a:r>
              <a:rPr lang="en-US" dirty="0"/>
              <a:t>representing the tasks that make up the project </a:t>
            </a:r>
          </a:p>
          <a:p>
            <a:r>
              <a:rPr lang="en-US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Horizontal bars </a:t>
            </a:r>
            <a:r>
              <a:rPr lang="en-US" dirty="0"/>
              <a:t>of varying lengths represent the sequences, timing, and time span for each task </a:t>
            </a:r>
          </a:p>
          <a:p>
            <a:pPr lvl="1"/>
            <a:r>
              <a:rPr lang="en-US" dirty="0"/>
              <a:t>Bar spans may overlap </a:t>
            </a:r>
          </a:p>
          <a:p>
            <a:pPr lvl="1"/>
            <a:r>
              <a:rPr lang="en-US" dirty="0"/>
              <a:t>One task may have more than one bar </a:t>
            </a:r>
          </a:p>
          <a:p>
            <a:pPr lvl="1"/>
            <a:r>
              <a:rPr lang="en-US" dirty="0"/>
              <a:t>Secondary bars, arrowheads, or darkened bars may be added to indicate completed or partially completed tasks.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61690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27297" cy="3416300"/>
          </a:xfrm>
        </p:spPr>
        <p:txBody>
          <a:bodyPr>
            <a:normAutofit/>
          </a:bodyPr>
          <a:lstStyle/>
          <a:p>
            <a:r>
              <a:rPr lang="en-US" sz="2000" dirty="0"/>
              <a:t>Gantt charts </a:t>
            </a:r>
            <a:r>
              <a:rPr lang="en-US" sz="2000" dirty="0">
                <a:solidFill>
                  <a:srgbClr val="FF0000"/>
                </a:solidFill>
              </a:rPr>
              <a:t>give a clear illustration of project status</a:t>
            </a:r>
            <a:r>
              <a:rPr lang="en-US" sz="2000" dirty="0"/>
              <a:t>, but one problem with them is that they </a:t>
            </a:r>
            <a:r>
              <a:rPr lang="en-US" sz="2000" dirty="0">
                <a:solidFill>
                  <a:srgbClr val="FF0000"/>
                </a:solidFill>
              </a:rPr>
              <a:t>don't indicate task dependencies</a:t>
            </a:r>
            <a:r>
              <a:rPr lang="en-US" sz="2000" dirty="0"/>
              <a:t>.</a:t>
            </a:r>
          </a:p>
          <a:p>
            <a:r>
              <a:rPr lang="en-US" sz="2000" dirty="0"/>
              <a:t>When </a:t>
            </a:r>
            <a:r>
              <a:rPr lang="en-US" sz="2000" dirty="0">
                <a:solidFill>
                  <a:srgbClr val="FF0000"/>
                </a:solidFill>
              </a:rPr>
              <a:t>one task cannot be done until after the completion of another task(s</a:t>
            </a:r>
            <a:r>
              <a:rPr lang="en-US" sz="2000" dirty="0"/>
              <a:t>) there is said to be a dependency between these tasks.</a:t>
            </a:r>
          </a:p>
          <a:p>
            <a:r>
              <a:rPr lang="en-US" sz="2000" dirty="0"/>
              <a:t>The PERT chart incorporates information about </a:t>
            </a:r>
            <a:r>
              <a:rPr lang="en-US" sz="2000" dirty="0">
                <a:solidFill>
                  <a:srgbClr val="FF0000"/>
                </a:solidFill>
              </a:rPr>
              <a:t>critical paths in the development process</a:t>
            </a:r>
            <a:r>
              <a:rPr lang="en-US" sz="2000" dirty="0"/>
              <a:t> in order to illustrate these issues.</a:t>
            </a:r>
          </a:p>
          <a:p>
            <a:r>
              <a:rPr lang="en-US" sz="2000" dirty="0"/>
              <a:t>Be aware of this </a:t>
            </a:r>
            <a:r>
              <a:rPr lang="en-US" sz="2000" dirty="0">
                <a:solidFill>
                  <a:srgbClr val="FF0000"/>
                </a:solidFill>
              </a:rPr>
              <a:t>limitation in your planning.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909344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Creating a Gantt Chart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948475" cy="3416300"/>
          </a:xfrm>
        </p:spPr>
        <p:txBody>
          <a:bodyPr>
            <a:normAutofit/>
          </a:bodyPr>
          <a:lstStyle/>
          <a:p>
            <a:r>
              <a:rPr lang="en-US" dirty="0"/>
              <a:t>List all activities required to complete the planned project</a:t>
            </a:r>
          </a:p>
          <a:p>
            <a:r>
              <a:rPr lang="en-US" dirty="0"/>
              <a:t>Estimate the time required for each task</a:t>
            </a:r>
          </a:p>
          <a:p>
            <a:r>
              <a:rPr lang="en-US" dirty="0"/>
              <a:t>Head up graph paper (or excel spreadsheet or similar) with the days or weeks through to task completion </a:t>
            </a:r>
          </a:p>
          <a:p>
            <a:r>
              <a:rPr lang="en-US" dirty="0"/>
              <a:t>Plot the tasks onto the graph paper (or excel spreadsheet or similar) </a:t>
            </a:r>
          </a:p>
          <a:p>
            <a:r>
              <a:rPr lang="en-US" dirty="0"/>
              <a:t>Schedule Activities </a:t>
            </a:r>
          </a:p>
          <a:p>
            <a:r>
              <a:rPr lang="en-US" dirty="0"/>
              <a:t>Prepare a final version of the Gantt Chart</a:t>
            </a:r>
          </a:p>
        </p:txBody>
      </p:sp>
    </p:spTree>
    <p:extLst>
      <p:ext uri="{BB962C8B-B14F-4D97-AF65-F5344CB8AC3E}">
        <p14:creationId xmlns:p14="http://schemas.microsoft.com/office/powerpoint/2010/main" xmlns="" val="2164635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Before beginning a multimedia project, it is necessary to determine its </a:t>
            </a:r>
            <a:r>
              <a:rPr lang="en-US" sz="2400" dirty="0">
                <a:solidFill>
                  <a:srgbClr val="FF0000"/>
                </a:solidFill>
              </a:rPr>
              <a:t>scope and content.</a:t>
            </a:r>
          </a:p>
          <a:p>
            <a:r>
              <a:rPr lang="en-US" sz="2400" dirty="0">
                <a:solidFill>
                  <a:srgbClr val="FF0000"/>
                </a:solidFill>
              </a:rPr>
              <a:t>Balance</a:t>
            </a:r>
            <a:r>
              <a:rPr lang="en-US" sz="2400" dirty="0"/>
              <a:t> is the key principle in idea analysis.</a:t>
            </a:r>
          </a:p>
          <a:p>
            <a:r>
              <a:rPr lang="en-US" sz="2400" dirty="0"/>
              <a:t>The aim is to generate a </a:t>
            </a:r>
            <a:r>
              <a:rPr lang="en-US" sz="2400" dirty="0">
                <a:solidFill>
                  <a:srgbClr val="FF0000"/>
                </a:solidFill>
              </a:rPr>
              <a:t>plan of action </a:t>
            </a:r>
            <a:r>
              <a:rPr lang="en-US" sz="2400" dirty="0"/>
              <a:t>that will become the road map for production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4521671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Costing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There are two components that must be considered when preparing a quote for the development of a multimedia project.</a:t>
            </a:r>
          </a:p>
          <a:p>
            <a:r>
              <a:rPr lang="en-US" sz="2000" dirty="0"/>
              <a:t>Indirect Costs </a:t>
            </a:r>
          </a:p>
          <a:p>
            <a:r>
              <a:rPr lang="en-US" sz="2000" dirty="0"/>
              <a:t>Direct Costs </a:t>
            </a:r>
          </a:p>
        </p:txBody>
      </p:sp>
    </p:spTree>
    <p:extLst>
      <p:ext uri="{BB962C8B-B14F-4D97-AF65-F5344CB8AC3E}">
        <p14:creationId xmlns:p14="http://schemas.microsoft.com/office/powerpoint/2010/main" xmlns="" val="20077327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Costs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43972" cy="34163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Also known as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overheads</a:t>
            </a:r>
          </a:p>
          <a:p>
            <a:r>
              <a:rPr lang="en-US" dirty="0"/>
              <a:t>Costs that are incurred in equipping and maintaining the business</a:t>
            </a:r>
          </a:p>
          <a:p>
            <a:pPr marL="0" indent="0">
              <a:buNone/>
            </a:pPr>
            <a:r>
              <a:rPr lang="en-US" dirty="0"/>
              <a:t>These include the cost of </a:t>
            </a:r>
          </a:p>
          <a:p>
            <a:r>
              <a:rPr lang="en-US" dirty="0"/>
              <a:t>hardware and software</a:t>
            </a:r>
          </a:p>
          <a:p>
            <a:r>
              <a:rPr lang="en-US" dirty="0"/>
              <a:t>maintaining digital libraries</a:t>
            </a:r>
          </a:p>
          <a:p>
            <a:pPr lvl="1"/>
            <a:r>
              <a:rPr lang="en-US" dirty="0"/>
              <a:t>Video, Images, Audio, Font etc.</a:t>
            </a:r>
          </a:p>
          <a:p>
            <a:r>
              <a:rPr lang="en-US" dirty="0"/>
              <a:t>setting up and maintaining a workplace </a:t>
            </a:r>
          </a:p>
          <a:p>
            <a:pPr lvl="1"/>
            <a:r>
              <a:rPr lang="en-US" dirty="0"/>
              <a:t>administration tasks and</a:t>
            </a:r>
          </a:p>
          <a:p>
            <a:pPr lvl="1"/>
            <a:r>
              <a:rPr lang="en-US" dirty="0"/>
              <a:t>building costs</a:t>
            </a:r>
          </a:p>
        </p:txBody>
      </p:sp>
    </p:spTree>
    <p:extLst>
      <p:ext uri="{BB962C8B-B14F-4D97-AF65-F5344CB8AC3E}">
        <p14:creationId xmlns:p14="http://schemas.microsoft.com/office/powerpoint/2010/main" xmlns="" val="402802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10301172" cy="3416300"/>
          </a:xfrm>
        </p:spPr>
        <p:txBody>
          <a:bodyPr>
            <a:normAutofit/>
          </a:bodyPr>
          <a:lstStyle/>
          <a:p>
            <a:r>
              <a:rPr lang="en-US" sz="2000" dirty="0"/>
              <a:t>Those </a:t>
            </a:r>
            <a:r>
              <a:rPr lang="en-US" sz="2000" dirty="0">
                <a:solidFill>
                  <a:srgbClr val="FF0000"/>
                </a:solidFill>
              </a:rPr>
              <a:t>costs directly associated with the project.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Cost of labor </a:t>
            </a:r>
            <a:r>
              <a:rPr lang="en-US" sz="2000" dirty="0"/>
              <a:t>used in producing project.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Cost of acquiring media </a:t>
            </a:r>
            <a:r>
              <a:rPr lang="en-US" sz="2000" dirty="0"/>
              <a:t>specifically for the project</a:t>
            </a:r>
          </a:p>
          <a:p>
            <a:r>
              <a:rPr lang="en-US" sz="2000" dirty="0"/>
              <a:t>An accurate project timeline must be developed to calculate labor costs</a:t>
            </a:r>
          </a:p>
        </p:txBody>
      </p:sp>
    </p:spTree>
    <p:extLst>
      <p:ext uri="{BB962C8B-B14F-4D97-AF65-F5344CB8AC3E}">
        <p14:creationId xmlns:p14="http://schemas.microsoft.com/office/powerpoint/2010/main" xmlns="" val="1759069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It is necessary to continually </a:t>
            </a:r>
            <a:r>
              <a:rPr lang="en-US" sz="2400" dirty="0">
                <a:solidFill>
                  <a:srgbClr val="FF0000"/>
                </a:solidFill>
              </a:rPr>
              <a:t>weigh</a:t>
            </a:r>
            <a:r>
              <a:rPr lang="en-US" sz="2400" dirty="0"/>
              <a:t> the purpose or goal against the </a:t>
            </a:r>
            <a:r>
              <a:rPr lang="en-US" sz="2400" dirty="0">
                <a:solidFill>
                  <a:srgbClr val="FF0000"/>
                </a:solidFill>
              </a:rPr>
              <a:t>feasibility</a:t>
            </a:r>
            <a:r>
              <a:rPr lang="en-US" sz="2400" dirty="0"/>
              <a:t> and the </a:t>
            </a:r>
            <a:r>
              <a:rPr lang="en-US" sz="2400" dirty="0">
                <a:solidFill>
                  <a:srgbClr val="FF0000"/>
                </a:solidFill>
              </a:rPr>
              <a:t>cost of production </a:t>
            </a:r>
            <a:r>
              <a:rPr lang="en-US" sz="2400" dirty="0"/>
              <a:t>and delivery. </a:t>
            </a:r>
          </a:p>
          <a:p>
            <a:r>
              <a:rPr lang="en-US" sz="2400" dirty="0"/>
              <a:t>This can be done dynamically by </a:t>
            </a:r>
            <a:r>
              <a:rPr lang="en-US" sz="2400" dirty="0">
                <a:solidFill>
                  <a:srgbClr val="FF0000"/>
                </a:solidFill>
              </a:rPr>
              <a:t>adding elements </a:t>
            </a:r>
            <a:r>
              <a:rPr lang="en-US" sz="2400" dirty="0"/>
              <a:t>to or </a:t>
            </a:r>
            <a:r>
              <a:rPr lang="en-US" sz="2400" dirty="0">
                <a:solidFill>
                  <a:srgbClr val="FF0000"/>
                </a:solidFill>
              </a:rPr>
              <a:t>subtracting elements </a:t>
            </a:r>
            <a:r>
              <a:rPr lang="en-US" sz="2400" dirty="0"/>
              <a:t>from a project</a:t>
            </a:r>
          </a:p>
        </p:txBody>
      </p:sp>
    </p:spTree>
    <p:extLst>
      <p:ext uri="{BB962C8B-B14F-4D97-AF65-F5344CB8AC3E}">
        <p14:creationId xmlns:p14="http://schemas.microsoft.com/office/powerpoint/2010/main" xmlns="" val="2308452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Additive process </a:t>
            </a:r>
            <a:r>
              <a:rPr lang="en-US" sz="2800" dirty="0"/>
              <a:t>involves starting with minimal capabilities and gradually adding elements.</a:t>
            </a:r>
          </a:p>
          <a:p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Subtractive process </a:t>
            </a:r>
            <a:r>
              <a:rPr lang="en-US" sz="2800" dirty="0"/>
              <a:t>involves discarding unnecessary elements from a fully developed project.</a:t>
            </a:r>
          </a:p>
        </p:txBody>
      </p:sp>
    </p:spTree>
    <p:extLst>
      <p:ext uri="{BB962C8B-B14F-4D97-AF65-F5344CB8AC3E}">
        <p14:creationId xmlns:p14="http://schemas.microsoft.com/office/powerpoint/2010/main" xmlns="" val="3794734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012" y="2299063"/>
            <a:ext cx="11234058" cy="4271553"/>
          </a:xfrm>
        </p:spPr>
        <p:txBody>
          <a:bodyPr/>
          <a:lstStyle/>
          <a:p>
            <a:r>
              <a:rPr lang="en-US" sz="2400" dirty="0"/>
              <a:t>Idea analysis involves finding answers to questions like:</a:t>
            </a:r>
          </a:p>
          <a:p>
            <a:r>
              <a:rPr lang="en-US" sz="2400" dirty="0"/>
              <a:t>Who is the intended audience? What are their needs?</a:t>
            </a:r>
          </a:p>
          <a:p>
            <a:r>
              <a:rPr lang="en-US" sz="2400" dirty="0"/>
              <a:t>What multimedia elements will best deliver the message?</a:t>
            </a:r>
          </a:p>
          <a:p>
            <a:r>
              <a:rPr lang="en-US" sz="2400" dirty="0"/>
              <a:t>What hardware, software, and storage capacity would be required?</a:t>
            </a:r>
          </a:p>
          <a:p>
            <a:r>
              <a:rPr lang="en-US" sz="2400" dirty="0"/>
              <a:t>How much time, effort, and money would be needed?</a:t>
            </a:r>
          </a:p>
          <a:p>
            <a:r>
              <a:rPr lang="en-US" sz="2400" dirty="0"/>
              <a:t>How will the final product be distributed?</a:t>
            </a:r>
          </a:p>
          <a:p>
            <a:r>
              <a:rPr lang="en-US" sz="2400" dirty="0"/>
              <a:t>Who, What, When</a:t>
            </a:r>
            <a:r>
              <a:rPr lang="en-US" sz="2400"/>
              <a:t>, Why, Where?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030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Project management software includes:</a:t>
            </a:r>
          </a:p>
          <a:p>
            <a:r>
              <a:rPr lang="en-US" dirty="0"/>
              <a:t>Microsoft Project.</a:t>
            </a:r>
          </a:p>
          <a:p>
            <a:r>
              <a:rPr lang="en-US" dirty="0"/>
              <a:t>Designer's Edge.</a:t>
            </a:r>
          </a:p>
          <a:p>
            <a:r>
              <a:rPr lang="en-US" dirty="0"/>
              <a:t>Screenplay System's Screenwriter and </a:t>
            </a:r>
            <a:r>
              <a:rPr lang="en-US" dirty="0" err="1"/>
              <a:t>StoryView</a:t>
            </a:r>
            <a:r>
              <a:rPr lang="en-US" dirty="0"/>
              <a:t>.</a:t>
            </a:r>
          </a:p>
          <a:p>
            <a:r>
              <a:rPr lang="en-US" dirty="0"/>
              <a:t>Outlining programs.</a:t>
            </a:r>
          </a:p>
          <a:p>
            <a:r>
              <a:rPr lang="en-US" dirty="0"/>
              <a:t>Spreadsheets.</a:t>
            </a:r>
          </a:p>
        </p:txBody>
      </p:sp>
    </p:spTree>
    <p:extLst>
      <p:ext uri="{BB962C8B-B14F-4D97-AF65-F5344CB8AC3E}">
        <p14:creationId xmlns:p14="http://schemas.microsoft.com/office/powerpoint/2010/main" xmlns="" val="480938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CPM -Project management software typically provides 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Critical Path Method (CPM) </a:t>
            </a:r>
            <a:r>
              <a:rPr lang="en-US" sz="2000" dirty="0"/>
              <a:t>scheduling functions to calculate the </a:t>
            </a:r>
            <a:r>
              <a:rPr lang="en-US" sz="2000" dirty="0">
                <a:solidFill>
                  <a:srgbClr val="FF0000"/>
                </a:solidFill>
              </a:rPr>
              <a:t>total duration </a:t>
            </a:r>
            <a:r>
              <a:rPr lang="en-US" sz="2000" dirty="0"/>
              <a:t>of a project based upon each </a:t>
            </a:r>
            <a:r>
              <a:rPr lang="en-US" sz="2000" dirty="0">
                <a:solidFill>
                  <a:srgbClr val="FF0000"/>
                </a:solidFill>
              </a:rPr>
              <a:t>identified task</a:t>
            </a:r>
            <a:r>
              <a:rPr lang="en-US" sz="2000" dirty="0"/>
              <a:t>, showing </a:t>
            </a:r>
            <a:r>
              <a:rPr lang="en-US" sz="2000" dirty="0">
                <a:solidFill>
                  <a:srgbClr val="FF0000"/>
                </a:solidFill>
              </a:rPr>
              <a:t>prerequisites</a:t>
            </a:r>
            <a:r>
              <a:rPr lang="en-US" sz="2000" dirty="0"/>
              <a:t>.</a:t>
            </a:r>
          </a:p>
          <a:p>
            <a:r>
              <a:rPr lang="en-US" sz="2000" dirty="0"/>
              <a:t>PERT -</a:t>
            </a:r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Program Evaluation Review Technique </a:t>
            </a:r>
            <a:r>
              <a:rPr lang="en-US" sz="2000" dirty="0"/>
              <a:t>(PERT) charts provide graphic representations of </a:t>
            </a:r>
            <a:r>
              <a:rPr lang="en-US" sz="2000" dirty="0">
                <a:solidFill>
                  <a:srgbClr val="FF0000"/>
                </a:solidFill>
              </a:rPr>
              <a:t>task relationships</a:t>
            </a:r>
            <a:r>
              <a:rPr lang="en-US" sz="2000" dirty="0"/>
              <a:t>.</a:t>
            </a:r>
          </a:p>
          <a:p>
            <a:r>
              <a:rPr lang="en-US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Gantt charts </a:t>
            </a:r>
            <a:r>
              <a:rPr lang="en-US" sz="2000" dirty="0"/>
              <a:t>-depict all the </a:t>
            </a:r>
            <a:r>
              <a:rPr lang="en-US" sz="2000" dirty="0">
                <a:solidFill>
                  <a:srgbClr val="FF0000"/>
                </a:solidFill>
              </a:rPr>
              <a:t>tasks along a timeline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45631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438</TotalTime>
  <Words>1858</Words>
  <Application>Microsoft Office PowerPoint</Application>
  <PresentationFormat>Custom</PresentationFormat>
  <Paragraphs>234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Ion Boardroom</vt:lpstr>
      <vt:lpstr>Planning and costing</vt:lpstr>
      <vt:lpstr>Overview</vt:lpstr>
      <vt:lpstr>The Process of Making Multimedia</vt:lpstr>
      <vt:lpstr>Idea Analysis</vt:lpstr>
      <vt:lpstr>Idea Analysis</vt:lpstr>
      <vt:lpstr>Idea Analysis</vt:lpstr>
      <vt:lpstr>Idea Analysis</vt:lpstr>
      <vt:lpstr>Idea Analysis</vt:lpstr>
      <vt:lpstr>Idea Analysis</vt:lpstr>
      <vt:lpstr>CPM Chart</vt:lpstr>
      <vt:lpstr>PERT Chart</vt:lpstr>
      <vt:lpstr>Pre-Testing</vt:lpstr>
      <vt:lpstr>Task Planning</vt:lpstr>
      <vt:lpstr>Development</vt:lpstr>
      <vt:lpstr>Development</vt:lpstr>
      <vt:lpstr>Delivery </vt:lpstr>
      <vt:lpstr>Scheduling </vt:lpstr>
      <vt:lpstr>Scheduling</vt:lpstr>
      <vt:lpstr>Estimating</vt:lpstr>
      <vt:lpstr>Estimating</vt:lpstr>
      <vt:lpstr>Project Development Costs</vt:lpstr>
      <vt:lpstr>Production Costs</vt:lpstr>
      <vt:lpstr>Testing Costs</vt:lpstr>
      <vt:lpstr>Distribution Costs</vt:lpstr>
      <vt:lpstr>Estimating</vt:lpstr>
      <vt:lpstr>RFPs and Bid Proposals </vt:lpstr>
      <vt:lpstr>RFPs and Bid Proposals</vt:lpstr>
      <vt:lpstr>RFPs and Bid Proposals</vt:lpstr>
      <vt:lpstr>RFPs and Bid Proposals</vt:lpstr>
      <vt:lpstr>RFPs and Bid Proposals </vt:lpstr>
      <vt:lpstr>RFPs and Bid Proposals </vt:lpstr>
      <vt:lpstr>Summary</vt:lpstr>
      <vt:lpstr>Format of Project Timeline</vt:lpstr>
      <vt:lpstr>Gantt Charts</vt:lpstr>
      <vt:lpstr>Gantt Chart </vt:lpstr>
      <vt:lpstr>Developing the Gantt Chart</vt:lpstr>
      <vt:lpstr>Structure of the Gantt Chart</vt:lpstr>
      <vt:lpstr>Task Dependencies</vt:lpstr>
      <vt:lpstr>Steps to Creating a Gantt Chart </vt:lpstr>
      <vt:lpstr>Project Costing </vt:lpstr>
      <vt:lpstr>Indirect Costs </vt:lpstr>
      <vt:lpstr>Direct Costs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and costing</dc:title>
  <dc:creator>Khansa</dc:creator>
  <cp:lastModifiedBy>laptop care</cp:lastModifiedBy>
  <cp:revision>46</cp:revision>
  <dcterms:created xsi:type="dcterms:W3CDTF">2017-12-05T08:43:35Z</dcterms:created>
  <dcterms:modified xsi:type="dcterms:W3CDTF">2019-12-03T18:08:27Z</dcterms:modified>
</cp:coreProperties>
</file>