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0" r:id="rId4"/>
    <p:sldId id="262" r:id="rId5"/>
    <p:sldId id="263" r:id="rId6"/>
    <p:sldId id="264" r:id="rId7"/>
    <p:sldId id="265" r:id="rId8"/>
    <p:sldId id="295" r:id="rId9"/>
    <p:sldId id="294" r:id="rId10"/>
    <p:sldId id="298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6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3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6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9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48FC-2091-4FAB-ADB2-84203490A37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20E3-0E42-49B0-A6DB-0D549D58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Cereals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1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8919"/>
          </a:xfrm>
        </p:spPr>
        <p:txBody>
          <a:bodyPr/>
          <a:lstStyle/>
          <a:p>
            <a:r>
              <a:rPr lang="en-US" b="1" dirty="0" smtClean="0"/>
              <a:t>Maize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7459"/>
            <a:ext cx="1219200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 Indian corn or maize, </a:t>
            </a:r>
            <a:r>
              <a:rPr lang="en-US" sz="2400" b="1" i="1" dirty="0" err="1"/>
              <a:t>Zea</a:t>
            </a:r>
            <a:r>
              <a:rPr lang="en-US" sz="2400" b="1" i="1" dirty="0"/>
              <a:t> mays</a:t>
            </a:r>
            <a:r>
              <a:rPr lang="en-US" sz="2400" b="1" dirty="0"/>
              <a:t>, is America’s main contribution to the important group of cereals.  </a:t>
            </a:r>
            <a:endParaRPr lang="en-US" sz="2400" b="1" dirty="0" smtClean="0"/>
          </a:p>
          <a:p>
            <a:r>
              <a:rPr lang="en-US" sz="2400" b="1" dirty="0" smtClean="0"/>
              <a:t>Maize </a:t>
            </a:r>
            <a:r>
              <a:rPr lang="en-US" sz="2400" b="1" dirty="0"/>
              <a:t>had been thought to have originated in a wild state in the lowlands of southern Mexico and Central America from which it spread to the Andes where its cultivation goes back to prehistoric time.  </a:t>
            </a:r>
            <a:endParaRPr lang="en-US" sz="2400" b="1" dirty="0" smtClean="0"/>
          </a:p>
          <a:p>
            <a:r>
              <a:rPr lang="en-US" sz="2400" b="1" dirty="0" smtClean="0"/>
              <a:t>No </a:t>
            </a:r>
            <a:r>
              <a:rPr lang="en-US" sz="2400" b="1" dirty="0"/>
              <a:t>cereal is used in so many ways as Maize.  </a:t>
            </a:r>
          </a:p>
          <a:p>
            <a:r>
              <a:rPr lang="en-US" sz="2400" b="1" dirty="0"/>
              <a:t>About one-half the crop is used as a food for livestock.  </a:t>
            </a:r>
          </a:p>
          <a:p>
            <a:r>
              <a:rPr lang="en-US" sz="2400" b="1" dirty="0"/>
              <a:t>The grain is very nutritious with a high percentage of easily digested carbohydrates, fats and proteins and very few deleterious substances.  </a:t>
            </a:r>
            <a:endParaRPr lang="en-US" sz="2400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4817" y="3483916"/>
            <a:ext cx="2699267" cy="404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280" y="3961117"/>
            <a:ext cx="3042073" cy="292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71" y="4158733"/>
            <a:ext cx="3599023" cy="26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1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3524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Rice</a:t>
            </a:r>
            <a:endParaRPr lang="en-US" dirty="0"/>
          </a:p>
          <a:p>
            <a:r>
              <a:rPr lang="en-US" b="1" dirty="0" smtClean="0"/>
              <a:t>Rice</a:t>
            </a:r>
            <a:r>
              <a:rPr lang="en-US" b="1" dirty="0"/>
              <a:t>, </a:t>
            </a:r>
            <a:r>
              <a:rPr lang="en-US" b="1" i="1" dirty="0" err="1"/>
              <a:t>Oryza</a:t>
            </a:r>
            <a:r>
              <a:rPr lang="en-US" b="1" i="1" dirty="0"/>
              <a:t> sativa</a:t>
            </a:r>
            <a:r>
              <a:rPr lang="en-US" b="1" dirty="0"/>
              <a:t>, replaces all other cereals in tropical countries as the staff of life and dominates the economic and social structure.  </a:t>
            </a:r>
            <a:endParaRPr lang="en-US" b="1" dirty="0" smtClean="0"/>
          </a:p>
          <a:p>
            <a:r>
              <a:rPr lang="en-US" b="1" dirty="0" smtClean="0"/>
              <a:t>Over </a:t>
            </a:r>
            <a:r>
              <a:rPr lang="en-US" b="1" dirty="0"/>
              <a:t>half the world’s populations find rice as an indispensable food. 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plant originated somewhere in Southeastern Asia, but it has spread to every warm region of the world.  </a:t>
            </a:r>
            <a:endParaRPr lang="en-US" b="1" dirty="0" smtClean="0"/>
          </a:p>
          <a:p>
            <a:r>
              <a:rPr lang="en-US" b="1" dirty="0"/>
              <a:t>Rice is used mainly as a food by over half the world’s population.  </a:t>
            </a:r>
          </a:p>
          <a:p>
            <a:r>
              <a:rPr lang="en-US" b="1" dirty="0"/>
              <a:t>It needs to be supplemented by legumes or some other food rich in proteins.  </a:t>
            </a:r>
          </a:p>
          <a:p>
            <a:r>
              <a:rPr lang="en-US" b="1" dirty="0"/>
              <a:t>A diet of rice and soybeans constitutes the food of millions of people in Asia.  </a:t>
            </a:r>
          </a:p>
          <a:p>
            <a:r>
              <a:rPr lang="en-US" b="1" dirty="0"/>
              <a:t>The polished rice, which reaches the world markets, is much less nutritious, but its use is widespread.  </a:t>
            </a:r>
          </a:p>
          <a:p>
            <a:r>
              <a:rPr lang="en-US" b="1" dirty="0"/>
              <a:t>Rice starch is widely used in Europe.  </a:t>
            </a:r>
          </a:p>
          <a:p>
            <a:r>
              <a:rPr lang="en-US" b="1" dirty="0"/>
              <a:t>Intoxicating beverages are made from rice in Japan and other areas.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995" y="3199245"/>
            <a:ext cx="4134931" cy="2897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23" y="0"/>
            <a:ext cx="4535077" cy="28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1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just"/>
            <a:endParaRPr lang="en-US" sz="3200" b="1" dirty="0" smtClean="0"/>
          </a:p>
          <a:p>
            <a:pPr algn="just"/>
            <a:r>
              <a:rPr lang="en-US" sz="3200" b="1" dirty="0" smtClean="0"/>
              <a:t>True </a:t>
            </a:r>
            <a:r>
              <a:rPr lang="en-US" sz="3200" b="1" dirty="0"/>
              <a:t>cereal: All cereals are members of the grass family, </a:t>
            </a:r>
            <a:r>
              <a:rPr lang="en-US" sz="3200" b="1" dirty="0" err="1"/>
              <a:t>Gramineae</a:t>
            </a:r>
            <a:r>
              <a:rPr lang="en-US" sz="3200" b="1" dirty="0"/>
              <a:t>, and are similar in possessing the characteristic fruit of that family, the </a:t>
            </a:r>
            <a:r>
              <a:rPr lang="en-US" sz="3200" b="1" dirty="0" err="1"/>
              <a:t>karyopsis</a:t>
            </a:r>
            <a:r>
              <a:rPr lang="en-US" sz="3200" b="1" dirty="0"/>
              <a:t>. 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In </a:t>
            </a:r>
            <a:r>
              <a:rPr lang="en-US" sz="3200" b="1" dirty="0"/>
              <a:t>this fruit the wall of the seed is fused with the ripening ovary wall to form the husk. 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There </a:t>
            </a:r>
            <a:r>
              <a:rPr lang="en-US" sz="3200" b="1" dirty="0"/>
              <a:t>are six true cereals in the world today, which are Wheat, Rye, Rice, Oats and maize. 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The </a:t>
            </a:r>
            <a:r>
              <a:rPr lang="en-US" sz="3200" b="1" dirty="0"/>
              <a:t>millets, sorghums and even buckwheat are often referred to as cereals, but they belong to a different classification</a:t>
            </a:r>
            <a:r>
              <a:rPr lang="en-US" sz="3200" b="1" dirty="0" smtClean="0"/>
              <a:t>.</a:t>
            </a:r>
          </a:p>
          <a:p>
            <a:pPr algn="just"/>
            <a:r>
              <a:rPr lang="en-US" sz="3200" b="1" dirty="0"/>
              <a:t>Cereals contain a higher percentage of carbohydrates than any other food plants as well as a considerable amount of protein and some fats.  There are even vitamins present.  </a:t>
            </a:r>
            <a:endParaRPr lang="en-US" sz="3200" dirty="0"/>
          </a:p>
          <a:p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74144" y="0"/>
            <a:ext cx="254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Major Cereals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3387"/>
          </a:xfrm>
        </p:spPr>
        <p:txBody>
          <a:bodyPr/>
          <a:lstStyle/>
          <a:p>
            <a:r>
              <a:rPr lang="en-US" b="1" dirty="0"/>
              <a:t>Wheat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386"/>
            <a:ext cx="12192000" cy="6154613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There </a:t>
            </a:r>
            <a:r>
              <a:rPr lang="en-US" b="1" dirty="0"/>
              <a:t>are some indications that highlands in Syria and Palestine might be the place of origin, but the Central Asian plateau and the Tigris and Euphrates valleys might be included.  </a:t>
            </a:r>
            <a:endParaRPr lang="en-US" b="1" dirty="0" smtClean="0"/>
          </a:p>
          <a:p>
            <a:pPr algn="just"/>
            <a:r>
              <a:rPr lang="en-US" b="1" dirty="0" smtClean="0"/>
              <a:t>Archeological </a:t>
            </a:r>
            <a:r>
              <a:rPr lang="en-US" b="1" dirty="0"/>
              <a:t>evidence indicates that wheat had already been cultivated by earlier than 4,000 </a:t>
            </a:r>
            <a:r>
              <a:rPr lang="en-US" b="1" dirty="0" smtClean="0"/>
              <a:t>B.C.</a:t>
            </a:r>
          </a:p>
          <a:p>
            <a:pPr algn="just"/>
            <a:r>
              <a:rPr lang="en-US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Kinds of Wheat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en-US" b="1" dirty="0" smtClean="0"/>
              <a:t>Eight </a:t>
            </a:r>
            <a:r>
              <a:rPr lang="en-US" b="1" dirty="0"/>
              <a:t>principal kinds of wheat were differentiated as species by some taxonomists:  einkorn, Polish wheat, emmer, spelt common wheat, club wheat durum wheat and </a:t>
            </a:r>
            <a:r>
              <a:rPr lang="en-US" b="1" dirty="0" err="1"/>
              <a:t>poulard</a:t>
            </a:r>
            <a:r>
              <a:rPr lang="en-US" b="1" dirty="0"/>
              <a:t> wheat.   </a:t>
            </a:r>
          </a:p>
          <a:p>
            <a:pPr algn="just"/>
            <a:r>
              <a:rPr lang="en-US" b="1" dirty="0"/>
              <a:t>Modern classification has been on the basis of chromosome number with the most important species falling into three groups:  Diploid (7 pairs) = </a:t>
            </a:r>
            <a:r>
              <a:rPr lang="en-US" b="1" i="1" dirty="0" err="1"/>
              <a:t>Triticum</a:t>
            </a:r>
            <a:r>
              <a:rPr lang="en-US" b="1" i="1" dirty="0"/>
              <a:t> </a:t>
            </a:r>
            <a:r>
              <a:rPr lang="en-US" b="1" i="1" dirty="0" err="1"/>
              <a:t>monococcum</a:t>
            </a:r>
            <a:r>
              <a:rPr lang="en-US" b="1" dirty="0"/>
              <a:t>; Tetraploid (14 pairs) = </a:t>
            </a:r>
            <a:r>
              <a:rPr lang="en-US" b="1" i="1" dirty="0"/>
              <a:t>T. </a:t>
            </a:r>
            <a:r>
              <a:rPr lang="en-US" b="1" i="1" dirty="0" err="1"/>
              <a:t>dicoccum</a:t>
            </a:r>
            <a:r>
              <a:rPr lang="en-US" b="1" i="1" dirty="0"/>
              <a:t>, T. durum, T. </a:t>
            </a:r>
            <a:r>
              <a:rPr lang="en-US" b="1" i="1" dirty="0" err="1"/>
              <a:t>polonicum</a:t>
            </a:r>
            <a:r>
              <a:rPr lang="en-US" b="1" i="1" dirty="0"/>
              <a:t>, T. </a:t>
            </a:r>
            <a:r>
              <a:rPr lang="en-US" b="1" i="1" dirty="0" err="1"/>
              <a:t>timopheevi</a:t>
            </a:r>
            <a:r>
              <a:rPr lang="en-US" b="1" dirty="0"/>
              <a:t> and </a:t>
            </a:r>
            <a:r>
              <a:rPr lang="en-US" b="1" i="1" dirty="0"/>
              <a:t>T. </a:t>
            </a:r>
            <a:r>
              <a:rPr lang="en-US" b="1" i="1" dirty="0" err="1"/>
              <a:t>turgidum</a:t>
            </a:r>
            <a:r>
              <a:rPr lang="en-US" b="1" dirty="0"/>
              <a:t>; </a:t>
            </a:r>
            <a:r>
              <a:rPr lang="en-US" b="1" dirty="0" err="1"/>
              <a:t>Hexaploid</a:t>
            </a:r>
            <a:r>
              <a:rPr lang="en-US" b="1" dirty="0"/>
              <a:t> (21 pairs) = </a:t>
            </a:r>
            <a:r>
              <a:rPr lang="en-US" b="1" i="1" dirty="0"/>
              <a:t>T. compactum</a:t>
            </a:r>
            <a:r>
              <a:rPr lang="en-US" b="1" dirty="0"/>
              <a:t>, </a:t>
            </a:r>
            <a:r>
              <a:rPr lang="en-US" b="1" i="1" dirty="0"/>
              <a:t>T.</a:t>
            </a:r>
            <a:r>
              <a:rPr lang="en-US" b="1" dirty="0"/>
              <a:t> </a:t>
            </a:r>
            <a:r>
              <a:rPr lang="en-US" b="1" i="1" dirty="0" err="1"/>
              <a:t>aesticum</a:t>
            </a:r>
            <a:r>
              <a:rPr lang="en-US" b="1" dirty="0"/>
              <a:t> and </a:t>
            </a:r>
            <a:r>
              <a:rPr lang="en-US" b="1" i="1" dirty="0"/>
              <a:t>T. </a:t>
            </a:r>
            <a:r>
              <a:rPr lang="en-US" b="1" i="1" dirty="0" err="1"/>
              <a:t>spelta</a:t>
            </a:r>
            <a:r>
              <a:rPr lang="en-US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855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95581" cy="68580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Einkorn Wheat</a:t>
            </a:r>
            <a:endParaRPr lang="en-US" dirty="0"/>
          </a:p>
          <a:p>
            <a:r>
              <a:rPr lang="en-US" b="1" dirty="0"/>
              <a:t>          </a:t>
            </a:r>
            <a:r>
              <a:rPr lang="en-US" b="1" i="1" dirty="0" err="1"/>
              <a:t>Triticum</a:t>
            </a:r>
            <a:r>
              <a:rPr lang="en-US" b="1" i="1" dirty="0"/>
              <a:t> </a:t>
            </a:r>
            <a:r>
              <a:rPr lang="en-US" b="1" i="1" dirty="0" err="1"/>
              <a:t>monococcum</a:t>
            </a:r>
            <a:r>
              <a:rPr lang="en-US" b="1" dirty="0"/>
              <a:t> has been called “One-grained Wheat” because it has only one fruit in each spikelet. 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one of the oldest species, dating back to the Stone Age. </a:t>
            </a:r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is not used much for baking but primarily for animal feed. </a:t>
            </a:r>
            <a:endParaRPr lang="en-US" b="1" dirty="0" smtClean="0"/>
          </a:p>
          <a:p>
            <a:r>
              <a:rPr lang="en-US" b="1" u="sng" dirty="0"/>
              <a:t>Emmer Wheat</a:t>
            </a:r>
            <a:endParaRPr lang="en-US" dirty="0"/>
          </a:p>
          <a:p>
            <a:r>
              <a:rPr lang="en-US" b="1" dirty="0"/>
              <a:t>Emmer, </a:t>
            </a:r>
            <a:r>
              <a:rPr lang="en-US" b="1" i="1" dirty="0" err="1"/>
              <a:t>Triticum</a:t>
            </a:r>
            <a:r>
              <a:rPr lang="en-US" b="1" i="1" dirty="0"/>
              <a:t> </a:t>
            </a:r>
            <a:r>
              <a:rPr lang="en-US" b="1" i="1" dirty="0" err="1"/>
              <a:t>dicoccum</a:t>
            </a:r>
            <a:r>
              <a:rPr lang="en-US" b="1" dirty="0"/>
              <a:t>, is also known as “Starch Wheat,” “Rice Wheat,” or “Two-grained Spelt.”  </a:t>
            </a:r>
          </a:p>
          <a:p>
            <a:r>
              <a:rPr lang="en-US" b="1" dirty="0"/>
              <a:t>It is another very old type that was grown in Babylonia and by all the early Mediterranean civilizations and the lake Dwellers of Europe.  </a:t>
            </a:r>
          </a:p>
          <a:p>
            <a:r>
              <a:rPr lang="en-US" b="1" dirty="0"/>
              <a:t>It is used for livestock and breakfast foods and in experimental breeding efforts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39"/>
          <a:stretch/>
        </p:blipFill>
        <p:spPr>
          <a:xfrm>
            <a:off x="8652510" y="0"/>
            <a:ext cx="3539490" cy="30744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8113" y="2339144"/>
            <a:ext cx="2079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Einkorn Wheat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288050" y="2151191"/>
            <a:ext cx="2165396" cy="3464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550" y="4503420"/>
            <a:ext cx="2147746" cy="2205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54949" y="6247745"/>
            <a:ext cx="202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Emmer Wheat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6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372350" cy="6858000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/>
              <a:t>Spelt Wheat</a:t>
            </a:r>
            <a:endParaRPr lang="en-US" sz="3200" dirty="0"/>
          </a:p>
          <a:p>
            <a:pPr algn="just"/>
            <a:r>
              <a:rPr lang="en-US" sz="3200" b="1" dirty="0"/>
              <a:t>  </a:t>
            </a:r>
            <a:r>
              <a:rPr lang="en-US" sz="3200" b="1" i="1" dirty="0" err="1" smtClean="0"/>
              <a:t>Triticum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spelta</a:t>
            </a:r>
            <a:r>
              <a:rPr lang="en-US" sz="3200" b="1" dirty="0"/>
              <a:t> </a:t>
            </a:r>
            <a:r>
              <a:rPr lang="en-US" sz="3200" b="1" dirty="0" smtClean="0"/>
              <a:t>has </a:t>
            </a:r>
            <a:r>
              <a:rPr lang="en-US" sz="3200" b="1" dirty="0"/>
              <a:t>been cultivated in the Mediterranean region for centuries and is still grown in Spain. 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In </a:t>
            </a:r>
            <a:r>
              <a:rPr lang="en-US" sz="3200" b="1" dirty="0"/>
              <a:t>North America is has been used as livestock feed</a:t>
            </a:r>
            <a:r>
              <a:rPr lang="en-US" sz="3200" b="1" dirty="0" smtClean="0"/>
              <a:t>.</a:t>
            </a:r>
          </a:p>
          <a:p>
            <a:pPr algn="just"/>
            <a:r>
              <a:rPr lang="en-US" sz="3200" b="1" u="sng" dirty="0"/>
              <a:t>Polish Wheat</a:t>
            </a:r>
            <a:endParaRPr lang="en-US" sz="3200" dirty="0"/>
          </a:p>
          <a:p>
            <a:pPr algn="just"/>
            <a:r>
              <a:rPr lang="en-US" sz="3200" b="1" dirty="0" smtClean="0"/>
              <a:t>Polish </a:t>
            </a:r>
            <a:r>
              <a:rPr lang="en-US" sz="3200" b="1" dirty="0"/>
              <a:t>wheat, </a:t>
            </a:r>
            <a:r>
              <a:rPr lang="en-US" sz="3200" b="1" i="1" dirty="0" err="1"/>
              <a:t>Triticum</a:t>
            </a:r>
            <a:r>
              <a:rPr lang="en-US" sz="3200" b="1" i="1" dirty="0"/>
              <a:t> </a:t>
            </a:r>
            <a:r>
              <a:rPr lang="en-US" sz="3200" b="1" i="1" dirty="0" err="1"/>
              <a:t>polonicum</a:t>
            </a:r>
            <a:r>
              <a:rPr lang="en-US" sz="3200" b="1" dirty="0"/>
              <a:t>, or “Giant Rye” </a:t>
            </a:r>
            <a:r>
              <a:rPr lang="en-US" sz="3200" b="1" dirty="0" smtClean="0"/>
              <a:t>is species of </a:t>
            </a:r>
            <a:r>
              <a:rPr lang="en-US" sz="3200" b="1" dirty="0"/>
              <a:t>comparatively recent origin.  </a:t>
            </a:r>
          </a:p>
          <a:p>
            <a:pPr algn="just"/>
            <a:r>
              <a:rPr lang="en-US" sz="3200" b="1" dirty="0" smtClean="0"/>
              <a:t>It </a:t>
            </a:r>
            <a:r>
              <a:rPr lang="en-US" sz="3200" b="1" dirty="0"/>
              <a:t>has been grown chiefly in Spain and Italy, Turkestan and Abyssinia.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704" y="2600645"/>
            <a:ext cx="3928485" cy="158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674" y="-8453"/>
            <a:ext cx="3926326" cy="26175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64810" y="2287769"/>
            <a:ext cx="1759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Spelt Wheat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160" y="4837128"/>
            <a:ext cx="2907029" cy="2020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1" y="4183381"/>
            <a:ext cx="1771650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840980" cy="6858000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err="1"/>
              <a:t>Poulard</a:t>
            </a:r>
            <a:r>
              <a:rPr lang="en-US" b="1" u="sng" dirty="0"/>
              <a:t> </a:t>
            </a:r>
            <a:r>
              <a:rPr lang="en-US" b="1" u="sng" dirty="0" smtClean="0"/>
              <a:t>Wheat</a:t>
            </a:r>
            <a:endParaRPr lang="en-US" dirty="0"/>
          </a:p>
          <a:p>
            <a:pPr algn="just"/>
            <a:r>
              <a:rPr lang="en-US" b="1" dirty="0" smtClean="0"/>
              <a:t>Also </a:t>
            </a:r>
            <a:r>
              <a:rPr lang="en-US" b="1" dirty="0"/>
              <a:t>known as “English Wheat” or “River Wheat”, </a:t>
            </a:r>
            <a:r>
              <a:rPr lang="en-US" b="1" dirty="0" err="1"/>
              <a:t>Poulard</a:t>
            </a:r>
            <a:r>
              <a:rPr lang="en-US" b="1" dirty="0"/>
              <a:t> Wheat, </a:t>
            </a:r>
            <a:r>
              <a:rPr lang="en-US" b="1" i="1" dirty="0" err="1"/>
              <a:t>Triticum</a:t>
            </a:r>
            <a:r>
              <a:rPr lang="en-US" b="1" i="1" dirty="0"/>
              <a:t> </a:t>
            </a:r>
            <a:r>
              <a:rPr lang="en-US" b="1" i="1" dirty="0" err="1"/>
              <a:t>turgidum</a:t>
            </a:r>
            <a:r>
              <a:rPr lang="en-US" b="1" dirty="0"/>
              <a:t>, is an old species that probably originated in dry portions of the southern Mediterranean region. </a:t>
            </a:r>
            <a:endParaRPr lang="en-US" b="1" dirty="0" smtClean="0"/>
          </a:p>
          <a:p>
            <a:pPr algn="just"/>
            <a:r>
              <a:rPr lang="en-US" b="1" u="sng" dirty="0"/>
              <a:t>Club Wheat</a:t>
            </a:r>
            <a:endParaRPr lang="en-US" dirty="0"/>
          </a:p>
          <a:p>
            <a:pPr algn="just"/>
            <a:r>
              <a:rPr lang="en-US" b="1" i="1" dirty="0" err="1"/>
              <a:t>Triticum</a:t>
            </a:r>
            <a:r>
              <a:rPr lang="en-US" b="1" i="1" dirty="0"/>
              <a:t> compactum (</a:t>
            </a:r>
            <a:r>
              <a:rPr lang="en-US" b="1" i="1" dirty="0" err="1"/>
              <a:t>tenax</a:t>
            </a:r>
            <a:r>
              <a:rPr lang="en-US" b="1" i="1" dirty="0"/>
              <a:t>)</a:t>
            </a:r>
            <a:r>
              <a:rPr lang="en-US" b="1" dirty="0"/>
              <a:t>, also called “Dwarf Wheat” or “Hedgehog Wheat” is different from all other species in having short compact heads and small kernels.  </a:t>
            </a:r>
          </a:p>
          <a:p>
            <a:pPr algn="just"/>
            <a:r>
              <a:rPr lang="en-US" b="1" dirty="0"/>
              <a:t>Club Wheat is grown chiefly in the mountainous areas of Central Europe, Abyssinia and Turkestan.  </a:t>
            </a:r>
          </a:p>
          <a:p>
            <a:pPr algn="just"/>
            <a:r>
              <a:rPr lang="en-US" b="1" dirty="0"/>
              <a:t>The grains are soft and have low protein content, so the flour is not used for bread but rather for pastry flour</a:t>
            </a:r>
            <a:r>
              <a:rPr lang="en-US" b="1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81" y="1"/>
            <a:ext cx="2282716" cy="3177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0"/>
            <a:ext cx="2590800" cy="1722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32445" y="2609334"/>
            <a:ext cx="20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/>
              <a:t>Poulard</a:t>
            </a:r>
            <a:r>
              <a:rPr lang="en-US" sz="2400" b="1" u="sng" dirty="0"/>
              <a:t> Wheat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168" y="4491990"/>
            <a:ext cx="3551879" cy="2366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980" y="3215965"/>
            <a:ext cx="2445344" cy="1744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23507" y="6292334"/>
            <a:ext cx="1678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u="sng" dirty="0"/>
              <a:t>Club Wheat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016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47121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Common Wheat (Bread wheat)</a:t>
            </a:r>
            <a:endParaRPr lang="en-US" dirty="0"/>
          </a:p>
          <a:p>
            <a:r>
              <a:rPr lang="en-US" b="1" i="1" dirty="0" err="1" smtClean="0"/>
              <a:t>Triticum</a:t>
            </a:r>
            <a:r>
              <a:rPr lang="en-US" b="1" i="1" dirty="0" smtClean="0"/>
              <a:t> </a:t>
            </a:r>
            <a:r>
              <a:rPr lang="en-US" b="1" i="1" dirty="0" err="1" smtClean="0"/>
              <a:t>aestivum</a:t>
            </a:r>
            <a:r>
              <a:rPr lang="en-US" b="1" dirty="0" smtClean="0"/>
              <a:t> </a:t>
            </a:r>
            <a:r>
              <a:rPr lang="en-US" b="1" dirty="0"/>
              <a:t>is the principal source of bread flour.  </a:t>
            </a:r>
            <a:endParaRPr lang="en-US" b="1" dirty="0" smtClean="0"/>
          </a:p>
          <a:p>
            <a:r>
              <a:rPr lang="en-US" b="1" dirty="0" smtClean="0"/>
              <a:t>Spring </a:t>
            </a:r>
            <a:r>
              <a:rPr lang="en-US" b="1" dirty="0"/>
              <a:t>wheat is sown in the spring and harvested in late summer.  </a:t>
            </a:r>
            <a:endParaRPr lang="en-US" b="1" dirty="0" smtClean="0"/>
          </a:p>
          <a:p>
            <a:r>
              <a:rPr lang="en-US" b="1" dirty="0" smtClean="0"/>
              <a:t>Winter </a:t>
            </a:r>
            <a:r>
              <a:rPr lang="en-US" b="1" dirty="0"/>
              <a:t>wheat is planted in the autumn and develops a partial root system before the onset of cold weather.  </a:t>
            </a:r>
            <a:endParaRPr lang="en-US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35" y="3813541"/>
            <a:ext cx="4033530" cy="2689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3" y="2851662"/>
            <a:ext cx="2940966" cy="3921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491" y="2654231"/>
            <a:ext cx="2968978" cy="39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/>
          <a:lstStyle/>
          <a:p>
            <a:r>
              <a:rPr lang="en-US" b="1" u="sng" dirty="0" err="1"/>
              <a:t>Timopheevi</a:t>
            </a:r>
            <a:r>
              <a:rPr lang="en-US" b="1" u="sng" dirty="0"/>
              <a:t> Wheat</a:t>
            </a:r>
            <a:endParaRPr lang="en-US" dirty="0"/>
          </a:p>
          <a:p>
            <a:r>
              <a:rPr lang="en-US" b="1" dirty="0"/>
              <a:t>          </a:t>
            </a:r>
            <a:r>
              <a:rPr lang="en-US" b="1" i="1" dirty="0" err="1"/>
              <a:t>Triticum</a:t>
            </a:r>
            <a:r>
              <a:rPr lang="en-US" b="1" i="1" dirty="0"/>
              <a:t> </a:t>
            </a:r>
            <a:r>
              <a:rPr lang="en-US" b="1" i="1" dirty="0" err="1"/>
              <a:t>timopheevi</a:t>
            </a:r>
            <a:r>
              <a:rPr lang="en-US" b="1" dirty="0"/>
              <a:t> from Russia is especially resistant to disease and thus has been used in breeding programs with standard varieties.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9200"/>
            <a:ext cx="4498259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0" y="4419156"/>
            <a:ext cx="4591050" cy="24388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92658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Durum Wheat</a:t>
            </a:r>
            <a:endParaRPr lang="en-US" dirty="0"/>
          </a:p>
          <a:p>
            <a:r>
              <a:rPr lang="en-US" b="1" i="1" dirty="0" err="1" smtClean="0"/>
              <a:t>Triticum</a:t>
            </a:r>
            <a:r>
              <a:rPr lang="en-US" b="1" i="1" dirty="0" smtClean="0"/>
              <a:t> </a:t>
            </a:r>
            <a:r>
              <a:rPr lang="en-US" b="1" i="1" dirty="0"/>
              <a:t>durum </a:t>
            </a:r>
            <a:r>
              <a:rPr lang="en-US" b="1" dirty="0"/>
              <a:t>has a thick head with long stiff beards and large, hard, amber or red grains that are rich in gluten.  </a:t>
            </a:r>
            <a:endParaRPr lang="en-US" b="1" dirty="0" smtClean="0"/>
          </a:p>
          <a:p>
            <a:r>
              <a:rPr lang="en-US" b="1" dirty="0" smtClean="0"/>
              <a:t>This </a:t>
            </a:r>
            <a:r>
              <a:rPr lang="en-US" b="1" dirty="0"/>
              <a:t>species has been cultivated for a long time in the arid regions of the Old World.  </a:t>
            </a:r>
            <a:endParaRPr lang="en-US" b="1" dirty="0" smtClean="0"/>
          </a:p>
          <a:p>
            <a:r>
              <a:rPr lang="en-US" b="1" dirty="0" smtClean="0"/>
              <a:t>Their </a:t>
            </a:r>
            <a:r>
              <a:rPr lang="en-US" b="1" dirty="0"/>
              <a:t>high gluten content makes them especially suitable for macaroni, semolina and other types of pastas.  </a:t>
            </a:r>
            <a:endParaRPr lang="en-US" b="1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are mixed with other flour in bread baking.  </a:t>
            </a:r>
            <a:endParaRPr lang="en-US" b="1" dirty="0" smtClean="0"/>
          </a:p>
          <a:p>
            <a:r>
              <a:rPr lang="en-US" b="1" dirty="0" smtClean="0"/>
              <a:t>Red </a:t>
            </a:r>
            <a:r>
              <a:rPr lang="en-US" b="1" dirty="0"/>
              <a:t>durum wheats are used for livestock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b="1" u="sng" dirty="0" err="1"/>
              <a:t>Timopheevi</a:t>
            </a:r>
            <a:r>
              <a:rPr lang="en-US" b="1" u="sng" dirty="0"/>
              <a:t> Wheat</a:t>
            </a:r>
            <a:endParaRPr lang="en-US" dirty="0"/>
          </a:p>
          <a:p>
            <a:r>
              <a:rPr lang="en-US" b="1" dirty="0"/>
              <a:t>          </a:t>
            </a:r>
            <a:r>
              <a:rPr lang="en-US" b="1" i="1" dirty="0" err="1"/>
              <a:t>Triticum</a:t>
            </a:r>
            <a:r>
              <a:rPr lang="en-US" b="1" i="1" dirty="0"/>
              <a:t> </a:t>
            </a:r>
            <a:r>
              <a:rPr lang="en-US" b="1" i="1" dirty="0" err="1"/>
              <a:t>timopheevi</a:t>
            </a:r>
            <a:r>
              <a:rPr lang="en-US" b="1" dirty="0"/>
              <a:t> from Russia is especially resistant to disease and thus has been used in breeding programs with standard varieties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80" y="0"/>
            <a:ext cx="3984978" cy="2656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89" y="0"/>
            <a:ext cx="2833511" cy="38808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45947" y="2967335"/>
            <a:ext cx="199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Durum Wheat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785" y="3672142"/>
            <a:ext cx="2961499" cy="1966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1785" y="6287074"/>
            <a:ext cx="261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/>
              <a:t>Timopheevi</a:t>
            </a:r>
            <a:r>
              <a:rPr lang="en-US" sz="2400" b="1" u="sng" dirty="0"/>
              <a:t> Wheat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9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1010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Cereals  </vt:lpstr>
      <vt:lpstr>PowerPoint Presentation</vt:lpstr>
      <vt:lpstr>Wheat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Maize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Cereals </dc:title>
  <dc:creator>Dr.Mansoor</dc:creator>
  <cp:lastModifiedBy>Dr. Iftikhar Ahmad</cp:lastModifiedBy>
  <cp:revision>37</cp:revision>
  <dcterms:created xsi:type="dcterms:W3CDTF">2015-03-15T19:24:14Z</dcterms:created>
  <dcterms:modified xsi:type="dcterms:W3CDTF">2020-05-03T06:33:49Z</dcterms:modified>
</cp:coreProperties>
</file>