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1"/>
  </p:normalViewPr>
  <p:slideViewPr>
    <p:cSldViewPr snapToGrid="0" snapToObjects="1">
      <p:cViewPr varScale="1">
        <p:scale>
          <a:sx n="91" d="100"/>
          <a:sy n="91"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0DA94F-4952-C942-9DD0-67FD1FBE875A}"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65858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0DA94F-4952-C942-9DD0-67FD1FBE875A}"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1778849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0DA94F-4952-C942-9DD0-67FD1FBE875A}"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2004402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0DA94F-4952-C942-9DD0-67FD1FBE875A}"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1249220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0DA94F-4952-C942-9DD0-67FD1FBE875A}" type="datetimeFigureOut">
              <a:rPr lang="en-US" smtClean="0"/>
              <a:t>12/2/20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182702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0DA94F-4952-C942-9DD0-67FD1FBE875A}" type="datetimeFigureOut">
              <a:rPr lang="en-US" smtClean="0"/>
              <a:t>12/2/20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203829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0DA94F-4952-C942-9DD0-67FD1FBE875A}" type="datetimeFigureOut">
              <a:rPr lang="en-US" smtClean="0"/>
              <a:t>12/2/20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91274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0DA94F-4952-C942-9DD0-67FD1FBE875A}" type="datetimeFigureOut">
              <a:rPr lang="en-US" smtClean="0"/>
              <a:t>12/2/20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98449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0DA94F-4952-C942-9DD0-67FD1FBE875A}" type="datetimeFigureOut">
              <a:rPr lang="en-US" smtClean="0"/>
              <a:t>12/2/20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10522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0DA94F-4952-C942-9DD0-67FD1FBE875A}" type="datetimeFigureOut">
              <a:rPr lang="en-US" smtClean="0"/>
              <a:t>12/2/20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1160172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0DA94F-4952-C942-9DD0-67FD1FBE875A}" type="datetimeFigureOut">
              <a:rPr lang="en-US" smtClean="0"/>
              <a:t>12/2/20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FDA2B-8B87-3344-B363-8BFB8E78458D}" type="slidenum">
              <a:rPr lang="en-US" smtClean="0"/>
              <a:t>‹#›</a:t>
            </a:fld>
            <a:endParaRPr lang="en-US"/>
          </a:p>
        </p:txBody>
      </p:sp>
    </p:spTree>
    <p:extLst>
      <p:ext uri="{BB962C8B-B14F-4D97-AF65-F5344CB8AC3E}">
        <p14:creationId xmlns:p14="http://schemas.microsoft.com/office/powerpoint/2010/main" val="20159831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DA94F-4952-C942-9DD0-67FD1FBE875A}" type="datetimeFigureOut">
              <a:rPr lang="en-US" smtClean="0"/>
              <a:t>12/2/20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FDA2B-8B87-3344-B363-8BFB8E78458D}" type="slidenum">
              <a:rPr lang="en-US" smtClean="0"/>
              <a:t>‹#›</a:t>
            </a:fld>
            <a:endParaRPr lang="en-US"/>
          </a:p>
        </p:txBody>
      </p:sp>
    </p:spTree>
    <p:extLst>
      <p:ext uri="{BB962C8B-B14F-4D97-AF65-F5344CB8AC3E}">
        <p14:creationId xmlns:p14="http://schemas.microsoft.com/office/powerpoint/2010/main" val="1809562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euston96.com/en/histo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charset="0"/>
                <a:ea typeface="Times New Roman" charset="0"/>
                <a:cs typeface="Times New Roman" charset="0"/>
              </a:rPr>
              <a:t>Romanesque and Gothic Art</a:t>
            </a:r>
            <a:endParaRPr lang="en-US" dirty="0">
              <a:latin typeface="Times New Roman" charset="0"/>
              <a:ea typeface="Times New Roman" charset="0"/>
              <a:cs typeface="Times New Roman"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5095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charset="0"/>
                <a:ea typeface="Times New Roman" charset="0"/>
                <a:cs typeface="Times New Roman" charset="0"/>
              </a:rPr>
              <a:t>Introduction</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838200" y="1825625"/>
            <a:ext cx="10261209" cy="4351338"/>
          </a:xfrm>
        </p:spPr>
        <p:txBody>
          <a:bodyPr>
            <a:normAutofit/>
          </a:bodyPr>
          <a:lstStyle/>
          <a:p>
            <a:pPr marL="0" indent="0" algn="just">
              <a:buNone/>
            </a:pPr>
            <a:r>
              <a:rPr lang="en-US" sz="3200" dirty="0"/>
              <a:t>It had its peak between the 11th and 12th centuries, the Romanesque period, and the 12th and 15th centuries, the Gothic period. </a:t>
            </a:r>
            <a:endParaRPr lang="en-US" sz="3200" dirty="0" smtClean="0"/>
          </a:p>
          <a:p>
            <a:pPr marL="0" indent="0" algn="just">
              <a:buNone/>
            </a:pPr>
            <a:r>
              <a:rPr lang="en-US" sz="3200" b="1" dirty="0" smtClean="0"/>
              <a:t>The </a:t>
            </a:r>
            <a:r>
              <a:rPr lang="en-US" sz="3200" b="1" dirty="0"/>
              <a:t>main characteristic would be to worship or offer to God</a:t>
            </a:r>
            <a:r>
              <a:rPr lang="en-US" sz="3200" dirty="0"/>
              <a:t>, thus obtaining his grace or indulgence. Because of this, its wealth is found in monasteries ornaments, churches and worship places, being an intermediary between the human and the supernatural world, where an offering is made to Christian faith dogmas.</a:t>
            </a:r>
          </a:p>
        </p:txBody>
      </p:sp>
    </p:spTree>
    <p:extLst>
      <p:ext uri="{BB962C8B-B14F-4D97-AF65-F5344CB8AC3E}">
        <p14:creationId xmlns:p14="http://schemas.microsoft.com/office/powerpoint/2010/main" val="1853045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charset="0"/>
                <a:ea typeface="Times New Roman" charset="0"/>
                <a:cs typeface="Times New Roman" charset="0"/>
              </a:rPr>
              <a:t>Historical Synthesis</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669388" y="1690688"/>
            <a:ext cx="5210907" cy="4351338"/>
          </a:xfrm>
        </p:spPr>
        <p:txBody>
          <a:bodyPr>
            <a:normAutofit fontScale="92500" lnSpcReduction="10000"/>
          </a:bodyPr>
          <a:lstStyle/>
          <a:p>
            <a:r>
              <a:rPr lang="en-US" b="1" dirty="0" smtClean="0"/>
              <a:t>Romanesque period:</a:t>
            </a:r>
            <a:endParaRPr lang="en-US" dirty="0" smtClean="0"/>
          </a:p>
          <a:p>
            <a:r>
              <a:rPr lang="en-US" dirty="0" smtClean="0"/>
              <a:t>Europe’s </a:t>
            </a:r>
            <a:r>
              <a:rPr lang="en-US" dirty="0"/>
              <a:t>population is growing at a high rate.</a:t>
            </a:r>
          </a:p>
          <a:p>
            <a:r>
              <a:rPr lang="en-US" dirty="0"/>
              <a:t>The church achieves its greatest prestige and power because it is considered the only well-organized and hierarchical institution.</a:t>
            </a:r>
          </a:p>
          <a:p>
            <a:r>
              <a:rPr lang="en-US" dirty="0"/>
              <a:t>The growing construction of bigger temples due to the number of believers.</a:t>
            </a:r>
          </a:p>
          <a:p>
            <a:r>
              <a:rPr lang="en-US" dirty="0"/>
              <a:t>The monastery reform</a:t>
            </a:r>
            <a:r>
              <a:rPr lang="en-US" dirty="0" smtClean="0"/>
              <a:t>.</a:t>
            </a:r>
          </a:p>
          <a:p>
            <a:endParaRPr lang="en-US" dirty="0" smtClean="0"/>
          </a:p>
          <a:p>
            <a:endParaRPr lang="en-US" dirty="0"/>
          </a:p>
        </p:txBody>
      </p:sp>
      <p:sp>
        <p:nvSpPr>
          <p:cNvPr id="4" name="TextBox 3"/>
          <p:cNvSpPr txBox="1"/>
          <p:nvPr/>
        </p:nvSpPr>
        <p:spPr>
          <a:xfrm>
            <a:off x="6372665" y="1522156"/>
            <a:ext cx="5270695" cy="4493538"/>
          </a:xfrm>
          <a:prstGeom prst="rect">
            <a:avLst/>
          </a:prstGeom>
          <a:noFill/>
        </p:spPr>
        <p:txBody>
          <a:bodyPr wrap="square" rtlCol="0">
            <a:spAutoFit/>
          </a:bodyPr>
          <a:lstStyle/>
          <a:p>
            <a:r>
              <a:rPr lang="en-US" sz="2600" b="1" dirty="0"/>
              <a:t>Gothic period:</a:t>
            </a:r>
            <a:endParaRPr lang="en-US" sz="2600" dirty="0"/>
          </a:p>
          <a:p>
            <a:pPr marL="457200" indent="-457200">
              <a:buFont typeface="Arial" charset="0"/>
              <a:buChar char="•"/>
            </a:pPr>
            <a:r>
              <a:rPr lang="en-US" sz="2600" dirty="0"/>
              <a:t>The crusades between Christians against Muslims and Saracens.</a:t>
            </a:r>
          </a:p>
          <a:p>
            <a:pPr marL="457200" indent="-457200">
              <a:buFont typeface="Arial" charset="0"/>
              <a:buChar char="•"/>
            </a:pPr>
            <a:r>
              <a:rPr lang="en-US" sz="2600" dirty="0"/>
              <a:t>Christianity prolongation.</a:t>
            </a:r>
          </a:p>
          <a:p>
            <a:pPr marL="457200" indent="-457200">
              <a:buFont typeface="Arial" charset="0"/>
              <a:buChar char="•"/>
            </a:pPr>
            <a:r>
              <a:rPr lang="en-US" sz="2600" dirty="0"/>
              <a:t>The construction of the abbey church of San </a:t>
            </a:r>
            <a:r>
              <a:rPr lang="en-US" sz="2600" dirty="0" err="1"/>
              <a:t>Dionisio</a:t>
            </a:r>
            <a:r>
              <a:rPr lang="en-US" sz="2600" dirty="0"/>
              <a:t> by Abad </a:t>
            </a:r>
            <a:r>
              <a:rPr lang="en-US" sz="2600" dirty="0" err="1"/>
              <a:t>Suger</a:t>
            </a:r>
            <a:r>
              <a:rPr lang="en-US" sz="2600" dirty="0"/>
              <a:t>.</a:t>
            </a:r>
          </a:p>
          <a:p>
            <a:pPr marL="457200" indent="-457200">
              <a:buFont typeface="Arial" charset="0"/>
              <a:buChar char="•"/>
            </a:pPr>
            <a:r>
              <a:rPr lang="en-US" sz="2600" dirty="0"/>
              <a:t>The construction of Notre Dame Cathedral (Paris).</a:t>
            </a:r>
          </a:p>
          <a:p>
            <a:pPr marL="457200" indent="-457200">
              <a:buFont typeface="Arial" charset="0"/>
              <a:buChar char="•"/>
            </a:pPr>
            <a:r>
              <a:rPr lang="en-US" sz="2600" dirty="0"/>
              <a:t>The construction of Chartres cathedral.</a:t>
            </a:r>
          </a:p>
        </p:txBody>
      </p:sp>
    </p:spTree>
    <p:extLst>
      <p:ext uri="{BB962C8B-B14F-4D97-AF65-F5344CB8AC3E}">
        <p14:creationId xmlns:p14="http://schemas.microsoft.com/office/powerpoint/2010/main" val="57064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914" y="126845"/>
            <a:ext cx="10515600" cy="760290"/>
          </a:xfrm>
        </p:spPr>
        <p:txBody>
          <a:bodyPr/>
          <a:lstStyle/>
          <a:p>
            <a:pPr algn="ctr"/>
            <a:r>
              <a:rPr lang="en-US" dirty="0" smtClean="0">
                <a:latin typeface="Times New Roman" charset="0"/>
                <a:ea typeface="Times New Roman" charset="0"/>
                <a:cs typeface="Times New Roman" charset="0"/>
              </a:rPr>
              <a:t>Architecture</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33289" y="773723"/>
            <a:ext cx="5281246" cy="5036234"/>
          </a:xfrm>
        </p:spPr>
        <p:txBody>
          <a:bodyPr>
            <a:noAutofit/>
          </a:bodyPr>
          <a:lstStyle/>
          <a:p>
            <a:pPr marL="0" indent="0">
              <a:buNone/>
            </a:pPr>
            <a:r>
              <a:rPr lang="en-US" sz="2400" b="1" dirty="0" smtClean="0"/>
              <a:t>Romanesque </a:t>
            </a:r>
            <a:r>
              <a:rPr lang="en-US" sz="2400" b="1" dirty="0"/>
              <a:t>architecture</a:t>
            </a:r>
            <a:r>
              <a:rPr lang="en-US" sz="2400" dirty="0" smtClean="0"/>
              <a:t>:</a:t>
            </a:r>
          </a:p>
          <a:p>
            <a:r>
              <a:rPr lang="en-US" sz="2400" dirty="0" smtClean="0"/>
              <a:t> </a:t>
            </a:r>
            <a:r>
              <a:rPr lang="en-US" sz="2400" dirty="0"/>
              <a:t>It became more evident with the construction of </a:t>
            </a:r>
            <a:r>
              <a:rPr lang="en-US" sz="2400" b="1" dirty="0"/>
              <a:t>temples, churches, and large-scale monasteries</a:t>
            </a:r>
            <a:r>
              <a:rPr lang="en-US" sz="2400" dirty="0"/>
              <a:t>, both firm and massive, in order to avoid their destruction and deterioration over time, serving as an evolution to perfect and solve the problems in this realization. It was characterized by its walls and buttresses. The only purpose of its buildings was offering to the sacred, which is why they were called “God’s fortresses”. It includes the use of semicircles in arches and vaults, the use of stones, the incorporation of towers and walls very thick and with few openings</a:t>
            </a:r>
            <a:r>
              <a:rPr lang="en-US" sz="2400" dirty="0" smtClean="0"/>
              <a:t>.</a:t>
            </a:r>
            <a:endParaRPr lang="en-US" sz="2400" dirty="0"/>
          </a:p>
        </p:txBody>
      </p:sp>
      <p:sp>
        <p:nvSpPr>
          <p:cNvPr id="4" name="TextBox 3"/>
          <p:cNvSpPr txBox="1"/>
          <p:nvPr/>
        </p:nvSpPr>
        <p:spPr>
          <a:xfrm>
            <a:off x="6527410" y="773723"/>
            <a:ext cx="5401994" cy="6401753"/>
          </a:xfrm>
          <a:prstGeom prst="rect">
            <a:avLst/>
          </a:prstGeom>
          <a:noFill/>
        </p:spPr>
        <p:txBody>
          <a:bodyPr wrap="square" rtlCol="0">
            <a:spAutoFit/>
          </a:bodyPr>
          <a:lstStyle/>
          <a:p>
            <a:r>
              <a:rPr lang="en-US" sz="2800" b="1" dirty="0" smtClean="0"/>
              <a:t>Gothic architecture</a:t>
            </a:r>
            <a:r>
              <a:rPr lang="en-US" sz="2800" dirty="0" smtClean="0"/>
              <a:t>: </a:t>
            </a:r>
          </a:p>
          <a:p>
            <a:pPr marL="457200" indent="-457200">
              <a:buFont typeface="Arial" charset="0"/>
              <a:buChar char="•"/>
            </a:pPr>
            <a:r>
              <a:rPr lang="en-US" sz="2800" b="1" dirty="0" smtClean="0"/>
              <a:t>High buildings with a symbolic meaning are built, among which the cathedral</a:t>
            </a:r>
            <a:r>
              <a:rPr lang="en-US" sz="2800" dirty="0" smtClean="0"/>
              <a:t> stands out. It includes the ribbed vault (formed by two arches crossed diagonally), the buttresses and the pointed arch, the pointed arch, and liberation of walls, which allowed the placement of stained glass. In addition, the combination with sculptural elements that frame its sacred decoration is also predominant.</a:t>
            </a:r>
          </a:p>
          <a:p>
            <a:endParaRPr lang="en-US" dirty="0"/>
          </a:p>
        </p:txBody>
      </p:sp>
    </p:spTree>
    <p:extLst>
      <p:ext uri="{BB962C8B-B14F-4D97-AF65-F5344CB8AC3E}">
        <p14:creationId xmlns:p14="http://schemas.microsoft.com/office/powerpoint/2010/main" val="1776723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435134"/>
            <a:ext cx="7899612" cy="5924709"/>
          </a:xfrm>
        </p:spPr>
      </p:pic>
    </p:spTree>
    <p:extLst>
      <p:ext uri="{BB962C8B-B14F-4D97-AF65-F5344CB8AC3E}">
        <p14:creationId xmlns:p14="http://schemas.microsoft.com/office/powerpoint/2010/main" val="876079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182246"/>
            <a:ext cx="10515600" cy="943170"/>
          </a:xfrm>
        </p:spPr>
        <p:txBody>
          <a:bodyPr/>
          <a:lstStyle/>
          <a:p>
            <a:pPr algn="ctr"/>
            <a:r>
              <a:rPr lang="en-US" dirty="0" smtClean="0">
                <a:latin typeface="Times New Roman" charset="0"/>
                <a:ea typeface="Times New Roman" charset="0"/>
                <a:cs typeface="Times New Roman" charset="0"/>
              </a:rPr>
              <a:t>Sculpture</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519332" y="1125416"/>
            <a:ext cx="5393788" cy="5228273"/>
          </a:xfrm>
        </p:spPr>
        <p:txBody>
          <a:bodyPr>
            <a:normAutofit/>
          </a:bodyPr>
          <a:lstStyle/>
          <a:p>
            <a:pPr marL="0" indent="0">
              <a:buNone/>
            </a:pPr>
            <a:r>
              <a:rPr lang="en-US" sz="2200" b="1" dirty="0"/>
              <a:t>Sculpture in Romanesque period</a:t>
            </a:r>
            <a:r>
              <a:rPr lang="en-US" sz="2200" dirty="0"/>
              <a:t>: </a:t>
            </a:r>
            <a:endParaRPr lang="en-US" sz="2200" dirty="0" smtClean="0"/>
          </a:p>
          <a:p>
            <a:r>
              <a:rPr lang="en-US" sz="2200" dirty="0" smtClean="0"/>
              <a:t>It </a:t>
            </a:r>
            <a:r>
              <a:rPr lang="en-US" sz="2200" dirty="0"/>
              <a:t>is based on the iconography of the Bible, where “the Bible in stone” is born, because most of the people were analphabets and still, it was needed to inculcate the sacred. This is achieved in a symbolic and expressive way by means of reliefs, where the </a:t>
            </a:r>
            <a:r>
              <a:rPr lang="en-US" sz="2200" b="1" dirty="0"/>
              <a:t>loss of naturalism is observed in the figures</a:t>
            </a:r>
            <a:r>
              <a:rPr lang="en-US" sz="2200" dirty="0"/>
              <a:t>, since they were lengthened or reduced due to space to work and the proportions between figures were not respected (a horse could be smaller than a man), which generates a lack of realism. Even so, it fully reflects the spirit and morals of the time loaded with rigidity and symmetry.</a:t>
            </a:r>
          </a:p>
          <a:p>
            <a:endParaRPr lang="en-US" dirty="0"/>
          </a:p>
        </p:txBody>
      </p:sp>
      <p:sp>
        <p:nvSpPr>
          <p:cNvPr id="4" name="TextBox 3"/>
          <p:cNvSpPr txBox="1"/>
          <p:nvPr/>
        </p:nvSpPr>
        <p:spPr>
          <a:xfrm>
            <a:off x="6836899" y="948689"/>
            <a:ext cx="4798256" cy="5509200"/>
          </a:xfrm>
          <a:prstGeom prst="rect">
            <a:avLst/>
          </a:prstGeom>
          <a:noFill/>
        </p:spPr>
        <p:txBody>
          <a:bodyPr wrap="square" rtlCol="0">
            <a:spAutoFit/>
          </a:bodyPr>
          <a:lstStyle/>
          <a:p>
            <a:pPr marL="342900" indent="-342900">
              <a:buFont typeface="Arial" charset="0"/>
              <a:buChar char="•"/>
            </a:pPr>
            <a:r>
              <a:rPr lang="en-US" sz="2200" b="1" dirty="0" smtClean="0"/>
              <a:t>Sculpture in Gothic period</a:t>
            </a:r>
            <a:r>
              <a:rPr lang="en-US" sz="2200" dirty="0" smtClean="0"/>
              <a:t>: Realism prevails since the </a:t>
            </a:r>
            <a:r>
              <a:rPr lang="en-US" sz="2200" b="1" dirty="0" smtClean="0"/>
              <a:t>sculptors seek to give a real characterization to the portrayed characters</a:t>
            </a:r>
            <a:r>
              <a:rPr lang="en-US" sz="2200" dirty="0" smtClean="0"/>
              <a:t>, in this case angels, saints and biblical figures, which was achieved with great movement and naturalness. As far as the materials, the stone is kept, with an ornamental and didactic function, worked as reliefs attached to narrative character with tendency to naturalism, looking for a serene, beautiful and majestic ideal. Normally, marble, stone, ivory and wood were used.</a:t>
            </a:r>
          </a:p>
          <a:p>
            <a:endParaRPr lang="en-US" sz="2200" dirty="0"/>
          </a:p>
        </p:txBody>
      </p:sp>
    </p:spTree>
    <p:extLst>
      <p:ext uri="{BB962C8B-B14F-4D97-AF65-F5344CB8AC3E}">
        <p14:creationId xmlns:p14="http://schemas.microsoft.com/office/powerpoint/2010/main" val="213230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733" y="0"/>
            <a:ext cx="10515600" cy="1325563"/>
          </a:xfrm>
        </p:spPr>
        <p:txBody>
          <a:bodyPr/>
          <a:lstStyle/>
          <a:p>
            <a:pPr algn="ctr"/>
            <a:r>
              <a:rPr lang="en-US" dirty="0" smtClean="0">
                <a:latin typeface="Times New Roman" charset="0"/>
                <a:ea typeface="Times New Roman" charset="0"/>
                <a:cs typeface="Times New Roman" charset="0"/>
              </a:rPr>
              <a:t>Painting</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72440" y="1484827"/>
            <a:ext cx="5168705" cy="4351338"/>
          </a:xfrm>
        </p:spPr>
        <p:txBody>
          <a:bodyPr>
            <a:normAutofit fontScale="92500" lnSpcReduction="10000"/>
          </a:bodyPr>
          <a:lstStyle/>
          <a:p>
            <a:pPr marL="0" indent="0">
              <a:buNone/>
            </a:pPr>
            <a:r>
              <a:rPr lang="en-US" b="1" dirty="0"/>
              <a:t>Painting in Romanesque period</a:t>
            </a:r>
            <a:r>
              <a:rPr lang="en-US" dirty="0"/>
              <a:t>: </a:t>
            </a:r>
            <a:endParaRPr lang="en-US" dirty="0" smtClean="0"/>
          </a:p>
          <a:p>
            <a:r>
              <a:rPr lang="en-US" dirty="0" smtClean="0"/>
              <a:t>It </a:t>
            </a:r>
            <a:r>
              <a:rPr lang="en-US" dirty="0"/>
              <a:t>tends to have </a:t>
            </a:r>
            <a:r>
              <a:rPr lang="en-US" b="1" dirty="0"/>
              <a:t>Byzantine influence</a:t>
            </a:r>
            <a:r>
              <a:rPr lang="en-US" dirty="0"/>
              <a:t>, due to the location of the Christ </a:t>
            </a:r>
            <a:r>
              <a:rPr lang="en-US" dirty="0" err="1"/>
              <a:t>Pantocrator</a:t>
            </a:r>
            <a:r>
              <a:rPr lang="en-US" dirty="0"/>
              <a:t> in the main apse of the temple. The drawing predominates, the contour of the silhouettes, the use of flat colors without mixing, the lack of depth and absence of volume in the figures. The </a:t>
            </a:r>
            <a:r>
              <a:rPr lang="en-US" b="1" dirty="0"/>
              <a:t>religious themes</a:t>
            </a:r>
            <a:r>
              <a:rPr lang="en-US" dirty="0"/>
              <a:t> and expressiveness of the shapes are maintained, and they are made with great magnitude.</a:t>
            </a:r>
          </a:p>
          <a:p>
            <a:endParaRPr lang="en-US" dirty="0"/>
          </a:p>
        </p:txBody>
      </p:sp>
      <p:sp>
        <p:nvSpPr>
          <p:cNvPr id="4" name="TextBox 3"/>
          <p:cNvSpPr txBox="1"/>
          <p:nvPr/>
        </p:nvSpPr>
        <p:spPr>
          <a:xfrm>
            <a:off x="5929533" y="1445798"/>
            <a:ext cx="5683348" cy="4678204"/>
          </a:xfrm>
          <a:prstGeom prst="rect">
            <a:avLst/>
          </a:prstGeom>
          <a:noFill/>
        </p:spPr>
        <p:txBody>
          <a:bodyPr wrap="square" rtlCol="0">
            <a:spAutoFit/>
          </a:bodyPr>
          <a:lstStyle/>
          <a:p>
            <a:r>
              <a:rPr lang="en-US" sz="2000" b="1" dirty="0" smtClean="0"/>
              <a:t>Painting in Gothic period</a:t>
            </a:r>
            <a:r>
              <a:rPr lang="en-US" sz="2000" dirty="0" smtClean="0"/>
              <a:t>: </a:t>
            </a:r>
          </a:p>
          <a:p>
            <a:pPr marL="342900" indent="-342900">
              <a:buFont typeface="Arial" charset="0"/>
              <a:buChar char="•"/>
            </a:pPr>
            <a:r>
              <a:rPr lang="en-US" sz="2000" dirty="0" smtClean="0"/>
              <a:t>Stained-glass windows, frescoes and panels stand out, which fulfilled fidelity to the episodes of sacred </a:t>
            </a:r>
            <a:r>
              <a:rPr lang="en-US" sz="2000" b="1" dirty="0" smtClean="0">
                <a:hlinkClick r:id="rId2"/>
              </a:rPr>
              <a:t>history</a:t>
            </a:r>
            <a:r>
              <a:rPr lang="en-US" sz="2000" dirty="0" smtClean="0"/>
              <a:t>, prevailing the cult of God. Later, some characteristics were introduced, such as the search for realism, emotional expressions and color palette diversity. In the case of the stained glass windows, their purpose was to give a luminous sensation and take advantage of natural light, thus acquiring the sensation of divine presence. Like sculpture, it has a </a:t>
            </a:r>
            <a:r>
              <a:rPr lang="en-US" sz="2000" b="1" dirty="0" smtClean="0"/>
              <a:t>strong tendency to naturalism and detail</a:t>
            </a:r>
            <a:r>
              <a:rPr lang="en-US" sz="2000" dirty="0" smtClean="0"/>
              <a:t>. It seeks to give an appearance of reality through </a:t>
            </a:r>
            <a:r>
              <a:rPr lang="en-US" sz="2000" b="1" dirty="0" smtClean="0"/>
              <a:t>perspective</a:t>
            </a:r>
            <a:r>
              <a:rPr lang="en-US" sz="2000" dirty="0" smtClean="0"/>
              <a:t> and shading.</a:t>
            </a:r>
          </a:p>
          <a:p>
            <a:endParaRPr lang="en-US" dirty="0"/>
          </a:p>
        </p:txBody>
      </p:sp>
    </p:spTree>
    <p:extLst>
      <p:ext uri="{BB962C8B-B14F-4D97-AF65-F5344CB8AC3E}">
        <p14:creationId xmlns:p14="http://schemas.microsoft.com/office/powerpoint/2010/main" val="1565569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241</Words>
  <Application>Microsoft Macintosh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Calibri Light</vt:lpstr>
      <vt:lpstr>Times New Roman</vt:lpstr>
      <vt:lpstr>Arial</vt:lpstr>
      <vt:lpstr>Office Theme</vt:lpstr>
      <vt:lpstr>Romanesque and Gothic Art</vt:lpstr>
      <vt:lpstr>Introduction</vt:lpstr>
      <vt:lpstr>Historical Synthesis</vt:lpstr>
      <vt:lpstr>Architecture</vt:lpstr>
      <vt:lpstr>PowerPoint Presentation</vt:lpstr>
      <vt:lpstr>Sculpture</vt:lpstr>
      <vt:lpstr>Painting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Romanesque and Gothic Art</dc:title>
  <dc:creator>Microsoft Office User</dc:creator>
  <cp:lastModifiedBy>Microsoft Office User</cp:lastModifiedBy>
  <cp:revision>4</cp:revision>
  <dcterms:created xsi:type="dcterms:W3CDTF">2020-12-02T10:22:47Z</dcterms:created>
  <dcterms:modified xsi:type="dcterms:W3CDTF">2020-12-02T15:47:42Z</dcterms:modified>
</cp:coreProperties>
</file>