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76" r:id="rId2"/>
    <p:sldId id="256" r:id="rId3"/>
    <p:sldId id="267" r:id="rId4"/>
    <p:sldId id="257" r:id="rId5"/>
    <p:sldId id="258" r:id="rId6"/>
    <p:sldId id="259" r:id="rId7"/>
    <p:sldId id="260" r:id="rId8"/>
    <p:sldId id="277" r:id="rId9"/>
    <p:sldId id="261" r:id="rId10"/>
    <p:sldId id="271" r:id="rId11"/>
    <p:sldId id="262" r:id="rId12"/>
    <p:sldId id="278" r:id="rId13"/>
    <p:sldId id="269" r:id="rId14"/>
    <p:sldId id="263" r:id="rId15"/>
    <p:sldId id="264" r:id="rId16"/>
    <p:sldId id="265" r:id="rId17"/>
    <p:sldId id="268" r:id="rId18"/>
    <p:sldId id="266" r:id="rId19"/>
    <p:sldId id="272" r:id="rId20"/>
    <p:sldId id="273" r:id="rId21"/>
    <p:sldId id="274" r:id="rId22"/>
    <p:sldId id="279"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53.35938" units="1/cm"/>
          <inkml:channelProperty channel="Y" name="resolution" value="53.33333" units="1/cm"/>
        </inkml:channelProperties>
      </inkml:inkSource>
      <inkml:timestamp xml:id="ts0" timeString="2017-04-16T11:43:39.896"/>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831ED17E-B226-406F-809B-174ABFB747AE}" emma:medium="tactile" emma:mode="ink">
          <msink:context xmlns:msink="http://schemas.microsoft.com/ink/2010/main" type="writingRegion" rotatedBoundingBox="18464,10966 18479,10966 18479,10981 18464,10981"/>
        </emma:interpretation>
      </emma:emma>
    </inkml:annotationXML>
    <inkml:traceGroup>
      <inkml:annotationXML>
        <emma:emma xmlns:emma="http://www.w3.org/2003/04/emma" version="1.0">
          <emma:interpretation id="{413A7D47-D7CD-423D-AF8A-F527524D751E}" emma:medium="tactile" emma:mode="ink">
            <msink:context xmlns:msink="http://schemas.microsoft.com/ink/2010/main" type="paragraph" rotatedBoundingBox="18464,10966 18479,10966 18479,10981 18464,10981" alignmentLevel="1"/>
          </emma:interpretation>
        </emma:emma>
      </inkml:annotationXML>
      <inkml:traceGroup>
        <inkml:annotationXML>
          <emma:emma xmlns:emma="http://www.w3.org/2003/04/emma" version="1.0">
            <emma:interpretation id="{15E0B244-9014-4E4E-8BBD-F20FF06D1ACB}" emma:medium="tactile" emma:mode="ink">
              <msink:context xmlns:msink="http://schemas.microsoft.com/ink/2010/main" type="line" rotatedBoundingBox="18464,10966 18479,10966 18479,10981 18464,10981"/>
            </emma:interpretation>
          </emma:emma>
        </inkml:annotationXML>
        <inkml:traceGroup>
          <inkml:annotationXML>
            <emma:emma xmlns:emma="http://www.w3.org/2003/04/emma" version="1.0">
              <emma:interpretation id="{55B1C562-549D-49CC-BA10-4FBCCF8875D5}" emma:medium="tactile" emma:mode="ink">
                <msink:context xmlns:msink="http://schemas.microsoft.com/ink/2010/main" type="inkWord" rotatedBoundingBox="18464,10966 18479,10966 18479,10981 18464,10981"/>
              </emma:interpretation>
              <emma:one-of disjunction-type="recognition" id="oneOf0">
                <emma:interpretation id="interp0" emma:lang="en-US" emma:confidence="0">
                  <emma:literal>.</emma:literal>
                </emma:interpretation>
                <emma:interpretation id="interp1" emma:lang="en-US" emma:confidence="0">
                  <emma:literal>v</emma:literal>
                </emma:interpretation>
                <emma:interpretation id="interp2" emma:lang="en-US" emma:confidence="0">
                  <emma:literal>}</emma:literal>
                </emma:interpretation>
                <emma:interpretation id="interp3" emma:lang="en-US" emma:confidence="0">
                  <emma:literal>w</emma:literal>
                </emma:interpretation>
                <emma:interpretation id="interp4" emma:lang="en-US" emma:confidence="0">
                  <emma:literal>3</emma:literal>
                </emma:interpretation>
              </emma:one-of>
            </emma:emma>
          </inkml:annotationXML>
          <inkml:trace contextRef="#ctx0" brushRef="#br0">0 0</inkml:trace>
        </inkml:traceGroup>
      </inkml:traceGroup>
    </inkml:traceGroup>
  </inkml:traceGroup>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D5E2741-604F-4966-AD3C-7685F3DE5BB2}" type="datetimeFigureOut">
              <a:rPr lang="en-US" smtClean="0"/>
              <a:t>5/2/2020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C94E11C-F852-49F1-ADE7-86946816BB5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5E2741-604F-4966-AD3C-7685F3DE5BB2}"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4E11C-F852-49F1-ADE7-86946816BB5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5E2741-604F-4966-AD3C-7685F3DE5BB2}"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4E11C-F852-49F1-ADE7-86946816BB5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5E2741-604F-4966-AD3C-7685F3DE5BB2}"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4E11C-F852-49F1-ADE7-86946816BB5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D5E2741-604F-4966-AD3C-7685F3DE5BB2}"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4E11C-F852-49F1-ADE7-86946816BB5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D5E2741-604F-4966-AD3C-7685F3DE5BB2}"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94E11C-F852-49F1-ADE7-86946816BB5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D5E2741-604F-4966-AD3C-7685F3DE5BB2}" type="datetimeFigureOut">
              <a:rPr lang="en-US" smtClean="0"/>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94E11C-F852-49F1-ADE7-86946816BB5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D5E2741-604F-4966-AD3C-7685F3DE5BB2}" type="datetimeFigureOut">
              <a:rPr lang="en-US" smtClean="0"/>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94E11C-F852-49F1-ADE7-86946816BB5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5E2741-604F-4966-AD3C-7685F3DE5BB2}" type="datetimeFigureOut">
              <a:rPr lang="en-US" smtClean="0"/>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94E11C-F852-49F1-ADE7-86946816BB5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D5E2741-604F-4966-AD3C-7685F3DE5BB2}"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94E11C-F852-49F1-ADE7-86946816BB5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D5E2741-604F-4966-AD3C-7685F3DE5BB2}"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C94E11C-F852-49F1-ADE7-86946816BB57}"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D5E2741-604F-4966-AD3C-7685F3DE5BB2}" type="datetimeFigureOut">
              <a:rPr lang="en-US" smtClean="0"/>
              <a:t>5/2/2020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C94E11C-F852-49F1-ADE7-86946816BB57}"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customXml" Target="../ink/ink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Stereopsis" TargetMode="External"/><Relationship Id="rId2" Type="http://schemas.openxmlformats.org/officeDocument/2006/relationships/hyperlink" Target="https://en.wikipedia.org/wiki/Binocular_visio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en.wikipedia.org/wiki/File:Charles_Street_Mall,_Boston_Common,_by_Soule,_John_P.,_1827-1904_3.jpg" TargetMode="External"/><Relationship Id="rId2" Type="http://schemas.openxmlformats.org/officeDocument/2006/relationships/hyperlink" Target="https://en.wikipedia.org/wiki/Aerial_photography" TargetMode="Externa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File:August_Fuhrmann-Kaiserpanorama_1880.jpg" TargetMode="External"/><Relationship Id="rId2" Type="http://schemas.openxmlformats.org/officeDocument/2006/relationships/hyperlink" Target="https://en.wikipedia.org/wiki/Boston"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en.wikipedia.org/wiki/File:Company_of_ladies_watching_stereoscopic_photographs_by_Jacob_Spoel_1820-1868.jpg" TargetMode="External"/><Relationship Id="rId1" Type="http://schemas.openxmlformats.org/officeDocument/2006/relationships/slideLayout" Target="../slideLayouts/slideLayout2.xml"/><Relationship Id="rId4" Type="http://schemas.openxmlformats.org/officeDocument/2006/relationships/hyperlink" Target="https://en.wikipedia.org/w/index.php?title=Jacob_Spoel&amp;action=edit&amp;redlink=1"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en.wikipedia.org/wiki/Accommodation_(eye)" TargetMode="External"/><Relationship Id="rId3" Type="http://schemas.openxmlformats.org/officeDocument/2006/relationships/hyperlink" Target="https://en.wikipedia.org/wiki/Dimension" TargetMode="External"/><Relationship Id="rId7" Type="http://schemas.openxmlformats.org/officeDocument/2006/relationships/hyperlink" Target="https://en.wikipedia.org/wiki/Visual_perception" TargetMode="External"/><Relationship Id="rId2" Type="http://schemas.openxmlformats.org/officeDocument/2006/relationships/hyperlink" Target="https://en.wikipedia.org/wiki/Optical_illusion" TargetMode="External"/><Relationship Id="rId1" Type="http://schemas.openxmlformats.org/officeDocument/2006/relationships/slideLayout" Target="../slideLayouts/slideLayout2.xml"/><Relationship Id="rId6" Type="http://schemas.openxmlformats.org/officeDocument/2006/relationships/hyperlink" Target="https://en.wikipedia.org/wiki/Two-dimensional" TargetMode="External"/><Relationship Id="rId5" Type="http://schemas.openxmlformats.org/officeDocument/2006/relationships/hyperlink" Target="https://en.wikipedia.org/wiki/Human_brain" TargetMode="External"/><Relationship Id="rId4" Type="http://schemas.openxmlformats.org/officeDocument/2006/relationships/hyperlink" Target="https://en.wikipedia.org/wiki/Three-dimensional_space" TargetMode="External"/><Relationship Id="rId9" Type="http://schemas.openxmlformats.org/officeDocument/2006/relationships/hyperlink" Target="https://en.wikipedia.org/wiki/Vergence"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en.wikipedia.org/wiki/Multiscopy" TargetMode="External"/><Relationship Id="rId7" Type="http://schemas.openxmlformats.org/officeDocument/2006/relationships/hyperlink" Target="https://en.wikipedia.org/wiki/Parallax" TargetMode="External"/><Relationship Id="rId2" Type="http://schemas.openxmlformats.org/officeDocument/2006/relationships/hyperlink" Target="https://en.wikipedia.org/wiki/Autostereoscopy" TargetMode="External"/><Relationship Id="rId1" Type="http://schemas.openxmlformats.org/officeDocument/2006/relationships/slideLayout" Target="../slideLayouts/slideLayout2.xml"/><Relationship Id="rId6" Type="http://schemas.openxmlformats.org/officeDocument/2006/relationships/hyperlink" Target="https://en.wikipedia.org/wiki/Light_field" TargetMode="External"/><Relationship Id="rId5" Type="http://schemas.openxmlformats.org/officeDocument/2006/relationships/hyperlink" Target="https://en.wikipedia.org/wiki/Lenticular_lens" TargetMode="External"/><Relationship Id="rId4" Type="http://schemas.openxmlformats.org/officeDocument/2006/relationships/hyperlink" Target="https://en.wikipedia.org/wiki/Microlen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en.wikipedia.org/wiki/File:Pocket_stereoscope.jpg"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en.wikipedia.org/wiki/Vision_therapist" TargetMode="External"/><Relationship Id="rId2" Type="http://schemas.openxmlformats.org/officeDocument/2006/relationships/hyperlink" Target="https://en.wikipedia.org/wiki/Orthoptist" TargetMode="External"/><Relationship Id="rId1" Type="http://schemas.openxmlformats.org/officeDocument/2006/relationships/slideLayout" Target="../slideLayouts/slideLayout2.xml"/><Relationship Id="rId6" Type="http://schemas.openxmlformats.org/officeDocument/2006/relationships/hyperlink" Target="https://en.wikipedia.org/wiki/Stereoscopy#cite_note-33" TargetMode="External"/><Relationship Id="rId5" Type="http://schemas.openxmlformats.org/officeDocument/2006/relationships/hyperlink" Target="https://en.wikipedia.org/wiki/Accommodation_reflex" TargetMode="External"/><Relationship Id="rId4" Type="http://schemas.openxmlformats.org/officeDocument/2006/relationships/hyperlink" Target="https://en.wikipedia.org/wiki/Binocular_vision"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Stereoscope" TargetMode="External"/><Relationship Id="rId2" Type="http://schemas.openxmlformats.org/officeDocument/2006/relationships/hyperlink" Target="https://en.wikipedia.org/wiki/Greek_languag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en.wikipedia.org/wiki/File:Charles_Wheatstone-mirror_stereoscope_XIXc.jpg"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s://en.wikipedia.org/wiki/File:PSM_V21_D055_The_brewster_stereoscope_1849.jp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09600" y="914400"/>
            <a:ext cx="8229600" cy="1828800"/>
          </a:xfrm>
        </p:spPr>
        <p:txBody>
          <a:bodyPr>
            <a:normAutofit/>
          </a:bodyPr>
          <a:lstStyle/>
          <a:p>
            <a:pPr algn="ctr"/>
            <a:r>
              <a:rPr lang="en-US" sz="3600" dirty="0" smtClean="0">
                <a:solidFill>
                  <a:srgbClr val="C00000"/>
                </a:solidFill>
                <a:latin typeface="Arial" panose="020B0604020202020204" pitchFamily="34" charset="0"/>
                <a:cs typeface="Arial" panose="020B0604020202020204" pitchFamily="34" charset="0"/>
              </a:rPr>
              <a:t>STEREOSCOPE</a:t>
            </a:r>
            <a:br>
              <a:rPr lang="en-US" sz="3600" dirty="0" smtClean="0">
                <a:solidFill>
                  <a:srgbClr val="C00000"/>
                </a:solidFill>
                <a:latin typeface="Arial" panose="020B0604020202020204" pitchFamily="34" charset="0"/>
                <a:cs typeface="Arial" panose="020B0604020202020204" pitchFamily="34" charset="0"/>
              </a:rPr>
            </a:br>
            <a:r>
              <a:rPr lang="en-US" sz="3600" dirty="0" smtClean="0">
                <a:solidFill>
                  <a:srgbClr val="C00000"/>
                </a:solidFill>
                <a:latin typeface="Arial" panose="020B0604020202020204" pitchFamily="34" charset="0"/>
                <a:cs typeface="Arial" panose="020B0604020202020204" pitchFamily="34" charset="0"/>
              </a:rPr>
              <a:t>History, Types, Uses in Agriculture              </a:t>
            </a:r>
            <a:endParaRPr lang="en-US" sz="3600" dirty="0">
              <a:solidFill>
                <a:srgbClr val="C00000"/>
              </a:solidFill>
              <a:latin typeface="Arial" panose="020B0604020202020204" pitchFamily="34" charset="0"/>
              <a:cs typeface="Arial" panose="020B0604020202020204" pitchFamily="34" charset="0"/>
            </a:endParaRPr>
          </a:p>
        </p:txBody>
      </p:sp>
      <mc:AlternateContent xmlns:mc="http://schemas.openxmlformats.org/markup-compatibility/2006" xmlns:p14="http://schemas.microsoft.com/office/powerpoint/2010/main">
        <mc:Choice Requires="p14">
          <p:contentPart p14:bwMode="auto" r:id="rId2">
            <p14:nvContentPartPr>
              <p14:cNvPr id="10" name="Ink 9"/>
              <p14:cNvContentPartPr/>
              <p14:nvPr/>
            </p14:nvContentPartPr>
            <p14:xfrm>
              <a:off x="6647383" y="3948029"/>
              <a:ext cx="360" cy="360"/>
            </p14:xfrm>
          </p:contentPart>
        </mc:Choice>
        <mc:Fallback xmlns="">
          <p:pic>
            <p:nvPicPr>
              <p:cNvPr id="10" name="Ink 9"/>
              <p:cNvPicPr/>
              <p:nvPr/>
            </p:nvPicPr>
            <p:blipFill>
              <a:blip r:embed="rId3"/>
              <a:stretch>
                <a:fillRect/>
              </a:stretch>
            </p:blipFill>
            <p:spPr>
              <a:xfrm>
                <a:off x="6635503" y="3936149"/>
                <a:ext cx="24120" cy="24120"/>
              </a:xfrm>
              <a:prstGeom prst="rect">
                <a:avLst/>
              </a:prstGeom>
            </p:spPr>
          </p:pic>
        </mc:Fallback>
      </mc:AlternateContent>
    </p:spTree>
    <p:extLst>
      <p:ext uri="{BB962C8B-B14F-4D97-AF65-F5344CB8AC3E}">
        <p14:creationId xmlns:p14="http://schemas.microsoft.com/office/powerpoint/2010/main" val="3300084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724400"/>
          </a:xfrm>
        </p:spPr>
        <p:txBody>
          <a:bodyPr>
            <a:normAutofit/>
          </a:bodyPr>
          <a:lstStyle/>
          <a:p>
            <a:r>
              <a:rPr lang="en-US" sz="2800" dirty="0"/>
              <a:t>. It is believed that approximately 12% of people are unable to properly see 3D images, due to a variety of medical conditions</a:t>
            </a:r>
            <a:r>
              <a:rPr lang="en-US" sz="2800" dirty="0" smtClean="0"/>
              <a:t>.</a:t>
            </a:r>
            <a:r>
              <a:rPr lang="en-US" sz="2800" dirty="0"/>
              <a:t> According to another experiment up to 30% of people have very weak stereoscopic vision preventing them from depth perception based on stereo disparity. This nullifies or greatly decreases immersion effects of stereo to them</a:t>
            </a:r>
            <a:r>
              <a:rPr lang="en-US" sz="2800" dirty="0" smtClean="0"/>
              <a:t>.</a:t>
            </a:r>
            <a:endParaRPr lang="en-US" sz="2800" dirty="0"/>
          </a:p>
          <a:p>
            <a:endParaRPr lang="en-US" dirty="0"/>
          </a:p>
        </p:txBody>
      </p:sp>
    </p:spTree>
    <p:extLst>
      <p:ext uri="{BB962C8B-B14F-4D97-AF65-F5344CB8AC3E}">
        <p14:creationId xmlns:p14="http://schemas.microsoft.com/office/powerpoint/2010/main" val="358321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876800"/>
          </a:xfrm>
        </p:spPr>
        <p:txBody>
          <a:bodyPr>
            <a:normAutofit/>
          </a:bodyPr>
          <a:lstStyle/>
          <a:p>
            <a:r>
              <a:rPr lang="en-US" sz="3200" dirty="0"/>
              <a:t>Early stereo photographs were taken with a camera mounted on a tripod with a sliding bar. Once the first picture was taken and a new photographic plate was inserted, the camera was moved about 7 cm along the bar (approximately adult eye spacing).  Then, the second picture was taken</a:t>
            </a:r>
            <a:r>
              <a:rPr lang="en-US" sz="3200" dirty="0" smtClean="0"/>
              <a:t>.</a:t>
            </a:r>
          </a:p>
        </p:txBody>
      </p:sp>
    </p:spTree>
    <p:extLst>
      <p:ext uri="{BB962C8B-B14F-4D97-AF65-F5344CB8AC3E}">
        <p14:creationId xmlns:p14="http://schemas.microsoft.com/office/powerpoint/2010/main" val="2136494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800" dirty="0"/>
              <a:t>Stereoscopes continued to be widespread in America until the 1930s.  Then stereoscope production declined, likely due to the new interest in motion pictures.  However, the stereoscope continues to offer viewers something that no </a:t>
            </a:r>
            <a:r>
              <a:rPr lang="en-US" sz="2800" dirty="0" err="1"/>
              <a:t>ordinaryphotograph</a:t>
            </a:r>
            <a:r>
              <a:rPr lang="en-US" sz="2800" dirty="0"/>
              <a:t> or movie can offer </a:t>
            </a:r>
          </a:p>
          <a:p>
            <a:endParaRPr lang="en-US" dirty="0"/>
          </a:p>
        </p:txBody>
      </p:sp>
    </p:spTree>
    <p:extLst>
      <p:ext uri="{BB962C8B-B14F-4D97-AF65-F5344CB8AC3E}">
        <p14:creationId xmlns:p14="http://schemas.microsoft.com/office/powerpoint/2010/main" val="995188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1771"/>
            <a:ext cx="8229600" cy="5032829"/>
          </a:xfrm>
        </p:spPr>
        <p:txBody>
          <a:bodyPr/>
          <a:lstStyle/>
          <a:p>
            <a:r>
              <a:rPr lang="en-US" sz="4400" b="1" dirty="0">
                <a:latin typeface="Algerian" pitchFamily="82" charset="0"/>
              </a:rPr>
              <a:t>Visual </a:t>
            </a:r>
            <a:r>
              <a:rPr lang="en-US" sz="4400" b="1" dirty="0" smtClean="0">
                <a:latin typeface="Algerian" pitchFamily="82" charset="0"/>
              </a:rPr>
              <a:t>requirements</a:t>
            </a:r>
            <a:endParaRPr lang="en-US" sz="4400" b="1" dirty="0">
              <a:latin typeface="Algerian" pitchFamily="82" charset="0"/>
            </a:endParaRPr>
          </a:p>
          <a:p>
            <a:r>
              <a:rPr lang="en-US" dirty="0"/>
              <a:t>Anatomically, there are 3 levels of </a:t>
            </a:r>
            <a:r>
              <a:rPr lang="en-US" dirty="0">
                <a:hlinkClick r:id="rId2" tooltip="Binocular vision"/>
              </a:rPr>
              <a:t>binocular vision</a:t>
            </a:r>
            <a:r>
              <a:rPr lang="en-US" dirty="0"/>
              <a:t> required to view stereo images:</a:t>
            </a:r>
          </a:p>
          <a:p>
            <a:pPr lvl="0"/>
            <a:r>
              <a:rPr lang="en-US" dirty="0"/>
              <a:t>Simultaneous perception</a:t>
            </a:r>
          </a:p>
          <a:p>
            <a:pPr lvl="0"/>
            <a:r>
              <a:rPr lang="en-US" dirty="0"/>
              <a:t>Fusion (binocular 'single' vision)</a:t>
            </a:r>
          </a:p>
          <a:p>
            <a:pPr lvl="0"/>
            <a:r>
              <a:rPr lang="en-US" dirty="0">
                <a:hlinkClick r:id="rId3" tooltip="Stereopsis"/>
              </a:rPr>
              <a:t>Stereopsis</a:t>
            </a:r>
            <a:endParaRPr lang="en-US" dirty="0"/>
          </a:p>
          <a:p>
            <a:endParaRPr lang="en-US" dirty="0"/>
          </a:p>
        </p:txBody>
      </p:sp>
    </p:spTree>
    <p:extLst>
      <p:ext uri="{BB962C8B-B14F-4D97-AF65-F5344CB8AC3E}">
        <p14:creationId xmlns:p14="http://schemas.microsoft.com/office/powerpoint/2010/main" val="2327293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85454"/>
            <a:ext cx="8229600" cy="4939145"/>
          </a:xfrm>
        </p:spPr>
        <p:txBody>
          <a:bodyPr/>
          <a:lstStyle/>
          <a:p>
            <a:r>
              <a:rPr lang="en-US" dirty="0"/>
              <a:t>Pocket stereoscope with original test image. Used by military to examine stereoscopic pairs of </a:t>
            </a:r>
            <a:r>
              <a:rPr lang="en-US" dirty="0">
                <a:hlinkClick r:id="rId2" tooltip="Aerial photography"/>
              </a:rPr>
              <a:t>aerial photographs</a:t>
            </a:r>
            <a:endParaRPr lang="en-US" dirty="0"/>
          </a:p>
        </p:txBody>
      </p:sp>
      <p:pic>
        <p:nvPicPr>
          <p:cNvPr id="4" name="Picture 3" descr="https://upload.wikimedia.org/wikipedia/commons/thumb/f/fa/Charles_Street_Mall%2C_Boston_Common%2C_by_Soule%2C_John_P.%2C_1827-1904_3.jpg/220px-Charles_Street_Mall%2C_Boston_Common%2C_by_Soule%2C_John_P.%2C_1827-1904_3.jp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3505200" y="2819400"/>
            <a:ext cx="4716607" cy="3657600"/>
          </a:xfrm>
          <a:prstGeom prst="rect">
            <a:avLst/>
          </a:prstGeom>
          <a:ln>
            <a:noFill/>
          </a:ln>
          <a:effectLst>
            <a:softEdge rad="112500"/>
          </a:effectLst>
        </p:spPr>
      </p:pic>
    </p:spTree>
    <p:extLst>
      <p:ext uri="{BB962C8B-B14F-4D97-AF65-F5344CB8AC3E}">
        <p14:creationId xmlns:p14="http://schemas.microsoft.com/office/powerpoint/2010/main" val="545767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876800"/>
          </a:xfrm>
        </p:spPr>
        <p:txBody>
          <a:bodyPr/>
          <a:lstStyle/>
          <a:p>
            <a:r>
              <a:rPr lang="en-US" i="1" dirty="0"/>
              <a:t>View of </a:t>
            </a:r>
            <a:r>
              <a:rPr lang="en-US" i="1" dirty="0">
                <a:hlinkClick r:id="rId2" tooltip="Boston"/>
              </a:rPr>
              <a:t>Boston</a:t>
            </a:r>
            <a:r>
              <a:rPr lang="en-US" i="1" dirty="0"/>
              <a:t>, c. 1860</a:t>
            </a:r>
            <a:r>
              <a:rPr lang="en-US" dirty="0"/>
              <a:t>; an early </a:t>
            </a:r>
            <a:r>
              <a:rPr lang="en-US" b="1" dirty="0">
                <a:solidFill>
                  <a:srgbClr val="FF0000"/>
                </a:solidFill>
              </a:rPr>
              <a:t>stereoscopic card </a:t>
            </a:r>
            <a:r>
              <a:rPr lang="en-US" dirty="0"/>
              <a:t>for viewing a scene from nature</a:t>
            </a:r>
          </a:p>
          <a:p>
            <a:endParaRPr lang="en-US" dirty="0"/>
          </a:p>
        </p:txBody>
      </p:sp>
      <p:pic>
        <p:nvPicPr>
          <p:cNvPr id="4" name="Picture 3" descr="https://upload.wikimedia.org/wikipedia/commons/thumb/2/20/August_Fuhrmann-Kaiserpanorama_1880.jpg/220px-August_Fuhrmann-Kaiserpanorama_1880.jp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3830782" y="2895600"/>
            <a:ext cx="4514850" cy="3048000"/>
          </a:xfrm>
          <a:prstGeom prst="rect">
            <a:avLst/>
          </a:prstGeom>
          <a:ln>
            <a:noFill/>
          </a:ln>
          <a:effectLst>
            <a:softEdge rad="112500"/>
          </a:effectLst>
        </p:spPr>
      </p:pic>
    </p:spTree>
    <p:extLst>
      <p:ext uri="{BB962C8B-B14F-4D97-AF65-F5344CB8AC3E}">
        <p14:creationId xmlns:p14="http://schemas.microsoft.com/office/powerpoint/2010/main" val="2285288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a:bodyPr>
          <a:lstStyle/>
          <a:p>
            <a:endParaRPr lang="en-US" dirty="0"/>
          </a:p>
          <a:p>
            <a:pPr marL="0" indent="0">
              <a:buNone/>
            </a:pPr>
            <a:r>
              <a:rPr lang="en-US" dirty="0" smtClean="0"/>
              <a:t>A multi-station </a:t>
            </a:r>
            <a:r>
              <a:rPr lang="en-US" dirty="0"/>
              <a:t>viewing apparatus and sets of stereo slides. Patented by A. </a:t>
            </a:r>
            <a:r>
              <a:rPr lang="en-US" dirty="0" err="1"/>
              <a:t>Fuhrmann</a:t>
            </a:r>
            <a:r>
              <a:rPr lang="en-US" dirty="0"/>
              <a:t> around 1890</a:t>
            </a:r>
            <a:r>
              <a:rPr lang="en-US" dirty="0" smtClean="0"/>
              <a:t>.</a:t>
            </a:r>
            <a:endParaRPr lang="en-US" dirty="0"/>
          </a:p>
        </p:txBody>
      </p:sp>
      <p:pic>
        <p:nvPicPr>
          <p:cNvPr id="4" name="Picture 3" descr="https://upload.wikimedia.org/wikipedia/commons/thumb/9/99/Company_of_ladies_watching_stereoscopic_photographs_by_Jacob_Spoel_1820-1868.jpg/220px-Company_of_ladies_watching_stereoscopic_photographs_by_Jacob_Spoel_1820-1868.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4876800" y="2895600"/>
            <a:ext cx="3505200" cy="2514600"/>
          </a:xfrm>
          <a:prstGeom prst="rect">
            <a:avLst/>
          </a:prstGeom>
          <a:ln>
            <a:noFill/>
          </a:ln>
          <a:effectLst>
            <a:softEdge rad="112500"/>
          </a:effectLst>
        </p:spPr>
      </p:pic>
      <p:sp>
        <p:nvSpPr>
          <p:cNvPr id="5" name="Rectangle 4"/>
          <p:cNvSpPr/>
          <p:nvPr/>
        </p:nvSpPr>
        <p:spPr>
          <a:xfrm>
            <a:off x="381000" y="5791200"/>
            <a:ext cx="8001000" cy="954107"/>
          </a:xfrm>
          <a:prstGeom prst="rect">
            <a:avLst/>
          </a:prstGeom>
        </p:spPr>
        <p:txBody>
          <a:bodyPr wrap="square">
            <a:spAutoFit/>
          </a:bodyPr>
          <a:lstStyle/>
          <a:p>
            <a:r>
              <a:rPr lang="en-US" sz="2800" dirty="0"/>
              <a:t>A company of ladies looking at stereoscopic views, painting by</a:t>
            </a:r>
            <a:r>
              <a:rPr lang="en-US" sz="2800" dirty="0">
                <a:solidFill>
                  <a:srgbClr val="FF0000"/>
                </a:solidFill>
              </a:rPr>
              <a:t> </a:t>
            </a:r>
            <a:r>
              <a:rPr lang="en-US" sz="2800" dirty="0">
                <a:solidFill>
                  <a:srgbClr val="FF0000"/>
                </a:solidFill>
                <a:hlinkClick r:id="rId4" tooltip="Jacob Spoel (page does not exist)"/>
              </a:rPr>
              <a:t>Jacob </a:t>
            </a:r>
            <a:r>
              <a:rPr lang="en-US" sz="2800" dirty="0" err="1" smtClean="0">
                <a:solidFill>
                  <a:srgbClr val="FF0000"/>
                </a:solidFill>
                <a:hlinkClick r:id="rId4" tooltip="Jacob Spoel (page does not exist)"/>
              </a:rPr>
              <a:t>Spoel</a:t>
            </a:r>
            <a:r>
              <a:rPr lang="en-US" sz="2800" dirty="0">
                <a:solidFill>
                  <a:srgbClr val="FF0000"/>
                </a:solidFill>
              </a:rPr>
              <a:t> </a:t>
            </a:r>
            <a:r>
              <a:rPr lang="en-US" sz="2800" dirty="0" smtClean="0"/>
              <a:t>before </a:t>
            </a:r>
            <a:r>
              <a:rPr lang="en-US" sz="2800" dirty="0"/>
              <a:t>1868</a:t>
            </a:r>
          </a:p>
        </p:txBody>
      </p:sp>
    </p:spTree>
    <p:extLst>
      <p:ext uri="{BB962C8B-B14F-4D97-AF65-F5344CB8AC3E}">
        <p14:creationId xmlns:p14="http://schemas.microsoft.com/office/powerpoint/2010/main" val="846089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a:p>
          <a:p>
            <a:r>
              <a:rPr lang="en-US" dirty="0"/>
              <a:t>An </a:t>
            </a:r>
            <a:r>
              <a:rPr lang="en-US" dirty="0" smtClean="0"/>
              <a:t>auto-stereogram </a:t>
            </a:r>
            <a:r>
              <a:rPr lang="en-US" dirty="0"/>
              <a:t>is a single-image stereogram (SIS), designed to create the </a:t>
            </a:r>
            <a:r>
              <a:rPr lang="en-US" dirty="0">
                <a:hlinkClick r:id="rId2" tooltip="Optical illusion"/>
              </a:rPr>
              <a:t>visual illusion</a:t>
            </a:r>
            <a:r>
              <a:rPr lang="en-US" dirty="0"/>
              <a:t> of a three-</a:t>
            </a:r>
            <a:r>
              <a:rPr lang="en-US" dirty="0">
                <a:hlinkClick r:id="rId3" tooltip="Dimension"/>
              </a:rPr>
              <a:t>dimensional</a:t>
            </a:r>
            <a:r>
              <a:rPr lang="en-US" dirty="0"/>
              <a:t> (</a:t>
            </a:r>
            <a:r>
              <a:rPr lang="en-US" dirty="0">
                <a:hlinkClick r:id="rId4" tooltip="Three-dimensional space"/>
              </a:rPr>
              <a:t>3D</a:t>
            </a:r>
            <a:r>
              <a:rPr lang="en-US" dirty="0"/>
              <a:t>) scene within the </a:t>
            </a:r>
            <a:r>
              <a:rPr lang="en-US" dirty="0">
                <a:hlinkClick r:id="rId5" tooltip="Human brain"/>
              </a:rPr>
              <a:t>human brain</a:t>
            </a:r>
            <a:r>
              <a:rPr lang="en-US" dirty="0"/>
              <a:t> from an external </a:t>
            </a:r>
            <a:r>
              <a:rPr lang="en-US" dirty="0">
                <a:hlinkClick r:id="rId6" tooltip="Two-dimensional"/>
              </a:rPr>
              <a:t>two-dimensional</a:t>
            </a:r>
            <a:r>
              <a:rPr lang="en-US" dirty="0"/>
              <a:t> image. In order to </a:t>
            </a:r>
            <a:r>
              <a:rPr lang="en-US" dirty="0">
                <a:hlinkClick r:id="rId7" tooltip="Visual perception"/>
              </a:rPr>
              <a:t>perceive</a:t>
            </a:r>
            <a:r>
              <a:rPr lang="en-US" dirty="0"/>
              <a:t> 3D shapes in these </a:t>
            </a:r>
            <a:r>
              <a:rPr lang="en-US" dirty="0" smtClean="0"/>
              <a:t>auto-stereograms</a:t>
            </a:r>
            <a:r>
              <a:rPr lang="en-US" dirty="0"/>
              <a:t>, one must overcome the normally automatic coordination between </a:t>
            </a:r>
            <a:r>
              <a:rPr lang="en-US" dirty="0">
                <a:hlinkClick r:id="rId8" tooltip="Accommodation (eye)"/>
              </a:rPr>
              <a:t>focusing</a:t>
            </a:r>
            <a:r>
              <a:rPr lang="en-US" dirty="0"/>
              <a:t> and </a:t>
            </a:r>
            <a:r>
              <a:rPr lang="en-US" dirty="0" err="1">
                <a:hlinkClick r:id="rId9" tooltip="Vergence"/>
              </a:rPr>
              <a:t>vergence</a:t>
            </a:r>
            <a:endParaRPr lang="en-US" dirty="0"/>
          </a:p>
        </p:txBody>
      </p:sp>
      <p:sp>
        <p:nvSpPr>
          <p:cNvPr id="4" name="Title 3"/>
          <p:cNvSpPr>
            <a:spLocks noGrp="1"/>
          </p:cNvSpPr>
          <p:nvPr>
            <p:ph type="title"/>
          </p:nvPr>
        </p:nvSpPr>
        <p:spPr/>
        <p:txBody>
          <a:bodyPr/>
          <a:lstStyle/>
          <a:p>
            <a:r>
              <a:rPr lang="en-US" b="1" dirty="0" smtClean="0"/>
              <a:t>Auto-stereogram</a:t>
            </a:r>
            <a:endParaRPr lang="en-US" dirty="0"/>
          </a:p>
        </p:txBody>
      </p:sp>
    </p:spTree>
    <p:extLst>
      <p:ext uri="{BB962C8B-B14F-4D97-AF65-F5344CB8AC3E}">
        <p14:creationId xmlns:p14="http://schemas.microsoft.com/office/powerpoint/2010/main" val="12093139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6971"/>
            <a:ext cx="8229600" cy="5337629"/>
          </a:xfrm>
        </p:spPr>
        <p:txBody>
          <a:bodyPr>
            <a:normAutofit fontScale="92500" lnSpcReduction="20000"/>
          </a:bodyPr>
          <a:lstStyle/>
          <a:p>
            <a:pPr marL="0" indent="0">
              <a:buNone/>
            </a:pPr>
            <a:r>
              <a:rPr lang="en-US" sz="6300" dirty="0" smtClean="0">
                <a:solidFill>
                  <a:srgbClr val="FF0000"/>
                </a:solidFill>
                <a:latin typeface="Algerian" pitchFamily="82" charset="0"/>
              </a:rPr>
              <a:t>Integral imaging</a:t>
            </a:r>
          </a:p>
          <a:p>
            <a:r>
              <a:rPr lang="en-US" sz="3100" dirty="0"/>
              <a:t>Integral imaging is an </a:t>
            </a:r>
            <a:r>
              <a:rPr lang="en-US" sz="3100" u="sng" dirty="0" err="1">
                <a:solidFill>
                  <a:schemeClr val="accent6">
                    <a:lumMod val="50000"/>
                  </a:schemeClr>
                </a:solidFill>
                <a:hlinkClick r:id="rId2" tooltip="Autostereoscopy"/>
              </a:rPr>
              <a:t>autostereoscopic</a:t>
            </a:r>
            <a:r>
              <a:rPr lang="en-US" sz="3100" dirty="0"/>
              <a:t> or </a:t>
            </a:r>
            <a:r>
              <a:rPr lang="en-US" sz="3100" u="sng" dirty="0" err="1">
                <a:hlinkClick r:id="rId3" tooltip="Multiscopy"/>
              </a:rPr>
              <a:t>multiscopic</a:t>
            </a:r>
            <a:r>
              <a:rPr lang="en-US" sz="3100" dirty="0"/>
              <a:t> 3D display, meaning that it displays a 3D image without the use of special glasses on the part of the viewer. It achieves this by placing an array of </a:t>
            </a:r>
            <a:r>
              <a:rPr lang="en-US" sz="3100" u="sng" dirty="0" err="1">
                <a:hlinkClick r:id="rId4" tooltip="Microlens"/>
              </a:rPr>
              <a:t>microlenses</a:t>
            </a:r>
            <a:r>
              <a:rPr lang="en-US" sz="3100" dirty="0"/>
              <a:t> (similar to a </a:t>
            </a:r>
            <a:r>
              <a:rPr lang="en-US" sz="3100" u="sng" dirty="0">
                <a:hlinkClick r:id="rId5" tooltip="Lenticular lens"/>
              </a:rPr>
              <a:t>lenticular lens</a:t>
            </a:r>
            <a:r>
              <a:rPr lang="en-US" sz="3100" dirty="0"/>
              <a:t>) in front of the image, where each lens looks different depending on viewing angle. Thus rather than displaying a 2D image that looks the same from every direction, it reproduces a 4D </a:t>
            </a:r>
            <a:r>
              <a:rPr lang="en-US" sz="3100" u="sng" dirty="0">
                <a:hlinkClick r:id="rId6" tooltip="Light field"/>
              </a:rPr>
              <a:t>light field</a:t>
            </a:r>
            <a:r>
              <a:rPr lang="en-US" sz="3100" dirty="0"/>
              <a:t>, creating stereo images that exhibit </a:t>
            </a:r>
            <a:r>
              <a:rPr lang="en-US" sz="3100" u="sng" dirty="0">
                <a:hlinkClick r:id="rId7" tooltip="Parallax"/>
              </a:rPr>
              <a:t>parallax</a:t>
            </a:r>
            <a:r>
              <a:rPr lang="en-US" sz="3100" dirty="0"/>
              <a:t> when the viewer moves.</a:t>
            </a:r>
          </a:p>
          <a:p>
            <a:endParaRPr lang="en-US" sz="4000" dirty="0">
              <a:solidFill>
                <a:srgbClr val="FF0000"/>
              </a:solidFill>
              <a:latin typeface="Algerian" pitchFamily="82" charset="0"/>
            </a:endParaRPr>
          </a:p>
        </p:txBody>
      </p:sp>
    </p:spTree>
    <p:extLst>
      <p:ext uri="{BB962C8B-B14F-4D97-AF65-F5344CB8AC3E}">
        <p14:creationId xmlns:p14="http://schemas.microsoft.com/office/powerpoint/2010/main" val="1206324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lgerian" pitchFamily="82" charset="0"/>
              </a:rPr>
              <a:t>Wiggle stereoscopy</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smtClean="0"/>
              <a:t>Wiggle </a:t>
            </a:r>
            <a:r>
              <a:rPr lang="en-US" dirty="0"/>
              <a:t>stereoscopy is an image display technique achieved by quickly alternating display of left and right sides of a stereogram</a:t>
            </a:r>
          </a:p>
        </p:txBody>
      </p:sp>
    </p:spTree>
    <p:extLst>
      <p:ext uri="{BB962C8B-B14F-4D97-AF65-F5344CB8AC3E}">
        <p14:creationId xmlns:p14="http://schemas.microsoft.com/office/powerpoint/2010/main" val="347183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152400"/>
            <a:ext cx="6154016" cy="1752599"/>
          </a:xfrm>
        </p:spPr>
        <p:txBody>
          <a:bodyPr/>
          <a:lstStyle/>
          <a:p>
            <a:r>
              <a:rPr lang="en-US" dirty="0" smtClean="0">
                <a:latin typeface="Algerian" pitchFamily="82" charset="0"/>
              </a:rPr>
              <a:t>STEREOSCOPE</a:t>
            </a:r>
            <a:endParaRPr lang="en-US" dirty="0">
              <a:latin typeface="Algerian" pitchFamily="82" charset="0"/>
            </a:endParaRPr>
          </a:p>
        </p:txBody>
      </p:sp>
      <p:sp>
        <p:nvSpPr>
          <p:cNvPr id="3" name="Subtitle 2"/>
          <p:cNvSpPr>
            <a:spLocks noGrp="1"/>
          </p:cNvSpPr>
          <p:nvPr>
            <p:ph type="subTitle" idx="1"/>
          </p:nvPr>
        </p:nvSpPr>
        <p:spPr>
          <a:xfrm>
            <a:off x="304800" y="2286000"/>
            <a:ext cx="4800600" cy="4101362"/>
          </a:xfrm>
        </p:spPr>
        <p:txBody>
          <a:bodyPr>
            <a:normAutofit/>
          </a:bodyPr>
          <a:lstStyle/>
          <a:p>
            <a:r>
              <a:rPr lang="en-US" sz="4000" dirty="0">
                <a:latin typeface="Algerian" pitchFamily="82" charset="0"/>
              </a:rPr>
              <a:t>A </a:t>
            </a:r>
            <a:r>
              <a:rPr lang="en-US" sz="4000" b="1" dirty="0">
                <a:latin typeface="Algerian" pitchFamily="82" charset="0"/>
              </a:rPr>
              <a:t>stereoscope</a:t>
            </a:r>
            <a:r>
              <a:rPr lang="en-US" sz="4000" dirty="0">
                <a:latin typeface="Algerian" pitchFamily="82" charset="0"/>
              </a:rPr>
              <a:t> is a tool </a:t>
            </a:r>
            <a:r>
              <a:rPr lang="en-US" sz="4000" b="1" dirty="0">
                <a:latin typeface="Algerian" pitchFamily="82" charset="0"/>
              </a:rPr>
              <a:t>used</a:t>
            </a:r>
            <a:r>
              <a:rPr lang="en-US" sz="4000" dirty="0">
                <a:latin typeface="Algerian" pitchFamily="82" charset="0"/>
              </a:rPr>
              <a:t> for viewing images three-dimensionally. </a:t>
            </a:r>
          </a:p>
        </p:txBody>
      </p:sp>
      <p:pic>
        <p:nvPicPr>
          <p:cNvPr id="5" name="Picture 4" descr="https://upload.wikimedia.org/wikipedia/commons/thumb/3/31/Pocket_stereoscope.jpg/300px-Pocket_stereoscope.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5181600" y="3581400"/>
            <a:ext cx="3621232" cy="3062288"/>
          </a:xfrm>
          <a:prstGeom prst="rect">
            <a:avLst/>
          </a:prstGeom>
          <a:ln>
            <a:noFill/>
          </a:ln>
          <a:effectLst>
            <a:softEdge rad="112500"/>
          </a:effectLst>
        </p:spPr>
      </p:pic>
    </p:spTree>
    <p:extLst>
      <p:ext uri="{BB962C8B-B14F-4D97-AF65-F5344CB8AC3E}">
        <p14:creationId xmlns:p14="http://schemas.microsoft.com/office/powerpoint/2010/main" val="3723207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itchFamily="82" charset="0"/>
              </a:rPr>
              <a:t>Uses of stereoscope</a:t>
            </a:r>
            <a:endParaRPr lang="en-US" dirty="0">
              <a:latin typeface="Algerian" pitchFamily="82" charset="0"/>
            </a:endParaRPr>
          </a:p>
        </p:txBody>
      </p:sp>
      <p:sp>
        <p:nvSpPr>
          <p:cNvPr id="3" name="Content Placeholder 2"/>
          <p:cNvSpPr>
            <a:spLocks noGrp="1"/>
          </p:cNvSpPr>
          <p:nvPr>
            <p:ph idx="1"/>
          </p:nvPr>
        </p:nvSpPr>
        <p:spPr/>
        <p:txBody>
          <a:bodyPr/>
          <a:lstStyle/>
          <a:p>
            <a:r>
              <a:rPr lang="en-US" dirty="0"/>
              <a:t>A </a:t>
            </a:r>
            <a:r>
              <a:rPr lang="en-US" b="1" dirty="0"/>
              <a:t>stereoscope</a:t>
            </a:r>
            <a:r>
              <a:rPr lang="en-US" dirty="0"/>
              <a:t> is </a:t>
            </a:r>
            <a:r>
              <a:rPr lang="en-US" b="1" dirty="0"/>
              <a:t>used</a:t>
            </a:r>
            <a:r>
              <a:rPr lang="en-US" dirty="0"/>
              <a:t> in various fields, such as police work, education, archeology, biology, government services, health and medical research.</a:t>
            </a:r>
            <a:endParaRPr lang="en-US" b="1" dirty="0" smtClean="0"/>
          </a:p>
          <a:p>
            <a:r>
              <a:rPr lang="en-US" b="1" dirty="0" smtClean="0"/>
              <a:t>Clinical uses</a:t>
            </a:r>
          </a:p>
          <a:p>
            <a:r>
              <a:rPr lang="en-US" dirty="0" smtClean="0"/>
              <a:t>Stereograms </a:t>
            </a:r>
            <a:r>
              <a:rPr lang="en-US" dirty="0"/>
              <a:t>cards are frequently used by </a:t>
            </a:r>
            <a:r>
              <a:rPr lang="en-US" dirty="0" err="1">
                <a:hlinkClick r:id="rId2" tooltip="Orthoptist"/>
              </a:rPr>
              <a:t>orthoptists</a:t>
            </a:r>
            <a:r>
              <a:rPr lang="en-US" dirty="0"/>
              <a:t> and </a:t>
            </a:r>
            <a:r>
              <a:rPr lang="en-US" dirty="0">
                <a:hlinkClick r:id="rId3" tooltip="Vision therapist"/>
              </a:rPr>
              <a:t>vision therapists</a:t>
            </a:r>
            <a:r>
              <a:rPr lang="en-US" dirty="0"/>
              <a:t> in the treatment of many </a:t>
            </a:r>
            <a:r>
              <a:rPr lang="en-US" dirty="0">
                <a:hlinkClick r:id="rId4" tooltip="Binocular vision"/>
              </a:rPr>
              <a:t>binocular vision</a:t>
            </a:r>
            <a:r>
              <a:rPr lang="en-US" dirty="0"/>
              <a:t> and </a:t>
            </a:r>
            <a:r>
              <a:rPr lang="en-US" dirty="0">
                <a:hlinkClick r:id="rId5" tooltip="Accommodation reflex"/>
              </a:rPr>
              <a:t>accommodative</a:t>
            </a:r>
            <a:r>
              <a:rPr lang="en-US" dirty="0"/>
              <a:t> disorders.</a:t>
            </a:r>
            <a:r>
              <a:rPr lang="en-US" baseline="30000" dirty="0">
                <a:hlinkClick r:id="rId6"/>
              </a:rPr>
              <a:t>[33]</a:t>
            </a:r>
            <a:endParaRPr lang="en-US" dirty="0"/>
          </a:p>
          <a:p>
            <a:endParaRPr lang="en-US" dirty="0"/>
          </a:p>
        </p:txBody>
      </p:sp>
    </p:spTree>
    <p:extLst>
      <p:ext uri="{BB962C8B-B14F-4D97-AF65-F5344CB8AC3E}">
        <p14:creationId xmlns:p14="http://schemas.microsoft.com/office/powerpoint/2010/main" val="31657145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16598"/>
          </a:xfrm>
        </p:spPr>
        <p:txBody>
          <a:bodyPr>
            <a:normAutofit fontScale="90000"/>
          </a:bodyPr>
          <a:lstStyle/>
          <a:p>
            <a:r>
              <a:rPr lang="en-US" dirty="0">
                <a:latin typeface="Algerian" pitchFamily="82" charset="0"/>
              </a:rPr>
              <a:t>Mathematical, scientific and engineering uses</a:t>
            </a:r>
          </a:p>
        </p:txBody>
      </p:sp>
      <p:sp>
        <p:nvSpPr>
          <p:cNvPr id="3" name="Content Placeholder 2"/>
          <p:cNvSpPr>
            <a:spLocks noGrp="1"/>
          </p:cNvSpPr>
          <p:nvPr>
            <p:ph idx="1"/>
          </p:nvPr>
        </p:nvSpPr>
        <p:spPr>
          <a:xfrm>
            <a:off x="457200" y="2209800"/>
            <a:ext cx="8229600" cy="4389120"/>
          </a:xfrm>
        </p:spPr>
        <p:txBody>
          <a:bodyPr>
            <a:normAutofit/>
          </a:bodyPr>
          <a:lstStyle/>
          <a:p>
            <a:endParaRPr lang="en-US" dirty="0" smtClean="0"/>
          </a:p>
          <a:p>
            <a:r>
              <a:rPr lang="en-US" dirty="0" smtClean="0"/>
              <a:t>Cartographers </a:t>
            </a:r>
            <a:r>
              <a:rPr lang="en-US" dirty="0"/>
              <a:t>generate today </a:t>
            </a:r>
            <a:r>
              <a:rPr lang="en-US" dirty="0" err="1"/>
              <a:t>stereopairs</a:t>
            </a:r>
            <a:r>
              <a:rPr lang="en-US" dirty="0"/>
              <a:t> using computer programs in order to </a:t>
            </a:r>
            <a:r>
              <a:rPr lang="en-US" dirty="0" err="1"/>
              <a:t>visualise</a:t>
            </a:r>
            <a:r>
              <a:rPr lang="en-US" dirty="0"/>
              <a:t> topography in three </a:t>
            </a:r>
            <a:r>
              <a:rPr lang="en-US" dirty="0" err="1" smtClean="0"/>
              <a:t>dimensions.Computerised</a:t>
            </a:r>
            <a:r>
              <a:rPr lang="en-US" dirty="0" smtClean="0"/>
              <a:t> </a:t>
            </a:r>
            <a:r>
              <a:rPr lang="en-US" dirty="0"/>
              <a:t>stereo </a:t>
            </a:r>
            <a:r>
              <a:rPr lang="en-US" dirty="0" err="1"/>
              <a:t>visualisation</a:t>
            </a:r>
            <a:r>
              <a:rPr lang="en-US" dirty="0"/>
              <a:t> applies stereo matching </a:t>
            </a:r>
            <a:r>
              <a:rPr lang="en-US" dirty="0" err="1" smtClean="0"/>
              <a:t>programs.In</a:t>
            </a:r>
            <a:r>
              <a:rPr lang="en-US" dirty="0" smtClean="0"/>
              <a:t> </a:t>
            </a:r>
            <a:r>
              <a:rPr lang="en-US" dirty="0"/>
              <a:t>biology and chemistry, complex molecular structures are often rendered in </a:t>
            </a:r>
            <a:r>
              <a:rPr lang="en-US" dirty="0" err="1"/>
              <a:t>stereopairs</a:t>
            </a:r>
            <a:r>
              <a:rPr lang="en-US" dirty="0"/>
              <a:t>. </a:t>
            </a:r>
          </a:p>
        </p:txBody>
      </p:sp>
    </p:spTree>
    <p:extLst>
      <p:ext uri="{BB962C8B-B14F-4D97-AF65-F5344CB8AC3E}">
        <p14:creationId xmlns:p14="http://schemas.microsoft.com/office/powerpoint/2010/main" val="3315677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same technique can also be applied to any mathematical (or scientific, or engineering) parameter that is a function of two variables, although in these cases it is more common for a three-dimensional effect to be created using a 'distorted' mesh or shading (as if from a distant light source).</a:t>
            </a:r>
          </a:p>
          <a:p>
            <a:endParaRPr lang="en-US" dirty="0"/>
          </a:p>
        </p:txBody>
      </p:sp>
    </p:spTree>
    <p:extLst>
      <p:ext uri="{BB962C8B-B14F-4D97-AF65-F5344CB8AC3E}">
        <p14:creationId xmlns:p14="http://schemas.microsoft.com/office/powerpoint/2010/main" val="22305275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accent1">
                    <a:lumMod val="60000"/>
                    <a:lumOff val="40000"/>
                  </a:schemeClr>
                </a:solidFill>
                <a:latin typeface="Algerian" pitchFamily="82" charset="0"/>
              </a:rPr>
              <a:t>     USE IN SOIL SURVEY</a:t>
            </a:r>
            <a:endParaRPr lang="en-US" dirty="0">
              <a:solidFill>
                <a:schemeClr val="accent1">
                  <a:lumMod val="60000"/>
                  <a:lumOff val="40000"/>
                </a:schemeClr>
              </a:solidFill>
              <a:latin typeface="Algerian" pitchFamily="82" charset="0"/>
            </a:endParaRPr>
          </a:p>
        </p:txBody>
      </p:sp>
      <p:sp>
        <p:nvSpPr>
          <p:cNvPr id="3" name="Content Placeholder 2"/>
          <p:cNvSpPr>
            <a:spLocks noGrp="1"/>
          </p:cNvSpPr>
          <p:nvPr>
            <p:ph idx="1"/>
          </p:nvPr>
        </p:nvSpPr>
        <p:spPr>
          <a:xfrm>
            <a:off x="457200" y="2133600"/>
            <a:ext cx="8229600" cy="4191000"/>
          </a:xfrm>
        </p:spPr>
        <p:txBody>
          <a:bodyPr/>
          <a:lstStyle/>
          <a:p>
            <a:r>
              <a:rPr lang="en-US" dirty="0" smtClean="0"/>
              <a:t>Aerial photos serve as base maps , since they show the location of land features such as roads , rivers </a:t>
            </a:r>
            <a:r>
              <a:rPr lang="en-US" dirty="0" err="1" smtClean="0"/>
              <a:t>settelement</a:t>
            </a:r>
            <a:r>
              <a:rPr lang="en-US" dirty="0" smtClean="0"/>
              <a:t> , and even field boundaries .</a:t>
            </a:r>
          </a:p>
          <a:p>
            <a:r>
              <a:rPr lang="en-US" dirty="0" smtClean="0"/>
              <a:t>Thus a surveyor can locate himself exactly on the ground when making observations.</a:t>
            </a:r>
            <a:endParaRPr lang="en-US" dirty="0"/>
          </a:p>
        </p:txBody>
      </p:sp>
    </p:spTree>
    <p:extLst>
      <p:ext uri="{BB962C8B-B14F-4D97-AF65-F5344CB8AC3E}">
        <p14:creationId xmlns:p14="http://schemas.microsoft.com/office/powerpoint/2010/main" val="447318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Algerian" pitchFamily="82" charset="0"/>
              </a:rPr>
              <a:t>history of stereoscope:</a:t>
            </a:r>
            <a:endParaRPr lang="en-US" dirty="0">
              <a:latin typeface="Algerian" pitchFamily="82" charset="0"/>
            </a:endParaRPr>
          </a:p>
        </p:txBody>
      </p:sp>
      <p:sp>
        <p:nvSpPr>
          <p:cNvPr id="3" name="Content Placeholder 2"/>
          <p:cNvSpPr>
            <a:spLocks noGrp="1"/>
          </p:cNvSpPr>
          <p:nvPr>
            <p:ph idx="1"/>
          </p:nvPr>
        </p:nvSpPr>
        <p:spPr/>
        <p:txBody>
          <a:bodyPr/>
          <a:lstStyle/>
          <a:p>
            <a:r>
              <a:rPr lang="en-US" dirty="0"/>
              <a:t>. The word </a:t>
            </a:r>
            <a:r>
              <a:rPr lang="en-US" i="1" dirty="0"/>
              <a:t>stereoscopy</a:t>
            </a:r>
            <a:r>
              <a:rPr lang="en-US" dirty="0"/>
              <a:t> derives from </a:t>
            </a:r>
            <a:r>
              <a:rPr lang="en-US" dirty="0">
                <a:hlinkClick r:id="rId2" tooltip="Greek language"/>
              </a:rPr>
              <a:t>Greek</a:t>
            </a:r>
            <a:r>
              <a:rPr lang="en-US" dirty="0"/>
              <a:t> </a:t>
            </a:r>
            <a:r>
              <a:rPr lang="en-US" dirty="0" smtClean="0"/>
              <a:t>word </a:t>
            </a:r>
            <a:r>
              <a:rPr lang="en-US" dirty="0"/>
              <a:t> </a:t>
            </a:r>
            <a:r>
              <a:rPr lang="en-US" i="1" dirty="0"/>
              <a:t>(stereos)</a:t>
            </a:r>
            <a:r>
              <a:rPr lang="en-US" dirty="0"/>
              <a:t>, meaning 'firm, solid', and </a:t>
            </a:r>
            <a:r>
              <a:rPr lang="en-US" i="1" dirty="0" smtClean="0"/>
              <a:t>(</a:t>
            </a:r>
            <a:r>
              <a:rPr lang="en-US" i="1" dirty="0" err="1" smtClean="0"/>
              <a:t>skopeō</a:t>
            </a:r>
            <a:r>
              <a:rPr lang="en-US" i="1" dirty="0" smtClean="0"/>
              <a:t>)</a:t>
            </a:r>
            <a:r>
              <a:rPr lang="en-US" dirty="0" smtClean="0"/>
              <a:t>, </a:t>
            </a:r>
            <a:r>
              <a:rPr lang="en-US" dirty="0"/>
              <a:t>meaning 'to look, to </a:t>
            </a:r>
            <a:r>
              <a:rPr lang="en-US" dirty="0" smtClean="0"/>
              <a:t>see</a:t>
            </a:r>
            <a:br>
              <a:rPr lang="en-US" dirty="0" smtClean="0"/>
            </a:br>
            <a:endParaRPr lang="en-US" dirty="0" smtClean="0"/>
          </a:p>
          <a:p>
            <a:r>
              <a:rPr lang="en-US" baseline="30000" dirty="0"/>
              <a:t> </a:t>
            </a:r>
            <a:r>
              <a:rPr lang="en-US" dirty="0"/>
              <a:t> Any stereoscopic image is called a </a:t>
            </a:r>
            <a:r>
              <a:rPr lang="en-US" b="1" dirty="0"/>
              <a:t>stereogram</a:t>
            </a:r>
            <a:r>
              <a:rPr lang="en-US" dirty="0"/>
              <a:t>. Originally, stereogram referred to a pair of stereo images which could be viewed using a </a:t>
            </a:r>
            <a:r>
              <a:rPr lang="en-US" dirty="0">
                <a:hlinkClick r:id="rId3" tooltip="Stereoscope"/>
              </a:rPr>
              <a:t>stereoscope</a:t>
            </a:r>
            <a:endParaRPr lang="en-US" dirty="0"/>
          </a:p>
        </p:txBody>
      </p:sp>
    </p:spTree>
    <p:extLst>
      <p:ext uri="{BB962C8B-B14F-4D97-AF65-F5344CB8AC3E}">
        <p14:creationId xmlns:p14="http://schemas.microsoft.com/office/powerpoint/2010/main" val="2971790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158239"/>
            <a:ext cx="7315200" cy="5242561"/>
          </a:xfrm>
        </p:spPr>
        <p:txBody>
          <a:bodyPr>
            <a:normAutofit/>
          </a:bodyPr>
          <a:lstStyle/>
          <a:p>
            <a:pPr marL="0" indent="0">
              <a:buNone/>
            </a:pPr>
            <a:r>
              <a:rPr lang="en-US" sz="2800" dirty="0" smtClean="0"/>
              <a:t>                                                                         </a:t>
            </a:r>
          </a:p>
          <a:p>
            <a:pPr marL="0" indent="0">
              <a:buNone/>
            </a:pPr>
            <a:endParaRPr lang="en-US" sz="2800" dirty="0" smtClean="0"/>
          </a:p>
          <a:p>
            <a:pPr marL="0" indent="0">
              <a:buNone/>
            </a:pPr>
            <a:r>
              <a:rPr lang="en-US" sz="2800" dirty="0" smtClean="0"/>
              <a:t>Stereoscopes</a:t>
            </a:r>
            <a:r>
              <a:rPr lang="en-US" sz="2800" dirty="0"/>
              <a:t>, also known as stereopticons or stereo viewers, were one of America's most popular forms of entertainment in the late 1800s and early </a:t>
            </a:r>
            <a:r>
              <a:rPr lang="en-US" sz="2800" dirty="0" smtClean="0"/>
              <a:t>1900s.</a:t>
            </a:r>
            <a:r>
              <a:rPr lang="en-US" sz="2800" dirty="0"/>
              <a:t> </a:t>
            </a:r>
            <a:br>
              <a:rPr lang="en-US" sz="2800" dirty="0"/>
            </a:br>
            <a:r>
              <a:rPr lang="en-US" sz="2800" dirty="0" smtClean="0"/>
              <a:t>The </a:t>
            </a:r>
            <a:r>
              <a:rPr lang="en-US" sz="2800" dirty="0"/>
              <a:t>first patented stereoscope was invented by </a:t>
            </a:r>
            <a:r>
              <a:rPr lang="en-US" sz="2800" dirty="0">
                <a:solidFill>
                  <a:srgbClr val="FF0000"/>
                </a:solidFill>
                <a:latin typeface="Algerian" pitchFamily="82" charset="0"/>
              </a:rPr>
              <a:t>Sir Charles Wheatstone</a:t>
            </a:r>
            <a:r>
              <a:rPr lang="en-US" sz="2800" dirty="0">
                <a:latin typeface="Algerian" pitchFamily="82" charset="0"/>
              </a:rPr>
              <a:t> </a:t>
            </a:r>
            <a:r>
              <a:rPr lang="en-US" sz="2800" dirty="0"/>
              <a:t>in 1838.  </a:t>
            </a:r>
          </a:p>
        </p:txBody>
      </p:sp>
    </p:spTree>
    <p:extLst>
      <p:ext uri="{BB962C8B-B14F-4D97-AF65-F5344CB8AC3E}">
        <p14:creationId xmlns:p14="http://schemas.microsoft.com/office/powerpoint/2010/main" val="2709907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219200"/>
            <a:ext cx="7315200" cy="5410199"/>
          </a:xfrm>
        </p:spPr>
        <p:txBody>
          <a:bodyPr>
            <a:noAutofit/>
          </a:bodyPr>
          <a:lstStyle/>
          <a:p>
            <a:r>
              <a:rPr lang="en-US" sz="2800" dirty="0"/>
              <a:t>Wheatstone had experimented with simple stereoscopic drawings in </a:t>
            </a:r>
            <a:r>
              <a:rPr lang="en-US" sz="2800" dirty="0">
                <a:solidFill>
                  <a:srgbClr val="FF0000"/>
                </a:solidFill>
              </a:rPr>
              <a:t>1832, </a:t>
            </a:r>
            <a:r>
              <a:rPr lang="en-US" sz="2800" dirty="0"/>
              <a:t>several years before photography was invented.  Later, the </a:t>
            </a:r>
            <a:r>
              <a:rPr lang="en-US" sz="2800" dirty="0">
                <a:solidFill>
                  <a:srgbClr val="FF0000"/>
                </a:solidFill>
              </a:rPr>
              <a:t>two principles </a:t>
            </a:r>
            <a:r>
              <a:rPr lang="en-US" sz="2800" dirty="0"/>
              <a:t>were combined to form the stereoscope.</a:t>
            </a:r>
          </a:p>
          <a:p>
            <a:r>
              <a:rPr lang="en-US" sz="2800" dirty="0"/>
              <a:t>However, Wheatstone's stereoscope was not as popular as a later version, made by </a:t>
            </a:r>
            <a:r>
              <a:rPr lang="en-US" sz="2800" dirty="0">
                <a:solidFill>
                  <a:srgbClr val="FF0000"/>
                </a:solidFill>
              </a:rPr>
              <a:t>Oliver Wendell </a:t>
            </a:r>
            <a:r>
              <a:rPr lang="en-US" sz="2800" dirty="0" smtClean="0">
                <a:solidFill>
                  <a:srgbClr val="FF0000"/>
                </a:solidFill>
              </a:rPr>
              <a:t>Holmes</a:t>
            </a:r>
            <a:r>
              <a:rPr lang="en-US" sz="2800" dirty="0"/>
              <a:t> </a:t>
            </a:r>
            <a:r>
              <a:rPr lang="en-US" sz="2800" dirty="0" smtClean="0"/>
              <a:t>Called </a:t>
            </a:r>
            <a:r>
              <a:rPr lang="en-US" sz="2800" dirty="0"/>
              <a:t>the Holmes Stereo Viewer, it was the most common type of stereoscope from 1881 until 1939. </a:t>
            </a:r>
          </a:p>
        </p:txBody>
      </p:sp>
    </p:spTree>
    <p:extLst>
      <p:ext uri="{BB962C8B-B14F-4D97-AF65-F5344CB8AC3E}">
        <p14:creationId xmlns:p14="http://schemas.microsoft.com/office/powerpoint/2010/main" val="1048254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gerian" pitchFamily="82" charset="0"/>
              </a:rPr>
              <a:t>WHEATSTONE STEREOSCOPE</a:t>
            </a:r>
            <a:endParaRPr lang="en-US" dirty="0">
              <a:latin typeface="Algerian" pitchFamily="82" charset="0"/>
            </a:endParaRPr>
          </a:p>
        </p:txBody>
      </p:sp>
      <p:pic>
        <p:nvPicPr>
          <p:cNvPr id="4" name="Content Placeholder 3" descr="https://upload.wikimedia.org/wikipedia/commons/thumb/1/1f/Charles_Wheatstone-mirror_stereoscope_XIXc.jpg/230px-Charles_Wheatstone-mirror_stereoscope_XIXc.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371600" y="2590800"/>
            <a:ext cx="2921000" cy="2222500"/>
          </a:xfrm>
          <a:prstGeom prst="rect">
            <a:avLst/>
          </a:prstGeom>
          <a:ln>
            <a:noFill/>
          </a:ln>
          <a:effectLst>
            <a:softEdge rad="112500"/>
          </a:effectLst>
        </p:spPr>
      </p:pic>
      <p:pic>
        <p:nvPicPr>
          <p:cNvPr id="5" name="Picture 4" descr="https://upload.wikimedia.org/wikipedia/commons/thumb/b/b2/PSM_V21_D055_The_brewster_stereoscope_1849.jpg/230px-PSM_V21_D055_The_brewster_stereoscope_1849.jpg">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4800600" y="4191000"/>
            <a:ext cx="3410816" cy="2324100"/>
          </a:xfrm>
          <a:prstGeom prst="rect">
            <a:avLst/>
          </a:prstGeom>
          <a:ln>
            <a:noFill/>
          </a:ln>
          <a:effectLst>
            <a:softEdge rad="112500"/>
          </a:effectLst>
        </p:spPr>
      </p:pic>
    </p:spTree>
    <p:extLst>
      <p:ext uri="{BB962C8B-B14F-4D97-AF65-F5344CB8AC3E}">
        <p14:creationId xmlns:p14="http://schemas.microsoft.com/office/powerpoint/2010/main" val="4155440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itchFamily="82" charset="0"/>
              </a:rPr>
              <a:t>HOW IT WORKS?</a:t>
            </a:r>
            <a:endParaRPr lang="en-US" dirty="0">
              <a:latin typeface="Algerian" pitchFamily="82" charset="0"/>
            </a:endParaRPr>
          </a:p>
        </p:txBody>
      </p:sp>
      <p:sp>
        <p:nvSpPr>
          <p:cNvPr id="3" name="Content Placeholder 2"/>
          <p:cNvSpPr>
            <a:spLocks noGrp="1"/>
          </p:cNvSpPr>
          <p:nvPr>
            <p:ph idx="1"/>
          </p:nvPr>
        </p:nvSpPr>
        <p:spPr/>
        <p:txBody>
          <a:bodyPr>
            <a:normAutofit/>
          </a:bodyPr>
          <a:lstStyle/>
          <a:p>
            <a:r>
              <a:rPr lang="en-US" sz="3200" dirty="0"/>
              <a:t>A stereoscope is composed of two pictures mounted next to each other, and a set of lenses to view the pictures through.  Each picture is taken from a slightly different viewpoint that corresponds closely to the spacing of the eyes.</a:t>
            </a:r>
            <a:r>
              <a:rPr lang="en-US" dirty="0"/>
              <a:t> </a:t>
            </a:r>
          </a:p>
        </p:txBody>
      </p:sp>
    </p:spTree>
    <p:extLst>
      <p:ext uri="{BB962C8B-B14F-4D97-AF65-F5344CB8AC3E}">
        <p14:creationId xmlns:p14="http://schemas.microsoft.com/office/powerpoint/2010/main" val="1881260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dirty="0"/>
              <a:t>The left picture represents what the left eye would see, and likewise for the right picture.  When observing the pictures through a special viewer, the pair of two-dimensional pictures merge together into a single three-dimensional photograph</a:t>
            </a:r>
          </a:p>
        </p:txBody>
      </p:sp>
    </p:spTree>
    <p:extLst>
      <p:ext uri="{BB962C8B-B14F-4D97-AF65-F5344CB8AC3E}">
        <p14:creationId xmlns:p14="http://schemas.microsoft.com/office/powerpoint/2010/main" val="1630088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29200"/>
          </a:xfrm>
        </p:spPr>
        <p:txBody>
          <a:bodyPr>
            <a:noAutofit/>
          </a:bodyPr>
          <a:lstStyle/>
          <a:p>
            <a:r>
              <a:rPr lang="en-US" sz="2800" dirty="0"/>
              <a:t>We can see a 3D picture through a stereoscope for the same reason a building appears three-dimensional.  The right and left eyes see a slightly different version of the same scene, and taken together, we get an illusion of depth.  This phenomenon had been known for quite some time, ever since the ancient Greek mathematician Euclid discovered the principles of binocular vision.</a:t>
            </a:r>
          </a:p>
        </p:txBody>
      </p:sp>
    </p:spTree>
    <p:extLst>
      <p:ext uri="{BB962C8B-B14F-4D97-AF65-F5344CB8AC3E}">
        <p14:creationId xmlns:p14="http://schemas.microsoft.com/office/powerpoint/2010/main" val="26907063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226</TotalTime>
  <Words>449</Words>
  <Application>Microsoft Office PowerPoint</Application>
  <PresentationFormat>On-screen Show (4:3)</PresentationFormat>
  <Paragraphs>48</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Algerian</vt:lpstr>
      <vt:lpstr>Arial</vt:lpstr>
      <vt:lpstr>Calibri</vt:lpstr>
      <vt:lpstr>Constantia</vt:lpstr>
      <vt:lpstr>Wingdings 2</vt:lpstr>
      <vt:lpstr>Flow</vt:lpstr>
      <vt:lpstr>STEREOSCOPE History, Types, Uses in Agriculture              </vt:lpstr>
      <vt:lpstr>STEREOSCOPE</vt:lpstr>
      <vt:lpstr>history of stereoscope:</vt:lpstr>
      <vt:lpstr>PowerPoint Presentation</vt:lpstr>
      <vt:lpstr>PowerPoint Presentation</vt:lpstr>
      <vt:lpstr>WHEATSTONE STEREOSCOPE</vt:lpstr>
      <vt:lpstr>HOW IT WORKS?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Auto-stereogram</vt:lpstr>
      <vt:lpstr>PowerPoint Presentation</vt:lpstr>
      <vt:lpstr>Wiggle stereoscopy</vt:lpstr>
      <vt:lpstr>Uses of stereoscope</vt:lpstr>
      <vt:lpstr>Mathematical, scientific and engineering uses</vt:lpstr>
      <vt:lpstr>PowerPoint Presentation</vt:lpstr>
      <vt:lpstr>     USE IN SOIL SURVEY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STEREOSCOPE</dc:title>
  <dc:creator>Taybah Chuhadry</dc:creator>
  <cp:lastModifiedBy>Windows User</cp:lastModifiedBy>
  <cp:revision>24</cp:revision>
  <dcterms:created xsi:type="dcterms:W3CDTF">2017-04-15T06:24:55Z</dcterms:created>
  <dcterms:modified xsi:type="dcterms:W3CDTF">2020-05-01T19:57:42Z</dcterms:modified>
</cp:coreProperties>
</file>