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8" r:id="rId3"/>
    <p:sldId id="279" r:id="rId4"/>
    <p:sldId id="259" r:id="rId5"/>
    <p:sldId id="260" r:id="rId6"/>
    <p:sldId id="261" r:id="rId7"/>
    <p:sldId id="262" r:id="rId8"/>
    <p:sldId id="263" r:id="rId9"/>
    <p:sldId id="264" r:id="rId10"/>
    <p:sldId id="265" r:id="rId11"/>
    <p:sldId id="266" r:id="rId12"/>
    <p:sldId id="268" r:id="rId13"/>
    <p:sldId id="269" r:id="rId14"/>
    <p:sldId id="280" r:id="rId15"/>
    <p:sldId id="270" r:id="rId16"/>
    <p:sldId id="271" r:id="rId17"/>
    <p:sldId id="272" r:id="rId18"/>
    <p:sldId id="273" r:id="rId19"/>
    <p:sldId id="274" r:id="rId20"/>
    <p:sldId id="275" r:id="rId21"/>
    <p:sldId id="276" r:id="rId22"/>
    <p:sldId id="277" r:id="rId23"/>
    <p:sldId id="281"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31" autoAdjust="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BE00E06-4E11-4CC0-854D-FCAAEF8D2ED9}" type="datetimeFigureOut">
              <a:rPr lang="en-US" smtClean="0"/>
              <a:t>9/12/2017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42C7825-7F2B-49C4-B0E6-56FA10FD4B7E}" type="slidenum">
              <a:rPr lang="en-US" smtClean="0"/>
              <a:t>‹#›</a:t>
            </a:fld>
            <a:endParaRPr lang="en-US"/>
          </a:p>
        </p:txBody>
      </p:sp>
    </p:spTree>
    <p:extLst>
      <p:ext uri="{BB962C8B-B14F-4D97-AF65-F5344CB8AC3E}">
        <p14:creationId xmlns:p14="http://schemas.microsoft.com/office/powerpoint/2010/main" val="624639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202893D-7701-4169-AACA-17642538DD8E}" type="datetimeFigureOut">
              <a:rPr lang="en-US" smtClean="0"/>
              <a:t>9/12/2017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0F54101-18CE-4C08-9DE5-8B52F802995A}" type="slidenum">
              <a:rPr lang="en-US" smtClean="0"/>
              <a:t>‹#›</a:t>
            </a:fld>
            <a:endParaRPr lang="en-US"/>
          </a:p>
        </p:txBody>
      </p:sp>
    </p:spTree>
    <p:extLst>
      <p:ext uri="{BB962C8B-B14F-4D97-AF65-F5344CB8AC3E}">
        <p14:creationId xmlns:p14="http://schemas.microsoft.com/office/powerpoint/2010/main" val="3315021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a:t>
            </a:fld>
            <a:endParaRPr lang="en-US"/>
          </a:p>
        </p:txBody>
      </p:sp>
    </p:spTree>
    <p:extLst>
      <p:ext uri="{BB962C8B-B14F-4D97-AF65-F5344CB8AC3E}">
        <p14:creationId xmlns:p14="http://schemas.microsoft.com/office/powerpoint/2010/main" val="3788314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10</a:t>
            </a:fld>
            <a:endParaRPr lang="en-US"/>
          </a:p>
        </p:txBody>
      </p:sp>
    </p:spTree>
    <p:extLst>
      <p:ext uri="{BB962C8B-B14F-4D97-AF65-F5344CB8AC3E}">
        <p14:creationId xmlns:p14="http://schemas.microsoft.com/office/powerpoint/2010/main" val="360793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11</a:t>
            </a:fld>
            <a:endParaRPr lang="en-US"/>
          </a:p>
        </p:txBody>
      </p:sp>
    </p:spTree>
    <p:extLst>
      <p:ext uri="{BB962C8B-B14F-4D97-AF65-F5344CB8AC3E}">
        <p14:creationId xmlns:p14="http://schemas.microsoft.com/office/powerpoint/2010/main" val="85016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12</a:t>
            </a:fld>
            <a:endParaRPr lang="en-US"/>
          </a:p>
        </p:txBody>
      </p:sp>
    </p:spTree>
    <p:extLst>
      <p:ext uri="{BB962C8B-B14F-4D97-AF65-F5344CB8AC3E}">
        <p14:creationId xmlns:p14="http://schemas.microsoft.com/office/powerpoint/2010/main" val="4276856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13</a:t>
            </a:fld>
            <a:endParaRPr lang="en-US"/>
          </a:p>
        </p:txBody>
      </p:sp>
    </p:spTree>
    <p:extLst>
      <p:ext uri="{BB962C8B-B14F-4D97-AF65-F5344CB8AC3E}">
        <p14:creationId xmlns:p14="http://schemas.microsoft.com/office/powerpoint/2010/main" val="492732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14</a:t>
            </a:fld>
            <a:endParaRPr lang="en-US"/>
          </a:p>
        </p:txBody>
      </p:sp>
    </p:spTree>
    <p:extLst>
      <p:ext uri="{BB962C8B-B14F-4D97-AF65-F5344CB8AC3E}">
        <p14:creationId xmlns:p14="http://schemas.microsoft.com/office/powerpoint/2010/main" val="1357992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15</a:t>
            </a:fld>
            <a:endParaRPr lang="en-US"/>
          </a:p>
        </p:txBody>
      </p:sp>
    </p:spTree>
    <p:extLst>
      <p:ext uri="{BB962C8B-B14F-4D97-AF65-F5344CB8AC3E}">
        <p14:creationId xmlns:p14="http://schemas.microsoft.com/office/powerpoint/2010/main" val="560041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16</a:t>
            </a:fld>
            <a:endParaRPr lang="en-US"/>
          </a:p>
        </p:txBody>
      </p:sp>
    </p:spTree>
    <p:extLst>
      <p:ext uri="{BB962C8B-B14F-4D97-AF65-F5344CB8AC3E}">
        <p14:creationId xmlns:p14="http://schemas.microsoft.com/office/powerpoint/2010/main" val="34417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17</a:t>
            </a:fld>
            <a:endParaRPr lang="en-US"/>
          </a:p>
        </p:txBody>
      </p:sp>
    </p:spTree>
    <p:extLst>
      <p:ext uri="{BB962C8B-B14F-4D97-AF65-F5344CB8AC3E}">
        <p14:creationId xmlns:p14="http://schemas.microsoft.com/office/powerpoint/2010/main" val="2364939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18</a:t>
            </a:fld>
            <a:endParaRPr lang="en-US"/>
          </a:p>
        </p:txBody>
      </p:sp>
    </p:spTree>
    <p:extLst>
      <p:ext uri="{BB962C8B-B14F-4D97-AF65-F5344CB8AC3E}">
        <p14:creationId xmlns:p14="http://schemas.microsoft.com/office/powerpoint/2010/main" val="2612846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19</a:t>
            </a:fld>
            <a:endParaRPr lang="en-US"/>
          </a:p>
        </p:txBody>
      </p:sp>
    </p:spTree>
    <p:extLst>
      <p:ext uri="{BB962C8B-B14F-4D97-AF65-F5344CB8AC3E}">
        <p14:creationId xmlns:p14="http://schemas.microsoft.com/office/powerpoint/2010/main" val="330168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2</a:t>
            </a:fld>
            <a:endParaRPr lang="en-US"/>
          </a:p>
        </p:txBody>
      </p:sp>
    </p:spTree>
    <p:extLst>
      <p:ext uri="{BB962C8B-B14F-4D97-AF65-F5344CB8AC3E}">
        <p14:creationId xmlns:p14="http://schemas.microsoft.com/office/powerpoint/2010/main" val="942900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20</a:t>
            </a:fld>
            <a:endParaRPr lang="en-US"/>
          </a:p>
        </p:txBody>
      </p:sp>
    </p:spTree>
    <p:extLst>
      <p:ext uri="{BB962C8B-B14F-4D97-AF65-F5344CB8AC3E}">
        <p14:creationId xmlns:p14="http://schemas.microsoft.com/office/powerpoint/2010/main" val="2270209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21</a:t>
            </a:fld>
            <a:endParaRPr lang="en-US"/>
          </a:p>
        </p:txBody>
      </p:sp>
    </p:spTree>
    <p:extLst>
      <p:ext uri="{BB962C8B-B14F-4D97-AF65-F5344CB8AC3E}">
        <p14:creationId xmlns:p14="http://schemas.microsoft.com/office/powerpoint/2010/main" val="1155456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22</a:t>
            </a:fld>
            <a:endParaRPr lang="en-US"/>
          </a:p>
        </p:txBody>
      </p:sp>
    </p:spTree>
    <p:extLst>
      <p:ext uri="{BB962C8B-B14F-4D97-AF65-F5344CB8AC3E}">
        <p14:creationId xmlns:p14="http://schemas.microsoft.com/office/powerpoint/2010/main" val="349686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23</a:t>
            </a:fld>
            <a:endParaRPr lang="en-US"/>
          </a:p>
        </p:txBody>
      </p:sp>
    </p:spTree>
    <p:extLst>
      <p:ext uri="{BB962C8B-B14F-4D97-AF65-F5344CB8AC3E}">
        <p14:creationId xmlns:p14="http://schemas.microsoft.com/office/powerpoint/2010/main" val="3904406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3</a:t>
            </a:fld>
            <a:endParaRPr lang="en-US"/>
          </a:p>
        </p:txBody>
      </p:sp>
    </p:spTree>
    <p:extLst>
      <p:ext uri="{BB962C8B-B14F-4D97-AF65-F5344CB8AC3E}">
        <p14:creationId xmlns:p14="http://schemas.microsoft.com/office/powerpoint/2010/main" val="175869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4</a:t>
            </a:fld>
            <a:endParaRPr lang="en-US"/>
          </a:p>
        </p:txBody>
      </p:sp>
    </p:spTree>
    <p:extLst>
      <p:ext uri="{BB962C8B-B14F-4D97-AF65-F5344CB8AC3E}">
        <p14:creationId xmlns:p14="http://schemas.microsoft.com/office/powerpoint/2010/main" val="337363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5</a:t>
            </a:fld>
            <a:endParaRPr lang="en-US"/>
          </a:p>
        </p:txBody>
      </p:sp>
    </p:spTree>
    <p:extLst>
      <p:ext uri="{BB962C8B-B14F-4D97-AF65-F5344CB8AC3E}">
        <p14:creationId xmlns:p14="http://schemas.microsoft.com/office/powerpoint/2010/main" val="2250130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6</a:t>
            </a:fld>
            <a:endParaRPr lang="en-US"/>
          </a:p>
        </p:txBody>
      </p:sp>
    </p:spTree>
    <p:extLst>
      <p:ext uri="{BB962C8B-B14F-4D97-AF65-F5344CB8AC3E}">
        <p14:creationId xmlns:p14="http://schemas.microsoft.com/office/powerpoint/2010/main" val="4264435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7</a:t>
            </a:fld>
            <a:endParaRPr lang="en-US"/>
          </a:p>
        </p:txBody>
      </p:sp>
    </p:spTree>
    <p:extLst>
      <p:ext uri="{BB962C8B-B14F-4D97-AF65-F5344CB8AC3E}">
        <p14:creationId xmlns:p14="http://schemas.microsoft.com/office/powerpoint/2010/main" val="184744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8</a:t>
            </a:fld>
            <a:endParaRPr lang="en-US"/>
          </a:p>
        </p:txBody>
      </p:sp>
    </p:spTree>
    <p:extLst>
      <p:ext uri="{BB962C8B-B14F-4D97-AF65-F5344CB8AC3E}">
        <p14:creationId xmlns:p14="http://schemas.microsoft.com/office/powerpoint/2010/main" val="2119607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54101-18CE-4C08-9DE5-8B52F802995A}" type="slidenum">
              <a:rPr lang="en-US" smtClean="0"/>
              <a:t>9</a:t>
            </a:fld>
            <a:endParaRPr lang="en-US"/>
          </a:p>
        </p:txBody>
      </p:sp>
    </p:spTree>
    <p:extLst>
      <p:ext uri="{BB962C8B-B14F-4D97-AF65-F5344CB8AC3E}">
        <p14:creationId xmlns:p14="http://schemas.microsoft.com/office/powerpoint/2010/main" val="237946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87CBA-BD74-4036-9EE2-2DF692253EEC}"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D0422-2AEB-4468-849A-8349DA0778B8}"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A58F2-8BD6-46C3-AEE1-72410EF27AA5}"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2C5C2-2265-44BE-B895-467EE81913F8}"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75C78F-2F97-4E37-8B0A-3FF3AFD7460F}"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CE9D44-929E-41F3-AF15-CB2C8ACBDBDB}"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D98100-6797-4B46-B8F2-3162863EA5E8}" type="datetime1">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FEE4A-D21C-4340-8626-61B1D8D2D4C5}" type="datetime1">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9543C-3397-4687-8BE9-D20BD19C7911}" type="datetime1">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6F404-E2D5-42AA-BCFB-FEF70C04FD13}"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933AB-68B4-49F8-8F30-5BB55E3D0CBA}"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76F25-3206-44C7-808B-BCBB17FEC3B1}" type="datetime1">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experiment-resources.com/philosophy-of-science.html" TargetMode="External"/><Relationship Id="rId3" Type="http://schemas.openxmlformats.org/officeDocument/2006/relationships/hyperlink" Target="http://www.experiment-resources.com/deductive-reasoning.html" TargetMode="External"/><Relationship Id="rId7" Type="http://schemas.openxmlformats.org/officeDocument/2006/relationships/hyperlink" Target="http://www.experiment-resources.com/hypothesis-testing.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experiment-resources.com/research-methodology.html" TargetMode="External"/><Relationship Id="rId11" Type="http://schemas.openxmlformats.org/officeDocument/2006/relationships/hyperlink" Target="http://www.experiment-resources.com/research-hypothesis.html" TargetMode="External"/><Relationship Id="rId5" Type="http://schemas.openxmlformats.org/officeDocument/2006/relationships/hyperlink" Target="http://www.experiment-resources.com/scientific-measurements.html" TargetMode="External"/><Relationship Id="rId10" Type="http://schemas.openxmlformats.org/officeDocument/2006/relationships/hyperlink" Target="http://www.experiment-resources.com/truth-and-theory.html" TargetMode="External"/><Relationship Id="rId4" Type="http://schemas.openxmlformats.org/officeDocument/2006/relationships/hyperlink" Target="http://www.experiment-resources.com/scientific-reasoning.html" TargetMode="External"/><Relationship Id="rId9" Type="http://schemas.openxmlformats.org/officeDocument/2006/relationships/hyperlink" Target="http://www.experiment-resources.com/what-is-the-scientific-method.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www.experiment-resources.com/philosophy-of-science.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xperiment-resources.com/scientific-observation.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experiment-resources.com/true-experimental-design.html" TargetMode="External"/><Relationship Id="rId5" Type="http://schemas.openxmlformats.org/officeDocument/2006/relationships/hyperlink" Target="http://www.experiment-resources.com/case-study-research-design.html" TargetMode="External"/><Relationship Id="rId4" Type="http://schemas.openxmlformats.org/officeDocument/2006/relationships/hyperlink" Target="http://www.experiment-resources.com/what-is-research.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experiment-resources.com/hypothesis-testing.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experiment-resources.com/prediction-in-research.html" TargetMode="External"/><Relationship Id="rId5" Type="http://schemas.openxmlformats.org/officeDocument/2006/relationships/hyperlink" Target="http://www.experiment-resources.com/research-paper-question.html" TargetMode="External"/><Relationship Id="rId4" Type="http://schemas.openxmlformats.org/officeDocument/2006/relationships/hyperlink" Target="http://www.experiment-resources.com/testability.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www.experiment-resources.com/what-is-research.html" TargetMode="External"/><Relationship Id="rId3" Type="http://schemas.openxmlformats.org/officeDocument/2006/relationships/hyperlink" Target="http://www.experiment-resources.com/prediction-in-research.html" TargetMode="External"/><Relationship Id="rId7" Type="http://schemas.openxmlformats.org/officeDocument/2006/relationships/hyperlink" Target="http://www.experiment-resources.com/statistics-tutorial.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experiment-resources.com/cause-and-effect.html" TargetMode="External"/><Relationship Id="rId5" Type="http://schemas.openxmlformats.org/officeDocument/2006/relationships/hyperlink" Target="http://www.experiment-resources.com/controlled-variables.html" TargetMode="External"/><Relationship Id="rId4" Type="http://schemas.openxmlformats.org/officeDocument/2006/relationships/hyperlink" Target="http://www.experiment-resources.com/independent-variabl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experiment-resources.com/what-is-a-literature-review.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experiment-resources.com/research-bias.html" TargetMode="External"/><Relationship Id="rId4" Type="http://schemas.openxmlformats.org/officeDocument/2006/relationships/hyperlink" Target="http://en.wikipedia.org/wiki/Scientific_metho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experiment-resources.com/types-of-validity.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experiment-resources.com/statistically-significant-results.htm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www.experiment-resources.com/what-is-a-literature-review.html" TargetMode="External"/><Relationship Id="rId13" Type="http://schemas.openxmlformats.org/officeDocument/2006/relationships/hyperlink" Target="http://www.experiment-resources.com/case-study-research-design.html" TargetMode="External"/><Relationship Id="rId3" Type="http://schemas.openxmlformats.org/officeDocument/2006/relationships/hyperlink" Target="http://www.experiment-resources.com/research-hypothesis.html" TargetMode="External"/><Relationship Id="rId7" Type="http://schemas.openxmlformats.org/officeDocument/2006/relationships/hyperlink" Target="http://www.experiment-resources.com/steps-of-the-scientific-method.html" TargetMode="External"/><Relationship Id="rId12" Type="http://schemas.openxmlformats.org/officeDocument/2006/relationships/hyperlink" Target="http://www.experiment-resources.com/independent-variable.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experiment-resources.com/what-is-research.html" TargetMode="External"/><Relationship Id="rId11" Type="http://schemas.openxmlformats.org/officeDocument/2006/relationships/hyperlink" Target="http://www.experiment-resources.com/research-variables.html" TargetMode="External"/><Relationship Id="rId5" Type="http://schemas.openxmlformats.org/officeDocument/2006/relationships/hyperlink" Target="http://www.experiment-resources.com/experimental-research.html" TargetMode="External"/><Relationship Id="rId10" Type="http://schemas.openxmlformats.org/officeDocument/2006/relationships/hyperlink" Target="http://linguistics.byu.edu/faculty/henrichsenl/researchmethods/RM_1_01.html" TargetMode="External"/><Relationship Id="rId4" Type="http://schemas.openxmlformats.org/officeDocument/2006/relationships/hyperlink" Target="http://www.experiment-resources.com/defining-a-research-problem.html" TargetMode="External"/><Relationship Id="rId9" Type="http://schemas.openxmlformats.org/officeDocument/2006/relationships/hyperlink" Target="http://www.experiment-resources.com/conducting-an-experiment.html" TargetMode="External"/><Relationship Id="rId14" Type="http://schemas.openxmlformats.org/officeDocument/2006/relationships/hyperlink" Target="http://www.experiment-resources.com/observational-study.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erriam-webster.com/dictionary/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b="1" dirty="0" smtClean="0">
                <a:latin typeface="Times New Roman" pitchFamily="18" charset="0"/>
                <a:cs typeface="Times New Roman" pitchFamily="18" charset="0"/>
              </a:rPr>
              <a:t>Definition of Research </a:t>
            </a:r>
            <a:r>
              <a:rPr lang="en-US" b="1" dirty="0" smtClean="0"/>
              <a:t/>
            </a:r>
            <a:br>
              <a:rPr lang="en-US" b="1" dirty="0" smtClean="0"/>
            </a:br>
            <a:endParaRPr lang="en-US" dirty="0"/>
          </a:p>
        </p:txBody>
      </p:sp>
      <p:sp>
        <p:nvSpPr>
          <p:cNvPr id="3" name="Subtitle 2"/>
          <p:cNvSpPr>
            <a:spLocks noGrp="1"/>
          </p:cNvSpPr>
          <p:nvPr>
            <p:ph type="subTitle" idx="1"/>
          </p:nvPr>
        </p:nvSpPr>
        <p:spPr>
          <a:xfrm>
            <a:off x="838200" y="1219200"/>
            <a:ext cx="7696200" cy="5029200"/>
          </a:xfrm>
        </p:spPr>
        <p:txBody>
          <a:bodyPr>
            <a:normAutofit fontScale="70000" lnSpcReduction="20000"/>
          </a:bodyPr>
          <a:lstStyle/>
          <a:p>
            <a:pPr algn="just"/>
            <a:r>
              <a:rPr lang="en-US" b="1" dirty="0" smtClean="0">
                <a:solidFill>
                  <a:schemeClr val="tx1"/>
                </a:solidFill>
                <a:latin typeface="Times New Roman" pitchFamily="18" charset="0"/>
                <a:cs typeface="Times New Roman" pitchFamily="18" charset="0"/>
              </a:rPr>
              <a:t>RE-SEARCH: NOUN: </a:t>
            </a:r>
          </a:p>
          <a:p>
            <a:pPr algn="just">
              <a:lnSpc>
                <a:spcPct val="170000"/>
              </a:lnSpc>
            </a:pPr>
            <a:r>
              <a:rPr lang="en-US" dirty="0" smtClean="0">
                <a:solidFill>
                  <a:schemeClr val="tx1"/>
                </a:solidFill>
                <a:latin typeface="Times New Roman" pitchFamily="18" charset="0"/>
                <a:cs typeface="Times New Roman" pitchFamily="18" charset="0"/>
              </a:rPr>
              <a:t>A detailed study of a subject, especially in order to discover (new) information or reach a (new) understanding.</a:t>
            </a:r>
          </a:p>
          <a:p>
            <a:pPr algn="just">
              <a:lnSpc>
                <a:spcPct val="170000"/>
              </a:lnSpc>
            </a:pP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Cambridge Dictionaries Online,</a:t>
            </a:r>
            <a:r>
              <a:rPr lang="en-US" dirty="0" smtClean="0">
                <a:solidFill>
                  <a:schemeClr val="tx1"/>
                </a:solidFill>
                <a:latin typeface="Times New Roman" pitchFamily="18" charset="0"/>
                <a:cs typeface="Times New Roman" pitchFamily="18" charset="0"/>
              </a:rPr>
              <a:t> © Cambridge University Press 2003. )</a:t>
            </a:r>
          </a:p>
          <a:p>
            <a:endParaRPr lang="en-US" dirty="0" smtClean="0">
              <a:solidFill>
                <a:schemeClr val="tx1"/>
              </a:solidFill>
              <a:latin typeface="Times New Roman" pitchFamily="18" charset="0"/>
              <a:cs typeface="Times New Roman" pitchFamily="18" charset="0"/>
            </a:endParaRPr>
          </a:p>
          <a:p>
            <a:pPr algn="just">
              <a:lnSpc>
                <a:spcPct val="170000"/>
              </a:lnSpc>
            </a:pPr>
            <a:r>
              <a:rPr lang="en-US" dirty="0" smtClean="0">
                <a:solidFill>
                  <a:schemeClr val="tx1"/>
                </a:solidFill>
                <a:latin typeface="Times New Roman" pitchFamily="18" charset="0"/>
                <a:cs typeface="Times New Roman" pitchFamily="18" charset="0"/>
              </a:rPr>
              <a:t>The word "research" is used to describe a number of similar and often overlapping activities involving a search for information. For example, each of the following activities involves such a search; but the differences are significant and worth examining.</a:t>
            </a:r>
          </a:p>
          <a:p>
            <a:endParaRPr lang="en-US" dirty="0"/>
          </a:p>
        </p:txBody>
      </p:sp>
    </p:spTree>
    <p:extLst>
      <p:ext uri="{BB962C8B-B14F-4D97-AF65-F5344CB8AC3E}">
        <p14:creationId xmlns:p14="http://schemas.microsoft.com/office/powerpoint/2010/main" val="1807352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b="1" dirty="0">
                <a:latin typeface="Times New Roman" pitchFamily="18" charset="0"/>
                <a:cs typeface="Times New Roman" pitchFamily="18" charset="0"/>
              </a:rPr>
              <a:t>Academic research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 </a:t>
            </a:r>
            <a:r>
              <a:rPr lang="en-US" dirty="0">
                <a:latin typeface="Times New Roman" pitchFamily="18" charset="0"/>
                <a:cs typeface="Times New Roman" pitchFamily="18" charset="0"/>
              </a:rPr>
              <a:t>is a research on scholar purpose, that is not </a:t>
            </a:r>
            <a:r>
              <a:rPr lang="en-US" dirty="0" smtClean="0">
                <a:latin typeface="Times New Roman" pitchFamily="18" charset="0"/>
                <a:cs typeface="Times New Roman" pitchFamily="18" charset="0"/>
              </a:rPr>
              <a:t>client </a:t>
            </a:r>
            <a:r>
              <a:rPr lang="en-US" dirty="0">
                <a:latin typeface="Times New Roman" pitchFamily="18" charset="0"/>
                <a:cs typeface="Times New Roman" pitchFamily="18" charset="0"/>
              </a:rPr>
              <a:t>oriented. </a:t>
            </a:r>
            <a:endParaRPr lang="en-US" dirty="0" smtClean="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Source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What_is_the_definition_of_academic_rese</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05025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Times New Roman" pitchFamily="18" charset="0"/>
                <a:cs typeface="Times New Roman" pitchFamily="18" charset="0"/>
              </a:rPr>
              <a:t>Experimental research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xperimental </a:t>
            </a:r>
            <a:r>
              <a:rPr lang="en-US" dirty="0">
                <a:latin typeface="Times New Roman" pitchFamily="18" charset="0"/>
                <a:cs typeface="Times New Roman" pitchFamily="18" charset="0"/>
              </a:rPr>
              <a:t>research is the research that you conduct while experiencing the results of it. </a:t>
            </a:r>
            <a:endParaRPr lang="en-US" dirty="0" smtClean="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Source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What_is_the_definition_of_experimental</a:t>
            </a:r>
            <a:r>
              <a:rPr lang="en-US" dirty="0">
                <a:latin typeface="Times New Roman" pitchFamily="18" charset="0"/>
                <a:cs typeface="Times New Roman" pitchFamily="18" charset="0"/>
              </a:rPr>
              <a:t>_...</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32702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latin typeface="Times New Roman" pitchFamily="18" charset="0"/>
                <a:cs typeface="Times New Roman" pitchFamily="18" charset="0"/>
              </a:rPr>
              <a:t>Deductive </a:t>
            </a:r>
            <a:r>
              <a:rPr lang="en-US" b="1" dirty="0">
                <a:latin typeface="Times New Roman" pitchFamily="18" charset="0"/>
                <a:cs typeface="Times New Roman" pitchFamily="18" charset="0"/>
              </a:rPr>
              <a:t>research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524000"/>
            <a:ext cx="8229600" cy="4525963"/>
          </a:xfrm>
        </p:spPr>
        <p:txBody>
          <a:bodyPr>
            <a:normAutofit fontScale="92500"/>
          </a:bodyPr>
          <a:lstStyle/>
          <a:p>
            <a:pPr marL="0" indent="0" algn="just">
              <a:buNone/>
            </a:pPr>
            <a:r>
              <a:rPr lang="en-US" dirty="0">
                <a:latin typeface="Times New Roman" pitchFamily="18" charset="0"/>
                <a:cs typeface="Times New Roman" pitchFamily="18" charset="0"/>
              </a:rPr>
              <a:t>It refers to specific data obtained from a general theory. The theory leads to predictions about what is likely going on. For example, a hypothesis follows this as it is a theory-based prediction. A problem of deductive research is the </a:t>
            </a:r>
            <a:r>
              <a:rPr lang="en-US" dirty="0" smtClean="0">
                <a:latin typeface="Times New Roman" pitchFamily="18" charset="0"/>
                <a:cs typeface="Times New Roman" pitchFamily="18" charset="0"/>
              </a:rPr>
              <a:t>bias.</a:t>
            </a:r>
            <a:endParaRPr lang="en-US" dirty="0">
              <a:latin typeface="Times New Roman" pitchFamily="18" charset="0"/>
              <a:cs typeface="Times New Roman" pitchFamily="18" charset="0"/>
            </a:endParaRPr>
          </a:p>
          <a:p>
            <a:pPr marL="0" indent="0" algn="just">
              <a:buNone/>
            </a:pPr>
            <a:endParaRPr lang="en-US" b="1" dirty="0" smtClean="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Source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What_is_the_Definition_of_deductive_res</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6074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Inductive </a:t>
            </a:r>
            <a:r>
              <a:rPr lang="en-US" b="1" dirty="0">
                <a:latin typeface="Times New Roman" pitchFamily="18" charset="0"/>
                <a:cs typeface="Times New Roman" pitchFamily="18" charset="0"/>
              </a:rPr>
              <a:t>research</a:t>
            </a:r>
            <a:endParaRPr lang="en-US" b="1" dirty="0"/>
          </a:p>
        </p:txBody>
      </p:sp>
      <p:sp>
        <p:nvSpPr>
          <p:cNvPr id="3" name="Content Placeholder 2"/>
          <p:cNvSpPr>
            <a:spLocks noGrp="1"/>
          </p:cNvSpPr>
          <p:nvPr>
            <p:ph idx="1"/>
          </p:nvPr>
        </p:nvSpPr>
        <p:spPr>
          <a:xfrm>
            <a:off x="457200" y="1828800"/>
            <a:ext cx="8229600" cy="4525963"/>
          </a:xfrm>
        </p:spPr>
        <p:txBody>
          <a:bodyPr/>
          <a:lstStyle/>
          <a:p>
            <a:pPr marL="0" indent="0" algn="just">
              <a:buNone/>
            </a:pP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 </a:t>
            </a:r>
            <a:r>
              <a:rPr lang="en-US" dirty="0">
                <a:latin typeface="Times New Roman" pitchFamily="18" charset="0"/>
                <a:cs typeface="Times New Roman" pitchFamily="18" charset="0"/>
              </a:rPr>
              <a:t>is a research that include thorough and proper preparation in regard to the perceptions.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Source: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What_is_the_definition_of_inductive_res</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88730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ukaram\Desktop\SS 714\Google Image Result for http   www.gifted.uconn.edu siegle research TypesofResearch types.gif_files\type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81000"/>
            <a:ext cx="7848600"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60809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Aims Of Research</a:t>
            </a:r>
            <a:r>
              <a:rPr lang="en-US" b="1" dirty="0"/>
              <a:t/>
            </a:r>
            <a:br>
              <a:rPr lang="en-US" b="1" dirty="0"/>
            </a:br>
            <a:endParaRPr lang="en-US" dirty="0"/>
          </a:p>
        </p:txBody>
      </p:sp>
      <p:sp>
        <p:nvSpPr>
          <p:cNvPr id="3" name="Content Placeholder 2"/>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Observation and description</a:t>
            </a:r>
          </a:p>
          <a:p>
            <a:pPr>
              <a:lnSpc>
                <a:spcPct val="150000"/>
              </a:lnSpc>
            </a:pPr>
            <a:r>
              <a:rPr lang="en-US" dirty="0" smtClean="0">
                <a:latin typeface="Times New Roman" pitchFamily="18" charset="0"/>
                <a:cs typeface="Times New Roman" pitchFamily="18" charset="0"/>
              </a:rPr>
              <a:t>Prediction</a:t>
            </a:r>
          </a:p>
          <a:p>
            <a:pPr>
              <a:lnSpc>
                <a:spcPct val="150000"/>
              </a:lnSpc>
            </a:pPr>
            <a:r>
              <a:rPr lang="en-US" dirty="0" smtClean="0">
                <a:latin typeface="Times New Roman" pitchFamily="18" charset="0"/>
                <a:cs typeface="Times New Roman" pitchFamily="18" charset="0"/>
              </a:rPr>
              <a:t>Determination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the causes</a:t>
            </a:r>
            <a:endParaRPr lang="en-US" dirty="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Explanation</a:t>
            </a:r>
          </a:p>
          <a:p>
            <a:pPr>
              <a:lnSpc>
                <a:spcPct val="150000"/>
              </a:lnSpc>
            </a:pPr>
            <a:r>
              <a:rPr lang="en-US" dirty="0" smtClean="0">
                <a:latin typeface="Times New Roman" pitchFamily="18" charset="0"/>
                <a:cs typeface="Times New Roman" pitchFamily="18" charset="0"/>
              </a:rPr>
              <a:t>New direction</a:t>
            </a: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160866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b="1" dirty="0">
                <a:latin typeface="Times New Roman" pitchFamily="18" charset="0"/>
                <a:cs typeface="Times New Roman" pitchFamily="18" charset="0"/>
              </a:rPr>
              <a:t>INTRODUCTION</a:t>
            </a:r>
            <a:r>
              <a:rPr lang="en-US" b="1" dirty="0"/>
              <a:t/>
            </a:r>
            <a:br>
              <a:rPr lang="en-US" b="1" dirty="0"/>
            </a:br>
            <a:endParaRPr lang="en-US" dirty="0"/>
          </a:p>
        </p:txBody>
      </p:sp>
      <p:sp>
        <p:nvSpPr>
          <p:cNvPr id="3" name="Content Placeholder 2"/>
          <p:cNvSpPr>
            <a:spLocks noGrp="1"/>
          </p:cNvSpPr>
          <p:nvPr>
            <p:ph idx="1"/>
          </p:nvPr>
        </p:nvSpPr>
        <p:spPr>
          <a:xfrm>
            <a:off x="457200" y="990600"/>
            <a:ext cx="8229600" cy="5715000"/>
          </a:xfrm>
        </p:spPr>
        <p:txBody>
          <a:bodyPr>
            <a:normAutofit fontScale="70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ultimate aims of research are to generate measurable and testable data, gradually adding to the accumulation of human knowledge.</a:t>
            </a:r>
          </a:p>
          <a:p>
            <a:pPr algn="just">
              <a:buFont typeface="+mj-lt"/>
              <a:buAutoNum type="arabicPeriod"/>
            </a:pPr>
            <a:endParaRPr lang="en-US" sz="14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Ancient </a:t>
            </a:r>
            <a:r>
              <a:rPr lang="en-US" dirty="0">
                <a:latin typeface="Times New Roman" pitchFamily="18" charset="0"/>
                <a:cs typeface="Times New Roman" pitchFamily="18" charset="0"/>
              </a:rPr>
              <a:t>philosophers believed that all answers could be achieved through </a:t>
            </a:r>
            <a:r>
              <a:rPr lang="en-US" dirty="0">
                <a:latin typeface="Times New Roman" pitchFamily="18" charset="0"/>
                <a:cs typeface="Times New Roman" pitchFamily="18" charset="0"/>
                <a:hlinkClick r:id="rId3"/>
              </a:rPr>
              <a:t>deduction</a:t>
            </a:r>
            <a:r>
              <a:rPr lang="en-US" dirty="0">
                <a:latin typeface="Times New Roman" pitchFamily="18" charset="0"/>
                <a:cs typeface="Times New Roman" pitchFamily="18" charset="0"/>
              </a:rPr>
              <a:t> and </a:t>
            </a:r>
            <a:r>
              <a:rPr lang="en-US" dirty="0">
                <a:latin typeface="Times New Roman" pitchFamily="18" charset="0"/>
                <a:cs typeface="Times New Roman" pitchFamily="18" charset="0"/>
                <a:hlinkClick r:id="rId4"/>
              </a:rPr>
              <a:t>reasoning</a:t>
            </a:r>
            <a:r>
              <a:rPr lang="en-US" dirty="0">
                <a:latin typeface="Times New Roman" pitchFamily="18" charset="0"/>
                <a:cs typeface="Times New Roman" pitchFamily="18" charset="0"/>
              </a:rPr>
              <a:t>, rather than </a:t>
            </a:r>
            <a:r>
              <a:rPr lang="en-US" dirty="0">
                <a:latin typeface="Times New Roman" pitchFamily="18" charset="0"/>
                <a:cs typeface="Times New Roman" pitchFamily="18" charset="0"/>
                <a:hlinkClick r:id="rId5"/>
              </a:rPr>
              <a:t>measurement</a:t>
            </a:r>
            <a:r>
              <a:rPr lang="en-US" dirty="0" smtClean="0">
                <a:latin typeface="Times New Roman" pitchFamily="18" charset="0"/>
                <a:cs typeface="Times New Roman" pitchFamily="18" charset="0"/>
              </a:rPr>
              <a:t>.</a:t>
            </a:r>
          </a:p>
          <a:p>
            <a:pPr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Science now uses established </a:t>
            </a:r>
            <a:r>
              <a:rPr lang="en-US" dirty="0">
                <a:latin typeface="Times New Roman" pitchFamily="18" charset="0"/>
                <a:cs typeface="Times New Roman" pitchFamily="18" charset="0"/>
                <a:hlinkClick r:id="rId6"/>
              </a:rPr>
              <a:t>research methods</a:t>
            </a:r>
            <a:r>
              <a:rPr lang="en-US" dirty="0">
                <a:latin typeface="Times New Roman" pitchFamily="18" charset="0"/>
                <a:cs typeface="Times New Roman" pitchFamily="18" charset="0"/>
              </a:rPr>
              <a:t> and standard protocols to </a:t>
            </a:r>
            <a:r>
              <a:rPr lang="en-US" dirty="0">
                <a:latin typeface="Times New Roman" pitchFamily="18" charset="0"/>
                <a:cs typeface="Times New Roman" pitchFamily="18" charset="0"/>
                <a:hlinkClick r:id="rId7"/>
              </a:rPr>
              <a:t>test</a:t>
            </a:r>
            <a:r>
              <a:rPr lang="en-US" dirty="0">
                <a:latin typeface="Times New Roman" pitchFamily="18" charset="0"/>
                <a:cs typeface="Times New Roman" pitchFamily="18" charset="0"/>
              </a:rPr>
              <a:t> theories thoroughly</a:t>
            </a:r>
            <a:r>
              <a:rPr lang="en-US" dirty="0" smtClean="0">
                <a:latin typeface="Times New Roman" pitchFamily="18" charset="0"/>
                <a:cs typeface="Times New Roman" pitchFamily="18" charset="0"/>
              </a:rPr>
              <a:t>.</a:t>
            </a:r>
          </a:p>
          <a:p>
            <a:pPr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It is important to remember that science and </a:t>
            </a:r>
            <a:r>
              <a:rPr lang="en-US" dirty="0">
                <a:latin typeface="Times New Roman" pitchFamily="18" charset="0"/>
                <a:cs typeface="Times New Roman" pitchFamily="18" charset="0"/>
                <a:hlinkClick r:id="rId8"/>
              </a:rPr>
              <a:t>philosophy</a:t>
            </a:r>
            <a:r>
              <a:rPr lang="en-US" dirty="0">
                <a:latin typeface="Times New Roman" pitchFamily="18" charset="0"/>
                <a:cs typeface="Times New Roman" pitchFamily="18" charset="0"/>
              </a:rPr>
              <a:t> are intertwined and essential elements of human advancement, both contributing to the way we view the world. </a:t>
            </a:r>
            <a:r>
              <a:rPr lang="en-US" dirty="0">
                <a:latin typeface="Times New Roman" pitchFamily="18" charset="0"/>
                <a:cs typeface="Times New Roman" pitchFamily="18" charset="0"/>
                <a:hlinkClick r:id="rId9"/>
              </a:rPr>
              <a:t>Scientific</a:t>
            </a:r>
            <a:r>
              <a:rPr lang="en-US" dirty="0">
                <a:latin typeface="Times New Roman" pitchFamily="18" charset="0"/>
                <a:cs typeface="Times New Roman" pitchFamily="18" charset="0"/>
              </a:rPr>
              <a:t> research, however, allows us to </a:t>
            </a:r>
            <a:r>
              <a:rPr lang="en-US" dirty="0">
                <a:latin typeface="Times New Roman" pitchFamily="18" charset="0"/>
                <a:cs typeface="Times New Roman" pitchFamily="18" charset="0"/>
                <a:hlinkClick r:id="rId7"/>
              </a:rPr>
              <a:t>test hypotheses</a:t>
            </a:r>
            <a:r>
              <a:rPr lang="en-US" dirty="0">
                <a:latin typeface="Times New Roman" pitchFamily="18" charset="0"/>
                <a:cs typeface="Times New Roman" pitchFamily="18" charset="0"/>
              </a:rPr>
              <a:t> and lay solid foundations for future research and study</a:t>
            </a:r>
            <a:r>
              <a:rPr lang="en-US" dirty="0" smtClean="0">
                <a:latin typeface="Times New Roman" pitchFamily="18" charset="0"/>
                <a:cs typeface="Times New Roman" pitchFamily="18" charset="0"/>
              </a:rPr>
              <a:t>.</a:t>
            </a:r>
          </a:p>
          <a:p>
            <a:pPr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No </a:t>
            </a:r>
            <a:r>
              <a:rPr lang="en-US" dirty="0">
                <a:latin typeface="Times New Roman" pitchFamily="18" charset="0"/>
                <a:cs typeface="Times New Roman" pitchFamily="18" charset="0"/>
                <a:hlinkClick r:id="rId10"/>
              </a:rPr>
              <a:t>theory</a:t>
            </a:r>
            <a:r>
              <a:rPr lang="en-US" dirty="0">
                <a:latin typeface="Times New Roman" pitchFamily="18" charset="0"/>
                <a:cs typeface="Times New Roman" pitchFamily="18" charset="0"/>
              </a:rPr>
              <a:t> or </a:t>
            </a:r>
            <a:r>
              <a:rPr lang="en-US" dirty="0">
                <a:latin typeface="Times New Roman" pitchFamily="18" charset="0"/>
                <a:cs typeface="Times New Roman" pitchFamily="18" charset="0"/>
                <a:hlinkClick r:id="rId11"/>
              </a:rPr>
              <a:t>hypothesis</a:t>
            </a:r>
            <a:r>
              <a:rPr lang="en-US" dirty="0">
                <a:latin typeface="Times New Roman" pitchFamily="18" charset="0"/>
                <a:cs typeface="Times New Roman" pitchFamily="18" charset="0"/>
              </a:rPr>
              <a:t> can ever be completely proved or disproved, but research enables us to make valid assumptions about the universe.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154983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asoning Cycle - Scientific Resea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19150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71500" y="5657165"/>
            <a:ext cx="8077200" cy="646331"/>
          </a:xfrm>
          <a:prstGeom prst="rect">
            <a:avLst/>
          </a:prstGeom>
        </p:spPr>
        <p:txBody>
          <a:bodyPr wrap="square">
            <a:spAutoFit/>
          </a:bodyPr>
          <a:lstStyle/>
          <a:p>
            <a:r>
              <a:rPr lang="en-US" dirty="0">
                <a:latin typeface="Times New Roman" pitchFamily="18" charset="0"/>
                <a:cs typeface="Times New Roman" pitchFamily="18" charset="0"/>
              </a:rPr>
              <a:t>This gradual accumulation of knowledge dictates the overall direction of </a:t>
            </a:r>
            <a:r>
              <a:rPr lang="en-US" dirty="0">
                <a:latin typeface="Times New Roman" pitchFamily="18" charset="0"/>
                <a:cs typeface="Times New Roman" pitchFamily="18" charset="0"/>
                <a:hlinkClick r:id="rId4"/>
              </a:rPr>
              <a:t>science and philosophy</a:t>
            </a:r>
            <a:r>
              <a:rPr lang="en-US" dirty="0">
                <a:latin typeface="Times New Roman" pitchFamily="18" charset="0"/>
                <a:cs typeface="Times New Roman" pitchFamily="18" charset="0"/>
              </a:rPr>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287638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OBSERVATION AND DESCRIPTION</a:t>
            </a:r>
            <a:r>
              <a:rPr lang="en-US" b="1" dirty="0"/>
              <a:t/>
            </a:r>
            <a:br>
              <a:rPr lang="en-US" b="1" dirty="0"/>
            </a:br>
            <a:endParaRPr lang="en-US"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first stage of any research is to </a:t>
            </a:r>
            <a:r>
              <a:rPr lang="en-US" dirty="0">
                <a:latin typeface="Times New Roman" pitchFamily="18" charset="0"/>
                <a:cs typeface="Times New Roman" pitchFamily="18" charset="0"/>
                <a:hlinkClick r:id="rId3"/>
              </a:rPr>
              <a:t>observe</a:t>
            </a:r>
            <a:r>
              <a:rPr lang="en-US" dirty="0">
                <a:latin typeface="Times New Roman" pitchFamily="18" charset="0"/>
                <a:cs typeface="Times New Roman" pitchFamily="18" charset="0"/>
              </a:rPr>
              <a:t> the world around us and to ask questions about why things are happening</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3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Every phenomenon in the universe has a reason behind it, and the aims of research are to understand and evaluate what is happening</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300"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However, </a:t>
            </a:r>
            <a:r>
              <a:rPr lang="en-US" dirty="0">
                <a:latin typeface="Times New Roman" pitchFamily="18" charset="0"/>
                <a:cs typeface="Times New Roman" pitchFamily="18" charset="0"/>
              </a:rPr>
              <a:t>simple the phenomenon or </a:t>
            </a:r>
            <a:r>
              <a:rPr lang="en-US" dirty="0" smtClean="0">
                <a:latin typeface="Times New Roman" pitchFamily="18" charset="0"/>
                <a:cs typeface="Times New Roman" pitchFamily="18" charset="0"/>
              </a:rPr>
              <a:t>however, </a:t>
            </a:r>
            <a:r>
              <a:rPr lang="en-US" dirty="0">
                <a:latin typeface="Times New Roman" pitchFamily="18" charset="0"/>
                <a:cs typeface="Times New Roman" pitchFamily="18" charset="0"/>
              </a:rPr>
              <a:t>easy it appears to be to generate logical and intuitive answers, </a:t>
            </a:r>
            <a:r>
              <a:rPr lang="en-US" dirty="0">
                <a:latin typeface="Times New Roman" pitchFamily="18" charset="0"/>
                <a:cs typeface="Times New Roman" pitchFamily="18" charset="0"/>
                <a:hlinkClick r:id="rId4"/>
              </a:rPr>
              <a:t>scientific research</a:t>
            </a:r>
            <a:r>
              <a:rPr lang="en-US" dirty="0">
                <a:latin typeface="Times New Roman" pitchFamily="18" charset="0"/>
                <a:cs typeface="Times New Roman" pitchFamily="18" charset="0"/>
              </a:rPr>
              <a:t> demands rigorous testing for a truth to be accepted</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Describing the overall behavior of the subject is the first stage of any research, whether it is a </a:t>
            </a:r>
            <a:r>
              <a:rPr lang="en-US" dirty="0">
                <a:latin typeface="Times New Roman" pitchFamily="18" charset="0"/>
                <a:cs typeface="Times New Roman" pitchFamily="18" charset="0"/>
                <a:hlinkClick r:id="rId5"/>
              </a:rPr>
              <a:t>case study</a:t>
            </a:r>
            <a:r>
              <a:rPr lang="en-US" dirty="0">
                <a:latin typeface="Times New Roman" pitchFamily="18" charset="0"/>
                <a:cs typeface="Times New Roman" pitchFamily="18" charset="0"/>
              </a:rPr>
              <a:t> or a full-blown ‘</a:t>
            </a:r>
            <a:r>
              <a:rPr lang="en-US" dirty="0">
                <a:latin typeface="Times New Roman" pitchFamily="18" charset="0"/>
                <a:cs typeface="Times New Roman" pitchFamily="18" charset="0"/>
                <a:hlinkClick r:id="rId6"/>
              </a:rPr>
              <a:t>true experimental design’</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042824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PREDICTION</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05400"/>
          </a:xfrm>
        </p:spPr>
        <p:txBody>
          <a:bodyPr>
            <a:normAutofit fontScale="85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stage is where you must make a statement of intent and develop a strong </a:t>
            </a:r>
            <a:r>
              <a:rPr lang="en-US" dirty="0">
                <a:latin typeface="Times New Roman" pitchFamily="18" charset="0"/>
                <a:cs typeface="Times New Roman" pitchFamily="18" charset="0"/>
                <a:hlinkClick r:id="rId3"/>
              </a:rPr>
              <a:t>hypothesis</a:t>
            </a:r>
            <a:r>
              <a:rPr lang="en-US" dirty="0">
                <a:latin typeface="Times New Roman" pitchFamily="18" charset="0"/>
                <a:cs typeface="Times New Roman" pitchFamily="18" charset="0"/>
              </a:rPr>
              <a:t>. This must be </a:t>
            </a:r>
            <a:r>
              <a:rPr lang="en-US" dirty="0">
                <a:latin typeface="Times New Roman" pitchFamily="18" charset="0"/>
                <a:cs typeface="Times New Roman" pitchFamily="18" charset="0"/>
                <a:hlinkClick r:id="rId4"/>
              </a:rPr>
              <a:t>testable</a:t>
            </a:r>
            <a:r>
              <a:rPr lang="en-US" dirty="0">
                <a:latin typeface="Times New Roman" pitchFamily="18" charset="0"/>
                <a:cs typeface="Times New Roman" pitchFamily="18" charset="0"/>
              </a:rPr>
              <a:t>, with aims of research being to prove or disprove this </a:t>
            </a:r>
            <a:r>
              <a:rPr lang="en-US" dirty="0">
                <a:latin typeface="Times New Roman" pitchFamily="18" charset="0"/>
                <a:cs typeface="Times New Roman" pitchFamily="18" charset="0"/>
                <a:hlinkClick r:id="rId5"/>
              </a:rPr>
              <a:t>statement</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3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At this stage, you may express your personal opinion, favoring one side or the other. You must make a statement </a:t>
            </a:r>
            <a:r>
              <a:rPr lang="en-US" dirty="0">
                <a:latin typeface="Times New Roman" pitchFamily="18" charset="0"/>
                <a:cs typeface="Times New Roman" pitchFamily="18" charset="0"/>
                <a:hlinkClick r:id="rId6"/>
              </a:rPr>
              <a:t>predicting</a:t>
            </a:r>
            <a:r>
              <a:rPr lang="en-US" dirty="0">
                <a:latin typeface="Times New Roman" pitchFamily="18" charset="0"/>
                <a:cs typeface="Times New Roman" pitchFamily="18" charset="0"/>
              </a:rPr>
              <a:t> what you expect the final answer to be</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3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You must, however, keep an open mind and understand that there is a chance that you may be wrong. Research is never about right or wrong, but about arriving at an answer, which improves our knowledge of natural processes.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36123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37292350"/>
              </p:ext>
            </p:extLst>
          </p:nvPr>
        </p:nvGraphicFramePr>
        <p:xfrm>
          <a:off x="304800" y="12012"/>
          <a:ext cx="8839200" cy="6847056"/>
        </p:xfrm>
        <a:graphic>
          <a:graphicData uri="http://schemas.openxmlformats.org/drawingml/2006/table">
            <a:tbl>
              <a:tblPr/>
              <a:tblGrid>
                <a:gridCol w="4302265"/>
                <a:gridCol w="4536935"/>
              </a:tblGrid>
              <a:tr h="934062">
                <a:tc>
                  <a:txBody>
                    <a:bodyPr/>
                    <a:lstStyle/>
                    <a:p>
                      <a:pPr algn="just" rtl="0"/>
                      <a:endParaRPr lang="en-US" sz="1800" b="1" dirty="0" smtClean="0">
                        <a:latin typeface="Times New Roman" pitchFamily="18" charset="0"/>
                        <a:cs typeface="Times New Roman" pitchFamily="18" charset="0"/>
                      </a:endParaRPr>
                    </a:p>
                    <a:p>
                      <a:pPr algn="just" rtl="0"/>
                      <a:r>
                        <a:rPr lang="en-US" sz="2000" b="1" dirty="0" smtClean="0">
                          <a:latin typeface="Times New Roman" pitchFamily="18" charset="0"/>
                          <a:cs typeface="Times New Roman" pitchFamily="18" charset="0"/>
                        </a:rPr>
                        <a:t>Research </a:t>
                      </a:r>
                      <a:r>
                        <a:rPr lang="en-US" sz="2000" b="1" dirty="0">
                          <a:latin typeface="Times New Roman" pitchFamily="18" charset="0"/>
                          <a:cs typeface="Times New Roman" pitchFamily="18" charset="0"/>
                        </a:rPr>
                        <a:t>type</a:t>
                      </a:r>
                    </a:p>
                  </a:txBody>
                  <a:tcPr marL="25302" marR="25302" marT="25302" marB="25302">
                    <a:lnL>
                      <a:noFill/>
                    </a:lnL>
                    <a:lnR>
                      <a:noFill/>
                    </a:lnR>
                    <a:lnT>
                      <a:noFill/>
                    </a:lnT>
                    <a:lnB>
                      <a:noFill/>
                    </a:lnB>
                  </a:tcPr>
                </a:tc>
                <a:tc>
                  <a:txBody>
                    <a:bodyPr/>
                    <a:lstStyle/>
                    <a:p>
                      <a:pPr algn="just" rtl="0"/>
                      <a:endParaRPr lang="en-US" sz="1800" b="1" dirty="0" smtClean="0">
                        <a:latin typeface="Times New Roman" pitchFamily="18" charset="0"/>
                        <a:cs typeface="Times New Roman" pitchFamily="18" charset="0"/>
                      </a:endParaRPr>
                    </a:p>
                    <a:p>
                      <a:pPr algn="just" rtl="0"/>
                      <a:r>
                        <a:rPr lang="en-US" sz="2000" b="1" dirty="0" smtClean="0">
                          <a:latin typeface="Times New Roman" pitchFamily="18" charset="0"/>
                          <a:cs typeface="Times New Roman" pitchFamily="18" charset="0"/>
                        </a:rPr>
                        <a:t>Essential characteristics</a:t>
                      </a:r>
                    </a:p>
                    <a:p>
                      <a:pPr algn="just" rtl="0"/>
                      <a:endParaRPr lang="en-US" sz="2000" b="1" dirty="0">
                        <a:latin typeface="Times New Roman" pitchFamily="18" charset="0"/>
                        <a:cs typeface="Times New Roman" pitchFamily="18" charset="0"/>
                      </a:endParaRPr>
                    </a:p>
                  </a:txBody>
                  <a:tcPr marL="25302" marR="25302" marT="25302" marB="25302">
                    <a:lnL>
                      <a:noFill/>
                    </a:lnL>
                    <a:lnR>
                      <a:noFill/>
                    </a:lnR>
                    <a:lnB>
                      <a:noFill/>
                    </a:lnB>
                  </a:tcPr>
                </a:tc>
              </a:tr>
              <a:tr h="1969869">
                <a:tc>
                  <a:txBody>
                    <a:bodyPr/>
                    <a:lstStyle/>
                    <a:p>
                      <a:pPr algn="just" rtl="0">
                        <a:buFont typeface="+mj-lt"/>
                        <a:buAutoNum type="arabicPeriod"/>
                      </a:pPr>
                      <a:r>
                        <a:rPr lang="en-US" sz="1800" dirty="0">
                          <a:latin typeface="Times New Roman" pitchFamily="18" charset="0"/>
                          <a:cs typeface="Times New Roman" pitchFamily="18" charset="0"/>
                        </a:rPr>
                        <a:t>Find the population of each country in Africa or the total (in dollars) of Japanese investment in the U.S. in 2002. </a:t>
                      </a:r>
                    </a:p>
                  </a:txBody>
                  <a:tcPr marL="25302" marR="25302" marT="25302" marB="25302">
                    <a:lnL>
                      <a:noFill/>
                    </a:lnL>
                    <a:lnR>
                      <a:noFill/>
                    </a:lnR>
                    <a:lnT>
                      <a:noFill/>
                    </a:lnT>
                    <a:lnB>
                      <a:noFill/>
                    </a:lnB>
                    <a:solidFill>
                      <a:srgbClr val="CDEDF1"/>
                    </a:solidFill>
                  </a:tcPr>
                </a:tc>
                <a:tc>
                  <a:txBody>
                    <a:bodyPr/>
                    <a:lstStyle/>
                    <a:p>
                      <a:pPr algn="just" rtl="0"/>
                      <a:r>
                        <a:rPr lang="en-US" sz="1800" dirty="0">
                          <a:latin typeface="Times New Roman" pitchFamily="18" charset="0"/>
                          <a:cs typeface="Times New Roman" pitchFamily="18" charset="0"/>
                        </a:rPr>
                        <a:t>A search for </a:t>
                      </a:r>
                      <a:r>
                        <a:rPr lang="en-US" sz="1800" b="1" dirty="0">
                          <a:latin typeface="Times New Roman" pitchFamily="18" charset="0"/>
                          <a:cs typeface="Times New Roman" pitchFamily="18" charset="0"/>
                        </a:rPr>
                        <a:t>individual facts or data</a:t>
                      </a:r>
                      <a:r>
                        <a:rPr lang="en-US" sz="1800" dirty="0">
                          <a:latin typeface="Times New Roman" pitchFamily="18" charset="0"/>
                          <a:cs typeface="Times New Roman" pitchFamily="18" charset="0"/>
                        </a:rPr>
                        <a:t>. May be part of the search for a solution to a larger problem or simply the answer to a friendly, or not so friendly, </a:t>
                      </a:r>
                      <a:r>
                        <a:rPr lang="en-US" sz="1800" dirty="0" smtClean="0">
                          <a:latin typeface="Times New Roman" pitchFamily="18" charset="0"/>
                          <a:cs typeface="Times New Roman" pitchFamily="18" charset="0"/>
                        </a:rPr>
                        <a:t>Concerned </a:t>
                      </a:r>
                      <a:r>
                        <a:rPr lang="en-US" sz="1800" dirty="0">
                          <a:latin typeface="Times New Roman" pitchFamily="18" charset="0"/>
                          <a:cs typeface="Times New Roman" pitchFamily="18" charset="0"/>
                        </a:rPr>
                        <a:t>with facts rather than </a:t>
                      </a:r>
                      <a:r>
                        <a:rPr lang="en-US" sz="1800" i="1" dirty="0">
                          <a:latin typeface="Times New Roman" pitchFamily="18" charset="0"/>
                          <a:cs typeface="Times New Roman" pitchFamily="18" charset="0"/>
                        </a:rPr>
                        <a:t>knowledge</a:t>
                      </a:r>
                      <a:r>
                        <a:rPr lang="en-US" sz="1800" dirty="0">
                          <a:latin typeface="Times New Roman" pitchFamily="18" charset="0"/>
                          <a:cs typeface="Times New Roman" pitchFamily="18" charset="0"/>
                        </a:rPr>
                        <a:t> or </a:t>
                      </a:r>
                      <a:r>
                        <a:rPr lang="en-US" sz="1800" i="1" dirty="0">
                          <a:latin typeface="Times New Roman" pitchFamily="18" charset="0"/>
                          <a:cs typeface="Times New Roman" pitchFamily="18" charset="0"/>
                        </a:rPr>
                        <a:t>analysis</a:t>
                      </a:r>
                      <a:r>
                        <a:rPr lang="en-US" sz="1800" dirty="0">
                          <a:latin typeface="Times New Roman" pitchFamily="18" charset="0"/>
                          <a:cs typeface="Times New Roman" pitchFamily="18" charset="0"/>
                        </a:rPr>
                        <a:t> and answers can normally be found in a single source. </a:t>
                      </a:r>
                      <a:endParaRPr lang="en-US" sz="1800" dirty="0" smtClean="0">
                        <a:latin typeface="Times New Roman" pitchFamily="18" charset="0"/>
                        <a:cs typeface="Times New Roman" pitchFamily="18" charset="0"/>
                      </a:endParaRPr>
                    </a:p>
                    <a:p>
                      <a:pPr algn="just" rtl="0"/>
                      <a:endParaRPr lang="en-US" sz="1800" dirty="0">
                        <a:latin typeface="Times New Roman" pitchFamily="18" charset="0"/>
                        <a:cs typeface="Times New Roman" pitchFamily="18" charset="0"/>
                      </a:endParaRPr>
                    </a:p>
                  </a:txBody>
                  <a:tcPr marL="25302" marR="25302" marT="25302" marB="25302">
                    <a:lnL>
                      <a:noFill/>
                    </a:lnL>
                    <a:lnR>
                      <a:noFill/>
                    </a:lnR>
                    <a:lnT>
                      <a:noFill/>
                    </a:lnT>
                    <a:lnB>
                      <a:noFill/>
                    </a:lnB>
                  </a:tcPr>
                </a:tc>
              </a:tr>
              <a:tr h="1695685">
                <a:tc>
                  <a:txBody>
                    <a:bodyPr/>
                    <a:lstStyle/>
                    <a:p>
                      <a:pPr algn="just" rtl="0">
                        <a:buFont typeface="+mj-lt"/>
                        <a:buAutoNum type="arabicPeriod" startAt="2"/>
                      </a:pPr>
                      <a:r>
                        <a:rPr lang="en-US" sz="1800" dirty="0">
                          <a:latin typeface="Times New Roman" pitchFamily="18" charset="0"/>
                          <a:cs typeface="Times New Roman" pitchFamily="18" charset="0"/>
                        </a:rPr>
                        <a:t>Find out what is known generally about a fairly specific topic. "What is the history of the Internet?" </a:t>
                      </a:r>
                    </a:p>
                  </a:txBody>
                  <a:tcPr marL="25302" marR="25302" marT="25302" marB="25302">
                    <a:lnL>
                      <a:noFill/>
                    </a:lnL>
                    <a:lnR>
                      <a:noFill/>
                    </a:lnR>
                    <a:lnT>
                      <a:noFill/>
                    </a:lnT>
                    <a:lnB>
                      <a:noFill/>
                    </a:lnB>
                    <a:solidFill>
                      <a:srgbClr val="CDEDF1"/>
                    </a:solidFill>
                  </a:tcPr>
                </a:tc>
                <a:tc>
                  <a:txBody>
                    <a:bodyPr/>
                    <a:lstStyle/>
                    <a:p>
                      <a:pPr algn="just" rtl="0"/>
                      <a:r>
                        <a:rPr lang="en-US" sz="1800" dirty="0">
                          <a:latin typeface="Times New Roman" pitchFamily="18" charset="0"/>
                          <a:cs typeface="Times New Roman" pitchFamily="18" charset="0"/>
                        </a:rPr>
                        <a:t>A </a:t>
                      </a:r>
                      <a:r>
                        <a:rPr lang="en-US" sz="1800" b="1" dirty="0">
                          <a:latin typeface="Times New Roman" pitchFamily="18" charset="0"/>
                          <a:cs typeface="Times New Roman" pitchFamily="18" charset="0"/>
                        </a:rPr>
                        <a:t>report</a:t>
                      </a:r>
                      <a:r>
                        <a:rPr lang="en-US" sz="1800" dirty="0">
                          <a:latin typeface="Times New Roman" pitchFamily="18" charset="0"/>
                          <a:cs typeface="Times New Roman" pitchFamily="18" charset="0"/>
                        </a:rPr>
                        <a:t> or </a:t>
                      </a:r>
                      <a:r>
                        <a:rPr lang="en-US" sz="1800" b="1" dirty="0">
                          <a:latin typeface="Times New Roman" pitchFamily="18" charset="0"/>
                          <a:cs typeface="Times New Roman" pitchFamily="18" charset="0"/>
                        </a:rPr>
                        <a:t>review</a:t>
                      </a:r>
                      <a:r>
                        <a:rPr lang="en-US" sz="1800" dirty="0">
                          <a:latin typeface="Times New Roman" pitchFamily="18" charset="0"/>
                          <a:cs typeface="Times New Roman" pitchFamily="18" charset="0"/>
                        </a:rPr>
                        <a:t>, not designed to create new information or insight but to collate and synthesize existing information. A </a:t>
                      </a:r>
                      <a:r>
                        <a:rPr lang="en-US" sz="1800" i="1" dirty="0">
                          <a:latin typeface="Times New Roman" pitchFamily="18" charset="0"/>
                          <a:cs typeface="Times New Roman" pitchFamily="18" charset="0"/>
                        </a:rPr>
                        <a:t>summary of the past</a:t>
                      </a:r>
                      <a:r>
                        <a:rPr lang="en-US" sz="1800" dirty="0">
                          <a:latin typeface="Times New Roman" pitchFamily="18" charset="0"/>
                          <a:cs typeface="Times New Roman" pitchFamily="18" charset="0"/>
                        </a:rPr>
                        <a:t>. Answers can typically be found in a selection of books, articles, and Web sites.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a:txBody>
                  <a:tcPr marL="25302" marR="25302" marT="25302" marB="25302">
                    <a:lnL>
                      <a:noFill/>
                    </a:lnL>
                    <a:lnR>
                      <a:noFill/>
                    </a:lnR>
                    <a:lnT>
                      <a:noFill/>
                    </a:lnT>
                    <a:lnB>
                      <a:noFill/>
                    </a:lnB>
                  </a:tcPr>
                </a:tc>
              </a:tr>
              <a:tr h="2158336">
                <a:tc>
                  <a:txBody>
                    <a:bodyPr/>
                    <a:lstStyle/>
                    <a:p>
                      <a:pPr algn="just" rtl="0">
                        <a:buFont typeface="+mj-lt"/>
                        <a:buAutoNum type="arabicPeriod" startAt="3"/>
                      </a:pPr>
                      <a:r>
                        <a:rPr lang="en-US" sz="1800" dirty="0">
                          <a:latin typeface="Times New Roman" pitchFamily="18" charset="0"/>
                          <a:cs typeface="Times New Roman" pitchFamily="18" charset="0"/>
                        </a:rPr>
                        <a:t>Gather evidence to determine whether gang violence is directly related to playing violent video games. </a:t>
                      </a:r>
                    </a:p>
                  </a:txBody>
                  <a:tcPr marL="25302" marR="25302" marT="25302" marB="25302">
                    <a:lnL>
                      <a:noFill/>
                    </a:lnL>
                    <a:lnR>
                      <a:noFill/>
                    </a:lnR>
                    <a:lnT>
                      <a:noFill/>
                    </a:lnT>
                    <a:lnB>
                      <a:noFill/>
                    </a:lnB>
                    <a:solidFill>
                      <a:srgbClr val="CDEDF1"/>
                    </a:solidFill>
                  </a:tcPr>
                </a:tc>
                <a:tc>
                  <a:txBody>
                    <a:bodyPr/>
                    <a:lstStyle/>
                    <a:p>
                      <a:pPr algn="just" rtl="0"/>
                      <a:r>
                        <a:rPr lang="en-US" sz="1800" dirty="0">
                          <a:latin typeface="Times New Roman" pitchFamily="18" charset="0"/>
                          <a:cs typeface="Times New Roman" pitchFamily="18" charset="0"/>
                        </a:rPr>
                        <a:t>Gathering and analyzing a body of information or data and </a:t>
                      </a:r>
                      <a:r>
                        <a:rPr lang="en-US" sz="1800" b="1" dirty="0">
                          <a:latin typeface="Times New Roman" pitchFamily="18" charset="0"/>
                          <a:cs typeface="Times New Roman" pitchFamily="18" charset="0"/>
                        </a:rPr>
                        <a:t>extracting new meaning</a:t>
                      </a:r>
                      <a:r>
                        <a:rPr lang="en-US" sz="1800" dirty="0">
                          <a:latin typeface="Times New Roman" pitchFamily="18" charset="0"/>
                          <a:cs typeface="Times New Roman" pitchFamily="18" charset="0"/>
                        </a:rPr>
                        <a:t> from it or </a:t>
                      </a:r>
                      <a:r>
                        <a:rPr lang="en-US" sz="1800" b="1" dirty="0">
                          <a:latin typeface="Times New Roman" pitchFamily="18" charset="0"/>
                          <a:cs typeface="Times New Roman" pitchFamily="18" charset="0"/>
                        </a:rPr>
                        <a:t>developing unique solutions</a:t>
                      </a:r>
                      <a:r>
                        <a:rPr lang="en-US" sz="1800" dirty="0">
                          <a:latin typeface="Times New Roman" pitchFamily="18" charset="0"/>
                          <a:cs typeface="Times New Roman" pitchFamily="18" charset="0"/>
                        </a:rPr>
                        <a:t> to problems or cases. This is "real" research and requires an open-ended question for which there is no ready answer</a:t>
                      </a:r>
                      <a:r>
                        <a:rPr lang="en-US" sz="1800" dirty="0" smtClean="0">
                          <a:latin typeface="Times New Roman" pitchFamily="18" charset="0"/>
                          <a:cs typeface="Times New Roman" pitchFamily="18" charset="0"/>
                        </a:rPr>
                        <a:t>.</a:t>
                      </a:r>
                    </a:p>
                    <a:p>
                      <a:pPr algn="just" rtl="0"/>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a:txBody>
                  <a:tcPr marL="25302" marR="25302" marT="25302" marB="25302">
                    <a:lnL>
                      <a:noFill/>
                    </a:lnL>
                    <a:lnR>
                      <a:noFill/>
                    </a:lnR>
                    <a:lnT>
                      <a:noFill/>
                    </a:lnT>
                    <a:lnB>
                      <a:noFill/>
                    </a:lnB>
                  </a:tcPr>
                </a:tc>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463459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DETERMINATION OF </a:t>
            </a:r>
            <a:r>
              <a:rPr lang="en-US" b="1" dirty="0" smtClean="0">
                <a:latin typeface="Times New Roman" pitchFamily="18" charset="0"/>
                <a:cs typeface="Times New Roman" pitchFamily="18" charset="0"/>
              </a:rPr>
              <a:t>CAUSES</a:t>
            </a:r>
            <a:r>
              <a:rPr lang="en-US" b="1" dirty="0"/>
              <a:t/>
            </a:r>
            <a:br>
              <a:rPr lang="en-US" b="1" dirty="0"/>
            </a:b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often the ‘business end’ for many areas of scientific research and is where one of the </a:t>
            </a:r>
            <a:r>
              <a:rPr lang="en-US" dirty="0">
                <a:latin typeface="Times New Roman" pitchFamily="18" charset="0"/>
                <a:cs typeface="Times New Roman" pitchFamily="18" charset="0"/>
                <a:hlinkClick r:id="rId3"/>
              </a:rPr>
              <a:t>predictions</a:t>
            </a:r>
            <a:r>
              <a:rPr lang="en-US" dirty="0">
                <a:latin typeface="Times New Roman" pitchFamily="18" charset="0"/>
                <a:cs typeface="Times New Roman" pitchFamily="18" charset="0"/>
              </a:rPr>
              <a:t> is tested, usually by </a:t>
            </a:r>
            <a:r>
              <a:rPr lang="en-US" dirty="0">
                <a:latin typeface="Times New Roman" pitchFamily="18" charset="0"/>
                <a:cs typeface="Times New Roman" pitchFamily="18" charset="0"/>
                <a:hlinkClick r:id="rId4"/>
              </a:rPr>
              <a:t>manipulating</a:t>
            </a:r>
            <a:r>
              <a:rPr lang="en-US" dirty="0">
                <a:latin typeface="Times New Roman" pitchFamily="18" charset="0"/>
                <a:cs typeface="Times New Roman" pitchFamily="18" charset="0"/>
              </a:rPr>
              <a:t> and </a:t>
            </a:r>
            <a:r>
              <a:rPr lang="en-US" dirty="0">
                <a:latin typeface="Times New Roman" pitchFamily="18" charset="0"/>
                <a:cs typeface="Times New Roman" pitchFamily="18" charset="0"/>
                <a:hlinkClick r:id="rId5"/>
              </a:rPr>
              <a:t>controlling</a:t>
            </a:r>
            <a:r>
              <a:rPr lang="en-US" dirty="0">
                <a:latin typeface="Times New Roman" pitchFamily="18" charset="0"/>
                <a:cs typeface="Times New Roman" pitchFamily="18" charset="0"/>
              </a:rPr>
              <a:t> variables. The idea is to generate numerical data that can determine the </a:t>
            </a:r>
            <a:r>
              <a:rPr lang="en-US" dirty="0">
                <a:latin typeface="Times New Roman" pitchFamily="18" charset="0"/>
                <a:cs typeface="Times New Roman" pitchFamily="18" charset="0"/>
                <a:hlinkClick r:id="rId6"/>
              </a:rPr>
              <a:t>cause</a:t>
            </a:r>
            <a:r>
              <a:rPr lang="en-US" dirty="0">
                <a:latin typeface="Times New Roman" pitchFamily="18" charset="0"/>
                <a:cs typeface="Times New Roman" pitchFamily="18" charset="0"/>
              </a:rPr>
              <a:t> with one of the many statistical tests</a:t>
            </a:r>
            <a:r>
              <a:rPr lang="en-US" dirty="0" smtClean="0">
                <a:latin typeface="Times New Roman" pitchFamily="18" charset="0"/>
                <a:cs typeface="Times New Roman" pitchFamily="18" charset="0"/>
              </a:rPr>
              <a:t>.</a:t>
            </a:r>
          </a:p>
          <a:p>
            <a:pPr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For example, a small-scale global warming study might study Antarctic ice cores to determine the historical levels of carbon dioxide throughout history. In this experiment, time would be the manipulated variable, showing how levels of the greenhouse gas have changed over time</a:t>
            </a:r>
            <a:r>
              <a:rPr lang="en-US" dirty="0" smtClean="0">
                <a:latin typeface="Times New Roman" pitchFamily="18" charset="0"/>
                <a:cs typeface="Times New Roman" pitchFamily="18" charset="0"/>
              </a:rPr>
              <a:t>.</a:t>
            </a:r>
          </a:p>
          <a:p>
            <a:pPr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hlinkClick r:id="rId7"/>
              </a:rPr>
              <a:t>Statistical</a:t>
            </a:r>
            <a:r>
              <a:rPr lang="en-US" dirty="0">
                <a:latin typeface="Times New Roman" pitchFamily="18" charset="0"/>
                <a:cs typeface="Times New Roman" pitchFamily="18" charset="0"/>
              </a:rPr>
              <a:t> procedures are then utilized to either prove or disprove the hypothesis and prediction</a:t>
            </a:r>
            <a:r>
              <a:rPr lang="en-US" dirty="0" smtClean="0">
                <a:latin typeface="Times New Roman" pitchFamily="18" charset="0"/>
                <a:cs typeface="Times New Roman" pitchFamily="18" charset="0"/>
              </a:rPr>
              <a:t>.</a:t>
            </a:r>
          </a:p>
          <a:p>
            <a:pPr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Of course, very little </a:t>
            </a:r>
            <a:r>
              <a:rPr lang="en-US" dirty="0">
                <a:latin typeface="Times New Roman" pitchFamily="18" charset="0"/>
                <a:cs typeface="Times New Roman" pitchFamily="18" charset="0"/>
                <a:hlinkClick r:id="rId8"/>
              </a:rPr>
              <a:t>research</a:t>
            </a:r>
            <a:r>
              <a:rPr lang="en-US" dirty="0">
                <a:latin typeface="Times New Roman" pitchFamily="18" charset="0"/>
                <a:cs typeface="Times New Roman" pitchFamily="18" charset="0"/>
              </a:rPr>
              <a:t> gives such a black and white answer, but opens up new areas of potential study, focusing on a specific direction.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076169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b="1" dirty="0" smtClean="0">
                <a:latin typeface="Times New Roman" pitchFamily="18" charset="0"/>
                <a:cs typeface="Times New Roman" pitchFamily="18" charset="0"/>
              </a:rPr>
              <a:t>EXPLANATION</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382000" cy="6096000"/>
          </a:xfrm>
        </p:spPr>
        <p:txBody>
          <a:bodyPr>
            <a:normAutofit fontScale="55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After </a:t>
            </a:r>
            <a:r>
              <a:rPr lang="en-US" dirty="0">
                <a:latin typeface="Times New Roman" pitchFamily="18" charset="0"/>
                <a:cs typeface="Times New Roman" pitchFamily="18" charset="0"/>
              </a:rPr>
              <a:t>determining the causes, the next layer of the research process is to try to find possible explanations of ‘Why?’ and ‘How?’ things are happening</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For most areas, this stage involves sifting through and reviewing earlier studies about similar phenomena. Most research is built upon the work of previous researchers, so there should be a wealth of </a:t>
            </a:r>
            <a:r>
              <a:rPr lang="en-US" dirty="0">
                <a:latin typeface="Times New Roman" pitchFamily="18" charset="0"/>
                <a:cs typeface="Times New Roman" pitchFamily="18" charset="0"/>
                <a:hlinkClick r:id="rId3"/>
              </a:rPr>
              <a:t>literature</a:t>
            </a:r>
            <a:r>
              <a:rPr lang="en-US" dirty="0">
                <a:latin typeface="Times New Roman" pitchFamily="18" charset="0"/>
                <a:cs typeface="Times New Roman" pitchFamily="18" charset="0"/>
              </a:rPr>
              <a:t> resources available</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If we look at a topical example, Global Warming is an area with which most of us are familiar, and has been the subject of thousands of studies. Intuitively, most of us would state that humanity pumping carbon dioxide into the atmosphere is responsible for a worldwide rise in temperatures</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 </a:t>
            </a:r>
            <a:r>
              <a:rPr lang="en-US" dirty="0">
                <a:latin typeface="Times New Roman" pitchFamily="18" charset="0"/>
                <a:cs typeface="Times New Roman" pitchFamily="18" charset="0"/>
                <a:hlinkClick r:id="rId4"/>
              </a:rPr>
              <a:t>aims of research</a:t>
            </a:r>
            <a:r>
              <a:rPr lang="en-US" dirty="0">
                <a:latin typeface="Times New Roman" pitchFamily="18" charset="0"/>
                <a:cs typeface="Times New Roman" pitchFamily="18" charset="0"/>
              </a:rPr>
              <a:t> may be to establish ‘What are the underlying causes and relationships between the different processes fueling this trend?’ In most cases, it is necessary to review earlier research and try to separate the better quality sources from the inaccurate or poorly designed studies</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It is equally important to take into account any opposing points of view and accept that they may be equally valid. Explanation is about coming up with viable reasons, and you must try to be as objective and </a:t>
            </a:r>
            <a:r>
              <a:rPr lang="en-US" dirty="0">
                <a:latin typeface="Times New Roman" pitchFamily="18" charset="0"/>
                <a:cs typeface="Times New Roman" pitchFamily="18" charset="0"/>
                <a:hlinkClick r:id="rId5"/>
              </a:rPr>
              <a:t>unbiased</a:t>
            </a:r>
            <a:r>
              <a:rPr lang="en-US" dirty="0">
                <a:latin typeface="Times New Roman" pitchFamily="18" charset="0"/>
                <a:cs typeface="Times New Roman" pitchFamily="18" charset="0"/>
              </a:rPr>
              <a:t> as possible</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For example, for global warming, there is an opposing view that temperature rises are natural, and that the effect of human society is making little difference</a:t>
            </a:r>
            <a:r>
              <a:rPr lang="en-US" dirty="0" smtClean="0">
                <a:latin typeface="Times New Roman" pitchFamily="18" charset="0"/>
                <a:cs typeface="Times New Roman" pitchFamily="18" charset="0"/>
              </a:rPr>
              <a:t>.</a:t>
            </a:r>
          </a:p>
          <a:p>
            <a:pPr marL="457200" indent="-457200" algn="just">
              <a:buFont typeface="+mj-lt"/>
              <a:buAutoNum type="arabicPeriod"/>
            </a:pPr>
            <a:endParaRPr lang="en-US" sz="21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At this stage, personal opinion must be put aside and both sides of the debate must be given equal credence.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043486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NEW DIRECTIONS</a:t>
            </a:r>
            <a:r>
              <a:rPr lang="en-US" b="1" dirty="0"/>
              <a:t/>
            </a:r>
            <a:br>
              <a:rPr lang="en-US" b="1" dirty="0"/>
            </a:b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latin typeface="Times New Roman" pitchFamily="18" charset="0"/>
                <a:cs typeface="Times New Roman" pitchFamily="18" charset="0"/>
              </a:rPr>
              <a:t>Whatever </a:t>
            </a:r>
            <a:r>
              <a:rPr lang="en-US" dirty="0">
                <a:latin typeface="Times New Roman" pitchFamily="18" charset="0"/>
                <a:cs typeface="Times New Roman" pitchFamily="18" charset="0"/>
              </a:rPr>
              <a:t>the final answer, it can be used to promote a healthy debate and discussion about the </a:t>
            </a:r>
            <a:r>
              <a:rPr lang="en-US" dirty="0">
                <a:latin typeface="Times New Roman" pitchFamily="18" charset="0"/>
                <a:cs typeface="Times New Roman" pitchFamily="18" charset="0"/>
                <a:hlinkClick r:id="rId3"/>
              </a:rPr>
              <a:t>validity</a:t>
            </a:r>
            <a:r>
              <a:rPr lang="en-US" dirty="0">
                <a:latin typeface="Times New Roman" pitchFamily="18" charset="0"/>
                <a:cs typeface="Times New Roman" pitchFamily="18" charset="0"/>
              </a:rPr>
              <a:t> of the </a:t>
            </a:r>
            <a:r>
              <a:rPr lang="en-US" dirty="0">
                <a:latin typeface="Times New Roman" pitchFamily="18" charset="0"/>
                <a:cs typeface="Times New Roman" pitchFamily="18" charset="0"/>
                <a:hlinkClick r:id="rId4"/>
              </a:rPr>
              <a:t>results</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 aims of research can then be fine-tuned, or may serve to open up new areas of interest. Either way, the store of human knowledge has been enriched and increased.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253977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ukaram\Desktop\SS 714\Google Image Result for http   s1.hubimg.com u 2448296_f260.jpg_files\2448296_f2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4800"/>
            <a:ext cx="8229600" cy="62484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837167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cap="all" dirty="0" smtClean="0">
                <a:latin typeface="Times New Roman" pitchFamily="18" charset="0"/>
                <a:cs typeface="Times New Roman" pitchFamily="18" charset="0"/>
              </a:rPr>
              <a:t>SCIENTIFIC DEFINITION OF RESEARCH</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610600" cy="5791200"/>
          </a:xfrm>
        </p:spPr>
        <p:txBody>
          <a:bodyPr>
            <a:normAutofit fontScale="70000" lnSpcReduction="20000"/>
          </a:bodyPr>
          <a:lstStyle/>
          <a:p>
            <a:pPr algn="just" fontAlgn="base"/>
            <a:r>
              <a:rPr lang="en-US" dirty="0" smtClean="0"/>
              <a:t>The </a:t>
            </a:r>
            <a:r>
              <a:rPr lang="en-US" dirty="0"/>
              <a:t>strict definition of scientific research is performing a methodical study in order to prove a </a:t>
            </a:r>
            <a:r>
              <a:rPr lang="en-US" dirty="0">
                <a:hlinkClick r:id="rId3"/>
              </a:rPr>
              <a:t>hypothesis</a:t>
            </a:r>
            <a:r>
              <a:rPr lang="en-US" dirty="0"/>
              <a:t> or answer a specific </a:t>
            </a:r>
            <a:r>
              <a:rPr lang="en-US" dirty="0">
                <a:hlinkClick r:id="rId4"/>
              </a:rPr>
              <a:t>question</a:t>
            </a:r>
            <a:r>
              <a:rPr lang="en-US" dirty="0"/>
              <a:t>. Finding a definitive answer is the central goal of any </a:t>
            </a:r>
            <a:r>
              <a:rPr lang="en-US" dirty="0">
                <a:hlinkClick r:id="rId5"/>
              </a:rPr>
              <a:t>experimental process</a:t>
            </a:r>
            <a:r>
              <a:rPr lang="en-US" dirty="0" smtClean="0"/>
              <a:t>.</a:t>
            </a:r>
          </a:p>
          <a:p>
            <a:pPr algn="just" fontAlgn="base"/>
            <a:endParaRPr lang="en-US" sz="1400" dirty="0"/>
          </a:p>
          <a:p>
            <a:pPr algn="just" fontAlgn="base"/>
            <a:r>
              <a:rPr lang="en-US" dirty="0">
                <a:hlinkClick r:id="rId6"/>
              </a:rPr>
              <a:t>Research</a:t>
            </a:r>
            <a:r>
              <a:rPr lang="en-US" dirty="0"/>
              <a:t> must be systematic and follow a series of </a:t>
            </a:r>
            <a:r>
              <a:rPr lang="en-US" dirty="0">
                <a:hlinkClick r:id="rId7"/>
              </a:rPr>
              <a:t>steps</a:t>
            </a:r>
            <a:r>
              <a:rPr lang="en-US" dirty="0"/>
              <a:t> and a rigid standard protocol. These rules are broadly similar but may vary slightly between the different fields of science</a:t>
            </a:r>
            <a:r>
              <a:rPr lang="en-US" dirty="0" smtClean="0"/>
              <a:t>.</a:t>
            </a:r>
          </a:p>
          <a:p>
            <a:pPr algn="just" fontAlgn="base"/>
            <a:endParaRPr lang="en-US" sz="1600" dirty="0"/>
          </a:p>
          <a:p>
            <a:pPr algn="just" fontAlgn="base"/>
            <a:r>
              <a:rPr lang="en-US" dirty="0"/>
              <a:t>Scientific research must be organized and undergo planning, including performing </a:t>
            </a:r>
            <a:r>
              <a:rPr lang="en-US" dirty="0">
                <a:hlinkClick r:id="rId8"/>
              </a:rPr>
              <a:t>literature reviews</a:t>
            </a:r>
            <a:r>
              <a:rPr lang="en-US" dirty="0"/>
              <a:t> of past research and evaluating what </a:t>
            </a:r>
            <a:r>
              <a:rPr lang="en-US" dirty="0">
                <a:hlinkClick r:id="rId4"/>
              </a:rPr>
              <a:t>questions</a:t>
            </a:r>
            <a:r>
              <a:rPr lang="en-US" dirty="0"/>
              <a:t> need to be answered</a:t>
            </a:r>
            <a:r>
              <a:rPr lang="en-US" dirty="0" smtClean="0"/>
              <a:t>.</a:t>
            </a:r>
          </a:p>
          <a:p>
            <a:pPr algn="just" fontAlgn="base"/>
            <a:endParaRPr lang="en-US" sz="1600" dirty="0"/>
          </a:p>
          <a:p>
            <a:pPr algn="just" fontAlgn="base"/>
            <a:r>
              <a:rPr lang="en-US" dirty="0"/>
              <a:t>Any type of ‘real’ research, whether scientific, economic or historical, requires some kind of interpretation and an opinion from the researcher. This opinion is the underlying principle, or question, that establishes the nature and type of </a:t>
            </a:r>
            <a:r>
              <a:rPr lang="en-US" dirty="0">
                <a:hlinkClick r:id="rId9"/>
              </a:rPr>
              <a:t>experiment</a:t>
            </a:r>
            <a:r>
              <a:rPr lang="en-US" dirty="0" smtClean="0"/>
              <a:t>.</a:t>
            </a:r>
          </a:p>
          <a:p>
            <a:pPr algn="just" fontAlgn="base"/>
            <a:endParaRPr lang="en-US" sz="1600" dirty="0"/>
          </a:p>
          <a:p>
            <a:pPr algn="just" fontAlgn="base"/>
            <a:r>
              <a:rPr lang="en-US" dirty="0"/>
              <a:t>The </a:t>
            </a:r>
            <a:r>
              <a:rPr lang="en-US" dirty="0">
                <a:hlinkClick r:id="rId10"/>
              </a:rPr>
              <a:t>scientific definition of research</a:t>
            </a:r>
            <a:r>
              <a:rPr lang="en-US" dirty="0"/>
              <a:t> generally states that a </a:t>
            </a:r>
            <a:r>
              <a:rPr lang="en-US" dirty="0">
                <a:hlinkClick r:id="rId11"/>
              </a:rPr>
              <a:t>variable</a:t>
            </a:r>
            <a:r>
              <a:rPr lang="en-US" dirty="0"/>
              <a:t> must be </a:t>
            </a:r>
            <a:r>
              <a:rPr lang="en-US" dirty="0">
                <a:hlinkClick r:id="rId12"/>
              </a:rPr>
              <a:t>manipulated</a:t>
            </a:r>
            <a:r>
              <a:rPr lang="en-US" dirty="0"/>
              <a:t>, although </a:t>
            </a:r>
            <a:r>
              <a:rPr lang="en-US" dirty="0">
                <a:hlinkClick r:id="rId13"/>
              </a:rPr>
              <a:t>case studies</a:t>
            </a:r>
            <a:r>
              <a:rPr lang="en-US" dirty="0"/>
              <a:t> and purely </a:t>
            </a:r>
            <a:r>
              <a:rPr lang="en-US" dirty="0">
                <a:hlinkClick r:id="rId14"/>
              </a:rPr>
              <a:t>observational science</a:t>
            </a:r>
            <a:r>
              <a:rPr lang="en-US" dirty="0"/>
              <a:t> do not always comply with this norm.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84209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What is the Definition of Research?</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lgn="just">
              <a:buNone/>
            </a:pPr>
            <a:r>
              <a:rPr lang="en-US" dirty="0">
                <a:latin typeface="Times New Roman" pitchFamily="18" charset="0"/>
                <a:cs typeface="Times New Roman" pitchFamily="18" charset="0"/>
              </a:rPr>
              <a:t>The definition of research includes any gathering of </a:t>
            </a:r>
            <a:r>
              <a:rPr lang="en-US" dirty="0" smtClean="0">
                <a:latin typeface="Times New Roman" pitchFamily="18" charset="0"/>
                <a:cs typeface="Times New Roman" pitchFamily="18" charset="0"/>
              </a:rPr>
              <a:t>data, information </a:t>
            </a:r>
            <a:r>
              <a:rPr lang="en-US" dirty="0">
                <a:latin typeface="Times New Roman" pitchFamily="18" charset="0"/>
                <a:cs typeface="Times New Roman" pitchFamily="18" charset="0"/>
              </a:rPr>
              <a:t>and facts for the advancement of knowledge.</a:t>
            </a: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Sources</a:t>
            </a:r>
            <a:r>
              <a:rPr lang="en-US" dirty="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hlinkClick r:id="rId3"/>
              </a:rPr>
              <a:t>Definition </a:t>
            </a:r>
            <a:r>
              <a:rPr lang="en-US" dirty="0">
                <a:latin typeface="Times New Roman" pitchFamily="18" charset="0"/>
                <a:cs typeface="Times New Roman" pitchFamily="18" charset="0"/>
                <a:hlinkClick r:id="rId3"/>
              </a:rPr>
              <a:t>- http://www.merriam-webster.com/dictionary/research</a:t>
            </a:r>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Research </a:t>
            </a:r>
            <a:r>
              <a:rPr lang="en-US" dirty="0">
                <a:latin typeface="Times New Roman" pitchFamily="18" charset="0"/>
                <a:cs typeface="Times New Roman" pitchFamily="18" charset="0"/>
              </a:rPr>
              <a:t>is when someone tries to find out information in a systematic and orderly manner. Essentially, research is a quest for knowledge that everyone from students to scientists and historians has undertaken at some </a:t>
            </a:r>
            <a:r>
              <a:rPr lang="en-US" dirty="0" smtClean="0">
                <a:latin typeface="Times New Roman" pitchFamily="18" charset="0"/>
                <a:cs typeface="Times New Roman" pitchFamily="18" charset="0"/>
              </a:rPr>
              <a:t>point</a:t>
            </a: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Source</a:t>
            </a:r>
            <a:r>
              <a:rPr lang="en-US" dirty="0">
                <a:latin typeface="Times New Roman" pitchFamily="18" charset="0"/>
                <a:cs typeface="Times New Roman" pitchFamily="18" charset="0"/>
              </a:rPr>
              <a:t>: http://answers.ask.com/Reference/Dictionaries/</a:t>
            </a:r>
            <a:r>
              <a:rPr lang="en-US" dirty="0" err="1">
                <a:latin typeface="Times New Roman" pitchFamily="18" charset="0"/>
                <a:cs typeface="Times New Roman" pitchFamily="18" charset="0"/>
              </a:rPr>
              <a:t>what_is_the_definit</a:t>
            </a:r>
            <a:r>
              <a:rPr lang="en-US" dirty="0">
                <a:latin typeface="Times New Roman" pitchFamily="18" charset="0"/>
                <a:cs typeface="Times New Roman" pitchFamily="18" charset="0"/>
              </a:rPr>
              <a:t>...</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580762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219200"/>
          </a:xfrm>
        </p:spPr>
        <p:txBody>
          <a:bodyPr>
            <a:normAutofit fontScale="90000"/>
          </a:bodyPr>
          <a:lstStyle/>
          <a:p>
            <a:r>
              <a:rPr lang="en-US" dirty="0" smtClean="0"/>
              <a:t/>
            </a:r>
            <a:br>
              <a:rPr lang="en-US" dirty="0" smtClean="0"/>
            </a:br>
            <a:r>
              <a:rPr lang="en-US" b="1" dirty="0" smtClean="0"/>
              <a:t>D</a:t>
            </a:r>
            <a:r>
              <a:rPr lang="en-US" b="1" dirty="0" smtClean="0">
                <a:latin typeface="Times New Roman" pitchFamily="18" charset="0"/>
                <a:cs typeface="Times New Roman" pitchFamily="18" charset="0"/>
              </a:rPr>
              <a:t>efinition </a:t>
            </a:r>
            <a:r>
              <a:rPr lang="en-US" b="1" dirty="0">
                <a:latin typeface="Times New Roman" pitchFamily="18" charset="0"/>
                <a:cs typeface="Times New Roman" pitchFamily="18" charset="0"/>
              </a:rPr>
              <a:t>of </a:t>
            </a:r>
            <a:r>
              <a:rPr lang="en-US" b="1" dirty="0" smtClean="0">
                <a:latin typeface="Times New Roman" pitchFamily="18" charset="0"/>
                <a:cs typeface="Times New Roman" pitchFamily="18" charset="0"/>
              </a:rPr>
              <a:t>Research Report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lgn="just">
              <a:buNone/>
            </a:pPr>
            <a:r>
              <a:rPr lang="en-US" dirty="0">
                <a:latin typeface="Times New Roman" pitchFamily="18" charset="0"/>
                <a:cs typeface="Times New Roman" pitchFamily="18" charset="0"/>
              </a:rPr>
              <a:t>Business reports are documents that present data and information to specific readers. Examples include data from customer service reviews, presentations of new marketing and promotion approaches, or a financial plan for the annual budget.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Source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What_is_the_definition_of_research_repo</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551293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
            </a:r>
            <a:br>
              <a:rPr lang="en-US" dirty="0" smtClean="0"/>
            </a:br>
            <a:r>
              <a:rPr lang="en-US" b="1" dirty="0" smtClean="0">
                <a:latin typeface="Times New Roman" pitchFamily="18" charset="0"/>
                <a:cs typeface="Times New Roman" pitchFamily="18" charset="0"/>
              </a:rPr>
              <a:t>Definition </a:t>
            </a:r>
            <a:r>
              <a:rPr lang="en-US" b="1" dirty="0">
                <a:latin typeface="Times New Roman" pitchFamily="18" charset="0"/>
                <a:cs typeface="Times New Roman" pitchFamily="18" charset="0"/>
              </a:rPr>
              <a:t>of </a:t>
            </a:r>
            <a:r>
              <a:rPr lang="en-US" b="1" dirty="0" smtClean="0">
                <a:latin typeface="Times New Roman" pitchFamily="18" charset="0"/>
                <a:cs typeface="Times New Roman" pitchFamily="18" charset="0"/>
              </a:rPr>
              <a:t>Marketing Research</a:t>
            </a:r>
            <a:r>
              <a:rPr lang="en-US" dirty="0"/>
              <a:t/>
            </a:r>
            <a:br>
              <a:rPr lang="en-US" dirty="0"/>
            </a:br>
            <a:endParaRPr lang="en-US" dirty="0"/>
          </a:p>
        </p:txBody>
      </p:sp>
      <p:sp>
        <p:nvSpPr>
          <p:cNvPr id="3" name="Content Placeholder 2"/>
          <p:cNvSpPr>
            <a:spLocks noGrp="1"/>
          </p:cNvSpPr>
          <p:nvPr>
            <p:ph idx="1"/>
          </p:nvPr>
        </p:nvSpPr>
        <p:spPr>
          <a:xfrm>
            <a:off x="457200" y="1295400"/>
            <a:ext cx="8229600" cy="5135563"/>
          </a:xfrm>
        </p:spPr>
        <p:txBody>
          <a:bodyPr>
            <a:normAutofit lnSpcReduction="10000"/>
          </a:bodyPr>
          <a:lstStyle/>
          <a:p>
            <a:pPr marL="0" indent="0" algn="just">
              <a:buNone/>
            </a:pPr>
            <a:r>
              <a:rPr lang="en-US" dirty="0" smtClean="0">
                <a:latin typeface="Times New Roman" pitchFamily="18" charset="0"/>
                <a:cs typeface="Times New Roman" pitchFamily="18" charset="0"/>
              </a:rPr>
              <a:t>Market </a:t>
            </a:r>
            <a:r>
              <a:rPr lang="en-US" dirty="0">
                <a:latin typeface="Times New Roman" pitchFamily="18" charset="0"/>
                <a:cs typeface="Times New Roman" pitchFamily="18" charset="0"/>
              </a:rPr>
              <a:t>research and marketing research are often confused. 'Market' research is simply research into a specific market. It is a very narrow concept. 'Marketing' research is much broader. It not only includes 'market' research, but also </a:t>
            </a:r>
            <a:r>
              <a:rPr lang="en-US" dirty="0" smtClean="0">
                <a:latin typeface="Times New Roman" pitchFamily="18" charset="0"/>
                <a:cs typeface="Times New Roman" pitchFamily="18" charset="0"/>
              </a:rPr>
              <a:t>area.</a:t>
            </a:r>
          </a:p>
          <a:p>
            <a:pPr marL="0" indent="0" algn="just">
              <a:buNone/>
            </a:pPr>
            <a:endParaRPr lang="en-US" b="1"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Source</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http://wiki.answers.com/Q/</a:t>
            </a:r>
            <a:r>
              <a:rPr lang="en-US" dirty="0" err="1">
                <a:latin typeface="Times New Roman" pitchFamily="18" charset="0"/>
                <a:cs typeface="Times New Roman" pitchFamily="18" charset="0"/>
              </a:rPr>
              <a:t>What_is_definition_of_marketing_researc</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674381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b="1" dirty="0" smtClean="0">
                <a:latin typeface="Times New Roman" pitchFamily="18" charset="0"/>
                <a:cs typeface="Times New Roman" pitchFamily="18" charset="0"/>
              </a:rPr>
              <a:t>Definition </a:t>
            </a:r>
            <a:r>
              <a:rPr lang="en-US" b="1" dirty="0">
                <a:latin typeface="Times New Roman" pitchFamily="18" charset="0"/>
                <a:cs typeface="Times New Roman" pitchFamily="18" charset="0"/>
              </a:rPr>
              <a:t>of R</a:t>
            </a:r>
            <a:r>
              <a:rPr lang="en-US" b="1" dirty="0" smtClean="0">
                <a:latin typeface="Times New Roman" pitchFamily="18" charset="0"/>
                <a:cs typeface="Times New Roman" pitchFamily="18" charset="0"/>
              </a:rPr>
              <a:t>esearch Instrument</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pPr marL="0" indent="0" algn="just">
              <a:buNone/>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concept research instruments are </a:t>
            </a:r>
            <a:r>
              <a:rPr lang="en-US" dirty="0" smtClean="0">
                <a:latin typeface="Times New Roman" pitchFamily="18" charset="0"/>
                <a:cs typeface="Times New Roman" pitchFamily="18" charset="0"/>
              </a:rPr>
              <a:t>questionnaire </a:t>
            </a:r>
            <a:r>
              <a:rPr lang="en-US" dirty="0">
                <a:latin typeface="Times New Roman" pitchFamily="18" charset="0"/>
                <a:cs typeface="Times New Roman" pitchFamily="18" charset="0"/>
              </a:rPr>
              <a:t>and i</a:t>
            </a:r>
            <a:r>
              <a:rPr lang="en-US" dirty="0" smtClean="0">
                <a:latin typeface="Times New Roman" pitchFamily="18" charset="0"/>
                <a:cs typeface="Times New Roman" pitchFamily="18" charset="0"/>
              </a:rPr>
              <a:t>nterview guidelines. </a:t>
            </a:r>
          </a:p>
          <a:p>
            <a:pPr marL="0" indent="0" algn="just">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Source: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What_is_the_definition_of_research_inst</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51896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RESEARCH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en-US" dirty="0" smtClean="0">
                <a:latin typeface="Times New Roman" pitchFamily="18" charset="0"/>
                <a:cs typeface="Times New Roman" pitchFamily="18" charset="0"/>
              </a:rPr>
              <a:t>Management research</a:t>
            </a:r>
            <a:endParaRPr lang="en-US" dirty="0">
              <a:latin typeface="Times New Roman" pitchFamily="18" charset="0"/>
              <a:cs typeface="Times New Roman" pitchFamily="18" charset="0"/>
            </a:endParaRPr>
          </a:p>
          <a:p>
            <a:pPr marL="514350" indent="-514350">
              <a:lnSpc>
                <a:spcPct val="150000"/>
              </a:lnSpc>
              <a:buFont typeface="+mj-lt"/>
              <a:buAutoNum type="arabicPeriod"/>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cademic research</a:t>
            </a:r>
            <a:endParaRPr lang="en-US" dirty="0">
              <a:latin typeface="Times New Roman" pitchFamily="18" charset="0"/>
              <a:cs typeface="Times New Roman" pitchFamily="18" charset="0"/>
            </a:endParaRPr>
          </a:p>
          <a:p>
            <a:pPr marL="514350" indent="-514350">
              <a:lnSpc>
                <a:spcPct val="150000"/>
              </a:lnSpc>
              <a:buFont typeface="+mj-lt"/>
              <a:buAutoNum type="arabicPeriod"/>
            </a:pPr>
            <a:r>
              <a:rPr lang="en-US" dirty="0" smtClean="0">
                <a:latin typeface="Times New Roman" pitchFamily="18" charset="0"/>
                <a:cs typeface="Times New Roman" pitchFamily="18" charset="0"/>
              </a:rPr>
              <a:t>Experimental research</a:t>
            </a:r>
            <a:endParaRPr lang="en-US" dirty="0">
              <a:latin typeface="Times New Roman" pitchFamily="18" charset="0"/>
              <a:cs typeface="Times New Roman" pitchFamily="18" charset="0"/>
            </a:endParaRPr>
          </a:p>
          <a:p>
            <a:pPr marL="514350" indent="-514350">
              <a:lnSpc>
                <a:spcPct val="150000"/>
              </a:lnSpc>
              <a:buFont typeface="+mj-lt"/>
              <a:buAutoNum type="arabicPeriod"/>
            </a:pP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eductive research</a:t>
            </a:r>
            <a:endParaRPr lang="en-US" dirty="0">
              <a:latin typeface="Times New Roman" pitchFamily="18" charset="0"/>
              <a:cs typeface="Times New Roman" pitchFamily="18" charset="0"/>
            </a:endParaRPr>
          </a:p>
          <a:p>
            <a:pPr marL="514350" indent="-514350">
              <a:lnSpc>
                <a:spcPct val="150000"/>
              </a:lnSpc>
              <a:buFont typeface="+mj-lt"/>
              <a:buAutoNum type="arabicPeriod"/>
            </a:pP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nductive research</a:t>
            </a: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35268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Management research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81000" y="1066800"/>
            <a:ext cx="8229600" cy="5257800"/>
          </a:xfrm>
        </p:spPr>
        <p:txBody>
          <a:bodyPr>
            <a:normAutofit/>
          </a:bodyPr>
          <a:lstStyle/>
          <a:p>
            <a:pPr marL="0" indent="0" algn="just">
              <a:buNone/>
            </a:pPr>
            <a:r>
              <a:rPr lang="en-US" dirty="0">
                <a:latin typeface="Times New Roman" pitchFamily="18" charset="0"/>
                <a:cs typeface="Times New Roman" pitchFamily="18" charset="0"/>
              </a:rPr>
              <a:t>Management r</a:t>
            </a:r>
            <a:r>
              <a:rPr lang="en-US" dirty="0" smtClean="0">
                <a:latin typeface="Times New Roman" pitchFamily="18" charset="0"/>
                <a:cs typeface="Times New Roman" pitchFamily="18" charset="0"/>
              </a:rPr>
              <a:t>esearch </a:t>
            </a:r>
            <a:r>
              <a:rPr lang="en-US" dirty="0">
                <a:latin typeface="Times New Roman" pitchFamily="18" charset="0"/>
                <a:cs typeface="Times New Roman" pitchFamily="18" charset="0"/>
              </a:rPr>
              <a:t>can be broadly defined "as a form of systematic inquiry that contributes to knowledge in the field of management". It is also about searching systematically for solutions to management </a:t>
            </a:r>
            <a:r>
              <a:rPr lang="en-US" dirty="0" smtClean="0">
                <a:latin typeface="Times New Roman" pitchFamily="18" charset="0"/>
                <a:cs typeface="Times New Roman" pitchFamily="18" charset="0"/>
              </a:rPr>
              <a:t>problems.</a:t>
            </a:r>
          </a:p>
          <a:p>
            <a:pPr algn="just"/>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Source: </a:t>
            </a:r>
            <a:r>
              <a:rPr lang="en-US" dirty="0">
                <a:latin typeface="Times New Roman" pitchFamily="18" charset="0"/>
                <a:cs typeface="Times New Roman" pitchFamily="18" charset="0"/>
              </a:rPr>
              <a:t>http://wiki.answers.com/Q/</a:t>
            </a:r>
            <a:r>
              <a:rPr lang="en-US" dirty="0" err="1">
                <a:latin typeface="Times New Roman" pitchFamily="18" charset="0"/>
                <a:cs typeface="Times New Roman" pitchFamily="18" charset="0"/>
              </a:rPr>
              <a:t>What_is_the_definition_of_management_re</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52314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130</TotalTime>
  <Words>1587</Words>
  <Application>Microsoft Office PowerPoint</Application>
  <PresentationFormat>On-screen Show (4:3)</PresentationFormat>
  <Paragraphs>177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Definition of Research  </vt:lpstr>
      <vt:lpstr>PowerPoint Presentation</vt:lpstr>
      <vt:lpstr>SCIENTIFIC DEFINITION OF RESEARCH </vt:lpstr>
      <vt:lpstr>What is the Definition of Research? </vt:lpstr>
      <vt:lpstr> Definition of Research Report</vt:lpstr>
      <vt:lpstr> Definition of Marketing Research </vt:lpstr>
      <vt:lpstr>Definition of Research Instrument </vt:lpstr>
      <vt:lpstr>TYPES OF RESEARCH</vt:lpstr>
      <vt:lpstr>Management research </vt:lpstr>
      <vt:lpstr>Academic research </vt:lpstr>
      <vt:lpstr>Experimental research </vt:lpstr>
      <vt:lpstr>Deductive research </vt:lpstr>
      <vt:lpstr>Inductive research</vt:lpstr>
      <vt:lpstr>PowerPoint Presentation</vt:lpstr>
      <vt:lpstr>Aims Of Research </vt:lpstr>
      <vt:lpstr>INTRODUCTION </vt:lpstr>
      <vt:lpstr>PowerPoint Presentation</vt:lpstr>
      <vt:lpstr>OBSERVATION AND DESCRIPTION </vt:lpstr>
      <vt:lpstr>PREDICTION </vt:lpstr>
      <vt:lpstr>DETERMINATION OF CAUSES </vt:lpstr>
      <vt:lpstr>EXPLANATION </vt:lpstr>
      <vt:lpstr>NEW DIRECTIONS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Research</dc:title>
  <dc:creator>Mukaram</dc:creator>
  <cp:lastModifiedBy>Lenovo</cp:lastModifiedBy>
  <cp:revision>72</cp:revision>
  <cp:lastPrinted>2012-04-09T04:44:23Z</cp:lastPrinted>
  <dcterms:created xsi:type="dcterms:W3CDTF">2006-08-16T00:00:00Z</dcterms:created>
  <dcterms:modified xsi:type="dcterms:W3CDTF">2017-09-12T04:18:43Z</dcterms:modified>
</cp:coreProperties>
</file>