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405B53-FCBF-45B5-8A17-500DFA1BF61A}" type="datetimeFigureOut">
              <a:rPr lang="en-US" smtClean="0"/>
              <a:t>10-Nov-20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4AB267-D0D2-42E9-A3AB-98D430D79694}" type="slidenum">
              <a:rPr lang="en-US" smtClean="0"/>
              <a:t>‹#›</a:t>
            </a:fld>
            <a:endParaRPr lang="en-US"/>
          </a:p>
        </p:txBody>
      </p:sp>
    </p:spTree>
    <p:extLst>
      <p:ext uri="{BB962C8B-B14F-4D97-AF65-F5344CB8AC3E}">
        <p14:creationId xmlns:p14="http://schemas.microsoft.com/office/powerpoint/2010/main" val="825846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D570B8D-4042-4E56-8371-020BF1CB6B0F}" type="slidenum">
              <a:rPr lang="en-US" altLang="ko-KR">
                <a:solidFill>
                  <a:prstClr val="black"/>
                </a:solidFill>
                <a:latin typeface="Arial" charset="0"/>
              </a:rPr>
              <a:pPr/>
              <a:t>11</a:t>
            </a:fld>
            <a:endParaRPr lang="en-US" altLang="ko-KR">
              <a:solidFill>
                <a:prstClr val="black"/>
              </a:solidFill>
              <a:latin typeface="Arial" charset="0"/>
            </a:endParaRPr>
          </a:p>
        </p:txBody>
      </p:sp>
      <p:sp>
        <p:nvSpPr>
          <p:cNvPr id="25603" name="Slide Image Placeholder 1"/>
          <p:cNvSpPr>
            <a:spLocks noGrp="1" noRot="1" noChangeAspect="1" noTextEdit="1"/>
          </p:cNvSpPr>
          <p:nvPr>
            <p:ph type="sldImg"/>
          </p:nvPr>
        </p:nvSpPr>
        <p:spPr>
          <a:ln/>
        </p:spPr>
      </p:sp>
      <p:sp>
        <p:nvSpPr>
          <p:cNvPr id="2560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ko-KR" smtClean="0">
                <a:ea typeface="굴림" charset="-127"/>
              </a:rPr>
              <a:t>The four step can be defined as 1) stating the objectives, 2) selecting learning experiences, 3) organizing learning experiences and 4) evaluating the curriculum.</a:t>
            </a:r>
          </a:p>
        </p:txBody>
      </p:sp>
      <p:sp>
        <p:nvSpPr>
          <p:cNvPr id="2560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r"/>
            <a:fld id="{B4B2BB94-BCCA-4B5A-8B76-2A011AB95B11}" type="slidenum">
              <a:rPr lang="en-US" altLang="ko-KR" sz="1200">
                <a:solidFill>
                  <a:prstClr val="black"/>
                </a:solidFill>
                <a:latin typeface="Calibri" pitchFamily="34" charset="0"/>
                <a:ea typeface="굴림" charset="-127"/>
              </a:rPr>
              <a:pPr algn="r"/>
              <a:t>11</a:t>
            </a:fld>
            <a:endParaRPr lang="en-US" altLang="ko-KR" sz="1200">
              <a:solidFill>
                <a:prstClr val="black"/>
              </a:solidFill>
              <a:latin typeface="Calibri" pitchFamily="34" charset="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949489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165590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9571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19" name="Footer Placeholder 18"/>
          <p:cNvSpPr>
            <a:spLocks noGrp="1"/>
          </p:cNvSpPr>
          <p:nvPr>
            <p:ph type="ftr" sz="quarter" idx="11"/>
          </p:nvPr>
        </p:nvSpPr>
        <p:spPr>
          <a:xfrm>
            <a:off x="3581400" y="76200"/>
            <a:ext cx="2895600" cy="288925"/>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855232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017384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27081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229600" y="6477000"/>
            <a:ext cx="762000" cy="246888"/>
          </a:xfrm>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242683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419790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869932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267042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303262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CAC787D-8B33-4F2F-A1E3-97EA66150166}" type="datetimeFigureOut">
              <a:rPr lang="en-US" smtClean="0">
                <a:solidFill>
                  <a:srgbClr val="F0A22E">
                    <a:shade val="75000"/>
                  </a:srgbClr>
                </a:solidFill>
              </a:rPr>
              <a:pPr/>
              <a:t>10-Nov-20</a:t>
            </a:fld>
            <a:endParaRPr lang="en-US">
              <a:solidFill>
                <a:srgbClr val="F0A22E">
                  <a:shade val="75000"/>
                </a:srgb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solidFill>
                <a:srgbClr val="F0A22E">
                  <a:shade val="75000"/>
                </a:srgb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7E6AA33-1843-48DD-8C6D-8BAC54B38CBE}" type="slidenum">
              <a:rPr lang="en-US" smtClean="0">
                <a:solidFill>
                  <a:srgbClr val="F0A22E">
                    <a:shade val="75000"/>
                  </a:srgbClr>
                </a:solidFill>
              </a:rPr>
              <a:pPr/>
              <a:t>‹#›</a:t>
            </a:fld>
            <a:endParaRPr lang="en-US">
              <a:solidFill>
                <a:srgbClr val="F0A22E">
                  <a:shade val="75000"/>
                </a:srgb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702739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oedu.usf.edu/agents/dlewis/publications/tyler.htm" TargetMode="External"/><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eiu.edu/~aserafin/New%20Folder/TYLER.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tylerobjectivemodel.weebly.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eiu.edu/~aserafin/New%20Folder/TYLER.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4114800"/>
            <a:ext cx="8458200" cy="1222375"/>
          </a:xfrm>
        </p:spPr>
        <p:txBody>
          <a:bodyPr/>
          <a:lstStyle/>
          <a:p>
            <a:pPr eaLnBrk="1" hangingPunct="1"/>
            <a:r>
              <a:rPr lang="en-US" altLang="ko-KR" dirty="0" smtClean="0">
                <a:ea typeface="굴림" charset="-127"/>
              </a:rPr>
              <a:t>TYLER Curriculum Model</a:t>
            </a:r>
          </a:p>
        </p:txBody>
      </p:sp>
      <p:sp>
        <p:nvSpPr>
          <p:cNvPr id="3075" name="Rectangle 3"/>
          <p:cNvSpPr>
            <a:spLocks noGrp="1" noChangeArrowheads="1"/>
          </p:cNvSpPr>
          <p:nvPr>
            <p:ph type="subTitle" idx="1"/>
          </p:nvPr>
        </p:nvSpPr>
        <p:spPr/>
        <p:txBody>
          <a:bodyPr/>
          <a:lstStyle/>
          <a:p>
            <a:pPr eaLnBrk="1" hangingPunct="1"/>
            <a:endParaRPr lang="en-US" altLang="ko-KR" smtClean="0">
              <a:ea typeface="굴림" charset="-127"/>
            </a:endParaRPr>
          </a:p>
          <a:p>
            <a:pPr eaLnBrk="1" hangingPunct="1"/>
            <a:endParaRPr lang="en-US" altLang="ko-KR" smtClean="0">
              <a:ea typeface="굴림" charset="-127"/>
            </a:endParaRPr>
          </a:p>
        </p:txBody>
      </p:sp>
      <p:pic>
        <p:nvPicPr>
          <p:cNvPr id="3076" name="Picture 7" descr="C:\Users\esl\AppData\Local\Microsoft\Windows\Temporary Internet Files\Low\Content.IE5\LUGIKLDH\20141222_13320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228600"/>
            <a:ext cx="155733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464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p:txBody>
          <a:bodyPr lIns="0" rIns="0" bIns="0"/>
          <a:lstStyle/>
          <a:p>
            <a:pPr eaLnBrk="1" hangingPunct="1"/>
            <a:r>
              <a:rPr lang="en-US" altLang="ko-KR" sz="3900" smtClean="0">
                <a:ea typeface="굴림" charset="-127"/>
              </a:rPr>
              <a:t>Tyler’s Teaching Principles cont’d </a:t>
            </a:r>
          </a:p>
        </p:txBody>
      </p:sp>
      <p:sp>
        <p:nvSpPr>
          <p:cNvPr id="11267" name="Content Placeholder 2"/>
          <p:cNvSpPr>
            <a:spLocks noGrp="1"/>
          </p:cNvSpPr>
          <p:nvPr>
            <p:ph idx="4294967295"/>
          </p:nvPr>
        </p:nvSpPr>
        <p:spPr>
          <a:xfrm>
            <a:off x="533400" y="1981200"/>
            <a:ext cx="7772400" cy="4114800"/>
          </a:xfrm>
        </p:spPr>
        <p:txBody>
          <a:bodyPr/>
          <a:lstStyle/>
          <a:p>
            <a:pPr marL="273050" indent="-273050" algn="ctr" eaLnBrk="1" hangingPunct="1">
              <a:buFont typeface="Wingdings" pitchFamily="2" charset="2"/>
              <a:buNone/>
            </a:pPr>
            <a:r>
              <a:rPr lang="en-US" altLang="ko-KR" smtClean="0">
                <a:ea typeface="굴림" charset="-127"/>
              </a:rPr>
              <a:t>Principle 3: Organizing Learning Experiences to Have a Maximum Cumulative Effect</a:t>
            </a:r>
          </a:p>
          <a:p>
            <a:pPr marL="273050" indent="-273050" eaLnBrk="1" hangingPunct="1">
              <a:buFont typeface="Wingdings" pitchFamily="2" charset="2"/>
              <a:buNone/>
            </a:pPr>
            <a:endParaRPr lang="en-US" altLang="ko-KR" smtClean="0">
              <a:ea typeface="굴림" charset="-127"/>
            </a:endParaRPr>
          </a:p>
        </p:txBody>
      </p:sp>
      <p:pic>
        <p:nvPicPr>
          <p:cNvPr id="11268" name="Picture 5" descr="C:\Users\esl\AppData\Local\Microsoft\Windows\Temporary Internet Files\Content.IE5\A1JVTYZ6\Graduatio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733800"/>
            <a:ext cx="5943600" cy="260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9250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p:txBody>
          <a:bodyPr lIns="0" rIns="0" bIns="0"/>
          <a:lstStyle/>
          <a:p>
            <a:pPr eaLnBrk="1" hangingPunct="1"/>
            <a:r>
              <a:rPr lang="en-US" altLang="ko-KR" sz="3900" smtClean="0">
                <a:ea typeface="굴림" charset="-127"/>
              </a:rPr>
              <a:t>Tyler’s Teaching Principles cont’d</a:t>
            </a:r>
          </a:p>
        </p:txBody>
      </p:sp>
      <p:sp>
        <p:nvSpPr>
          <p:cNvPr id="12291" name="Content Placeholder 2"/>
          <p:cNvSpPr>
            <a:spLocks noGrp="1"/>
          </p:cNvSpPr>
          <p:nvPr>
            <p:ph idx="4294967295"/>
          </p:nvPr>
        </p:nvSpPr>
        <p:spPr>
          <a:xfrm>
            <a:off x="762000" y="2054225"/>
            <a:ext cx="7772400" cy="4114800"/>
          </a:xfrm>
        </p:spPr>
        <p:txBody>
          <a:bodyPr/>
          <a:lstStyle/>
          <a:p>
            <a:pPr marL="273050" indent="-273050" algn="ctr" eaLnBrk="1" hangingPunct="1">
              <a:buFont typeface="Wingdings" pitchFamily="2" charset="2"/>
              <a:buNone/>
            </a:pPr>
            <a:r>
              <a:rPr lang="en-US" altLang="ko-KR" smtClean="0">
                <a:ea typeface="굴림" charset="-127"/>
              </a:rPr>
              <a:t>Principle 4: Evaluating the Curriculum and Revising Those Aspects That Do Not Prove to be Effective</a:t>
            </a:r>
          </a:p>
          <a:p>
            <a:pPr marL="273050" indent="-273050" algn="ctr" eaLnBrk="1" hangingPunct="1">
              <a:buFont typeface="Wingdings" pitchFamily="2" charset="2"/>
              <a:buNone/>
            </a:pPr>
            <a:r>
              <a:rPr lang="en-US" altLang="ko-KR" smtClean="0">
                <a:ea typeface="굴림" charset="-127"/>
              </a:rPr>
              <a:t>(Keating, 2006)</a:t>
            </a:r>
          </a:p>
          <a:p>
            <a:pPr marL="273050" indent="-273050" algn="ctr" eaLnBrk="1" hangingPunct="1">
              <a:buFont typeface="Wingdings" pitchFamily="2" charset="2"/>
              <a:buNone/>
            </a:pPr>
            <a:r>
              <a:rPr lang="en-US" altLang="ko-KR" smtClean="0">
                <a:ea typeface="굴림" charset="-127"/>
              </a:rPr>
              <a:t> </a:t>
            </a:r>
          </a:p>
        </p:txBody>
      </p:sp>
      <p:pic>
        <p:nvPicPr>
          <p:cNvPr id="12292" name="Picture 4" descr="C:\Users\Owner\AppData\Local\Microsoft\Windows\Temporary Internet Files\Content.IE5\MQQ0340O\MCj0231635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4111625"/>
            <a:ext cx="7010400"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3583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1150938" y="152400"/>
            <a:ext cx="7793037" cy="2171700"/>
          </a:xfrm>
        </p:spPr>
        <p:txBody>
          <a:bodyPr lIns="0" rIns="0" bIns="0"/>
          <a:lstStyle/>
          <a:p>
            <a:pPr eaLnBrk="1" hangingPunct="1"/>
            <a:r>
              <a:rPr lang="en-US" altLang="ko-KR" sz="4000" smtClean="0">
                <a:ea typeface="굴림" charset="-127"/>
              </a:rPr>
              <a:t>Synopsis</a:t>
            </a:r>
            <a:r>
              <a:rPr lang="ko-KR" altLang="ko-KR" sz="4000" smtClean="0">
                <a:ea typeface="굴림" charset="-127"/>
              </a:rPr>
              <a:t> </a:t>
            </a:r>
            <a:r>
              <a:rPr lang="en-US" altLang="ko-KR" sz="4000" smtClean="0">
                <a:ea typeface="굴림" charset="-127"/>
              </a:rPr>
              <a:t>of Principles</a:t>
            </a:r>
            <a:r>
              <a:rPr lang="ko-KR" altLang="ko-KR" sz="4000" smtClean="0">
                <a:ea typeface="굴림" charset="-127"/>
              </a:rPr>
              <a:t/>
            </a:r>
            <a:br>
              <a:rPr lang="ko-KR" altLang="ko-KR" sz="4000" smtClean="0">
                <a:ea typeface="굴림" charset="-127"/>
              </a:rPr>
            </a:br>
            <a:endParaRPr lang="en-US" altLang="ko-KR" sz="3900" smtClean="0">
              <a:ea typeface="굴림" charset="-127"/>
            </a:endParaRPr>
          </a:p>
        </p:txBody>
      </p:sp>
      <p:sp>
        <p:nvSpPr>
          <p:cNvPr id="13315" name="Content Placeholder 2"/>
          <p:cNvSpPr>
            <a:spLocks noGrp="1"/>
          </p:cNvSpPr>
          <p:nvPr>
            <p:ph idx="4294967295"/>
          </p:nvPr>
        </p:nvSpPr>
        <p:spPr>
          <a:xfrm>
            <a:off x="914400" y="1905000"/>
            <a:ext cx="7772400" cy="4114800"/>
          </a:xfrm>
        </p:spPr>
        <p:txBody>
          <a:bodyPr/>
          <a:lstStyle/>
          <a:p>
            <a:pPr marL="273050" indent="-273050" eaLnBrk="1" hangingPunct="1">
              <a:buFont typeface="Wingdings" pitchFamily="2" charset="2"/>
              <a:buNone/>
            </a:pPr>
            <a:r>
              <a:rPr lang="en-US" altLang="ko-KR" smtClean="0">
                <a:ea typeface="굴림" charset="-127"/>
              </a:rPr>
              <a:t> </a:t>
            </a:r>
            <a:r>
              <a:rPr lang="en-US" altLang="ko-KR" sz="2800" smtClean="0">
                <a:ea typeface="굴림" charset="-127"/>
              </a:rPr>
              <a:t>Through the development of these four principles, Tyler introduced educational ideas leading to new considerations regarding the measurement of viable outcomes. These outcomes occur by developing a list of programs or curriculum objectives that indicates both the kind of behavior to be developed in the student and the area of content or life in which the behavior is to be applied (Keating 2006).</a:t>
            </a:r>
            <a:endParaRPr lang="ko-KR" altLang="ko-KR" sz="2800" smtClean="0">
              <a:ea typeface="굴림" charset="-127"/>
            </a:endParaRPr>
          </a:p>
          <a:p>
            <a:pPr marL="273050" indent="-273050" eaLnBrk="1" hangingPunct="1">
              <a:buFont typeface="Wingdings" pitchFamily="2" charset="2"/>
              <a:buNone/>
            </a:pPr>
            <a:endParaRPr lang="en-US" altLang="ko-KR" smtClean="0">
              <a:ea typeface="굴림" charset="-127"/>
            </a:endParaRPr>
          </a:p>
          <a:p>
            <a:pPr marL="273050" indent="-273050" eaLnBrk="1" hangingPunct="1">
              <a:buFont typeface="Wingdings" pitchFamily="2" charset="2"/>
              <a:buNone/>
            </a:pPr>
            <a:endParaRPr lang="en-US" altLang="ko-KR" smtClean="0">
              <a:ea typeface="굴림" charset="-127"/>
            </a:endParaRPr>
          </a:p>
          <a:p>
            <a:pPr marL="273050" indent="-273050" eaLnBrk="1" hangingPunct="1">
              <a:buFont typeface="Wingdings" pitchFamily="2" charset="2"/>
              <a:buNone/>
            </a:pPr>
            <a:endParaRPr lang="ko-KR" altLang="ko-KR" smtClean="0">
              <a:ea typeface="굴림" charset="-127"/>
            </a:endParaRPr>
          </a:p>
        </p:txBody>
      </p:sp>
    </p:spTree>
    <p:extLst>
      <p:ext uri="{BB962C8B-B14F-4D97-AF65-F5344CB8AC3E}">
        <p14:creationId xmlns:p14="http://schemas.microsoft.com/office/powerpoint/2010/main" val="1127911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1150938" y="214313"/>
            <a:ext cx="7793037" cy="2109787"/>
          </a:xfrm>
        </p:spPr>
        <p:txBody>
          <a:bodyPr lIns="0" rIns="0" bIns="0"/>
          <a:lstStyle/>
          <a:p>
            <a:pPr eaLnBrk="1" hangingPunct="1"/>
            <a:r>
              <a:rPr lang="ko-KR" altLang="ko-KR" sz="4000" smtClean="0">
                <a:ea typeface="굴림" charset="-127"/>
              </a:rPr>
              <a:t>What do we mean by evaluation? </a:t>
            </a:r>
            <a:br>
              <a:rPr lang="ko-KR" altLang="ko-KR" sz="4000" smtClean="0">
                <a:ea typeface="굴림" charset="-127"/>
              </a:rPr>
            </a:br>
            <a:endParaRPr lang="en-US" altLang="ko-KR" sz="3900" smtClean="0">
              <a:ea typeface="굴림" charset="-127"/>
            </a:endParaRPr>
          </a:p>
        </p:txBody>
      </p:sp>
      <p:sp>
        <p:nvSpPr>
          <p:cNvPr id="14339" name="Content Placeholder 2"/>
          <p:cNvSpPr>
            <a:spLocks noGrp="1"/>
          </p:cNvSpPr>
          <p:nvPr>
            <p:ph idx="4294967295"/>
          </p:nvPr>
        </p:nvSpPr>
        <p:spPr>
          <a:xfrm>
            <a:off x="914400" y="1905000"/>
            <a:ext cx="7772400" cy="4114800"/>
          </a:xfrm>
        </p:spPr>
        <p:txBody>
          <a:bodyPr/>
          <a:lstStyle/>
          <a:p>
            <a:pPr marL="273050" indent="-273050" eaLnBrk="1" hangingPunct="1">
              <a:buFont typeface="Wingdings" pitchFamily="2" charset="2"/>
              <a:buNone/>
            </a:pPr>
            <a:r>
              <a:rPr lang="en-US" altLang="ko-KR" smtClean="0">
                <a:ea typeface="굴림" charset="-127"/>
              </a:rPr>
              <a:t> </a:t>
            </a:r>
            <a:r>
              <a:rPr lang="ko-KR" altLang="ko-KR" smtClean="0">
                <a:ea typeface="굴림" charset="-127"/>
              </a:rPr>
              <a:t>Evaluation encompasses the idea of aligning measurement and testing with educational objectives</a:t>
            </a:r>
            <a:endParaRPr lang="en-US" altLang="ko-KR" smtClean="0">
              <a:ea typeface="굴림" charset="-127"/>
            </a:endParaRPr>
          </a:p>
          <a:p>
            <a:pPr marL="273050" indent="-273050" eaLnBrk="1" hangingPunct="1">
              <a:buFont typeface="Wingdings" pitchFamily="2" charset="2"/>
              <a:buNone/>
            </a:pPr>
            <a:endParaRPr lang="en-US" altLang="ko-KR" smtClean="0">
              <a:ea typeface="굴림" charset="-127"/>
            </a:endParaRPr>
          </a:p>
          <a:p>
            <a:pPr marL="273050" indent="-273050" eaLnBrk="1" hangingPunct="1">
              <a:buFont typeface="Wingdings" pitchFamily="2" charset="2"/>
              <a:buNone/>
            </a:pPr>
            <a:endParaRPr lang="ko-KR" altLang="ko-KR" smtClean="0">
              <a:ea typeface="굴림" charset="-127"/>
            </a:endParaRPr>
          </a:p>
        </p:txBody>
      </p:sp>
      <p:pic>
        <p:nvPicPr>
          <p:cNvPr id="14340" name="Picture 16" descr="C:\Users\esl\AppData\Local\Microsoft\Windows\Temporary Internet Files\Content.IE5\4J8K3G7P\scalerul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389313"/>
            <a:ext cx="5105400" cy="32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9127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ko-KR" smtClean="0">
                <a:ea typeface="굴림" charset="-127"/>
              </a:rPr>
              <a:t>PRIMARY TERMS OF THE THEORY</a:t>
            </a:r>
            <a:endParaRPr lang="en-US" altLang="ko-KR" sz="4000" smtClean="0">
              <a:ea typeface="굴림" charset="-127"/>
            </a:endParaRPr>
          </a:p>
        </p:txBody>
      </p:sp>
      <p:sp>
        <p:nvSpPr>
          <p:cNvPr id="15363" name="Rectangle 3"/>
          <p:cNvSpPr>
            <a:spLocks noGrp="1" noChangeArrowheads="1"/>
          </p:cNvSpPr>
          <p:nvPr>
            <p:ph type="body" idx="1"/>
          </p:nvPr>
        </p:nvSpPr>
        <p:spPr/>
        <p:txBody>
          <a:bodyPr/>
          <a:lstStyle/>
          <a:p>
            <a:pPr eaLnBrk="1" hangingPunct="1"/>
            <a:r>
              <a:rPr lang="en-US" altLang="ko-KR" smtClean="0">
                <a:ea typeface="굴림" charset="-127"/>
              </a:rPr>
              <a:t>Stating Objectives (Denham, 2002)</a:t>
            </a:r>
          </a:p>
          <a:p>
            <a:pPr lvl="1" eaLnBrk="1" hangingPunct="1"/>
            <a:r>
              <a:rPr lang="en-US" altLang="ko-KR" smtClean="0">
                <a:ea typeface="굴림" charset="-127"/>
              </a:rPr>
              <a:t>This progressive design emphasizes the importance of studying the student to find out what kinds of interests he has, what problems he encounters, what purposes he has in mind. The progressive sees this information as providing the basic source for selecting objectives</a:t>
            </a:r>
          </a:p>
        </p:txBody>
      </p:sp>
    </p:spTree>
    <p:extLst>
      <p:ext uri="{BB962C8B-B14F-4D97-AF65-F5344CB8AC3E}">
        <p14:creationId xmlns:p14="http://schemas.microsoft.com/office/powerpoint/2010/main" val="1935006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ko-KR" smtClean="0">
                <a:ea typeface="굴림" charset="-127"/>
              </a:rPr>
              <a:t>PRIMARY TERMS OF THE THEORY</a:t>
            </a:r>
            <a:endParaRPr lang="en-US" altLang="ko-KR" sz="4000" smtClean="0">
              <a:ea typeface="굴림" charset="-127"/>
            </a:endParaRPr>
          </a:p>
        </p:txBody>
      </p:sp>
      <p:sp>
        <p:nvSpPr>
          <p:cNvPr id="16387" name="Rectangle 3"/>
          <p:cNvSpPr>
            <a:spLocks noGrp="1" noChangeArrowheads="1"/>
          </p:cNvSpPr>
          <p:nvPr>
            <p:ph type="body" idx="1"/>
          </p:nvPr>
        </p:nvSpPr>
        <p:spPr/>
        <p:txBody>
          <a:bodyPr/>
          <a:lstStyle/>
          <a:p>
            <a:pPr eaLnBrk="1" hangingPunct="1"/>
            <a:r>
              <a:rPr lang="en-US" altLang="ko-KR" smtClean="0">
                <a:ea typeface="굴림" charset="-127"/>
              </a:rPr>
              <a:t>Selecting Learning Experiences (Denham, 2002)</a:t>
            </a:r>
          </a:p>
          <a:p>
            <a:pPr lvl="1" eaLnBrk="1" hangingPunct="1"/>
            <a:r>
              <a:rPr lang="en-US" altLang="ko-KR" smtClean="0">
                <a:ea typeface="굴림" charset="-127"/>
              </a:rPr>
              <a:t>Tyler believes that students learn through exploration</a:t>
            </a:r>
          </a:p>
          <a:p>
            <a:pPr lvl="1" eaLnBrk="1" hangingPunct="1"/>
            <a:r>
              <a:rPr lang="en-US" altLang="ko-KR" smtClean="0">
                <a:ea typeface="굴림" charset="-127"/>
              </a:rPr>
              <a:t>Like his mentor, John Dewey, Tyler believes teachers should encourage students to appreciate how their learning can be applied to the real world. </a:t>
            </a:r>
          </a:p>
        </p:txBody>
      </p:sp>
    </p:spTree>
    <p:extLst>
      <p:ext uri="{BB962C8B-B14F-4D97-AF65-F5344CB8AC3E}">
        <p14:creationId xmlns:p14="http://schemas.microsoft.com/office/powerpoint/2010/main" val="1256140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ko-KR" smtClean="0">
                <a:ea typeface="굴림" charset="-127"/>
              </a:rPr>
              <a:t>PRIMARY TERMS OF THE THEORY</a:t>
            </a:r>
            <a:endParaRPr lang="en-US" altLang="ko-KR" sz="4000" smtClean="0">
              <a:ea typeface="굴림" charset="-127"/>
            </a:endParaRPr>
          </a:p>
        </p:txBody>
      </p:sp>
      <p:sp>
        <p:nvSpPr>
          <p:cNvPr id="17411" name="Rectangle 3"/>
          <p:cNvSpPr>
            <a:spLocks noGrp="1" noChangeArrowheads="1"/>
          </p:cNvSpPr>
          <p:nvPr>
            <p:ph type="body" idx="1"/>
          </p:nvPr>
        </p:nvSpPr>
        <p:spPr/>
        <p:txBody>
          <a:bodyPr/>
          <a:lstStyle/>
          <a:p>
            <a:pPr eaLnBrk="1" hangingPunct="1"/>
            <a:r>
              <a:rPr lang="en-US" altLang="ko-KR" smtClean="0">
                <a:ea typeface="굴림" charset="-127"/>
              </a:rPr>
              <a:t>Organizing Learning Experiences (Denham, 2002)</a:t>
            </a:r>
          </a:p>
          <a:p>
            <a:pPr lvl="1" eaLnBrk="1" hangingPunct="1"/>
            <a:r>
              <a:rPr lang="en-US" altLang="ko-KR" smtClean="0">
                <a:ea typeface="굴림" charset="-127"/>
              </a:rPr>
              <a:t>Central to Tyler’s Model is effectively organizing the learning activities</a:t>
            </a:r>
          </a:p>
          <a:p>
            <a:pPr lvl="1" eaLnBrk="1" hangingPunct="1"/>
            <a:r>
              <a:rPr lang="en-US" altLang="ko-KR" smtClean="0">
                <a:ea typeface="굴림" charset="-127"/>
              </a:rPr>
              <a:t>Students need concrete experiences in which the lessons are meaningfully connected</a:t>
            </a:r>
          </a:p>
          <a:p>
            <a:pPr lvl="1" eaLnBrk="1" hangingPunct="1"/>
            <a:r>
              <a:rPr lang="en-US" altLang="ko-KR" smtClean="0">
                <a:ea typeface="굴림" charset="-127"/>
              </a:rPr>
              <a:t>Three major criteria are required in building organized learning experiences: </a:t>
            </a:r>
            <a:r>
              <a:rPr lang="en-US" altLang="ko-KR" i="1" smtClean="0">
                <a:ea typeface="굴림" charset="-127"/>
              </a:rPr>
              <a:t>continuity, sequence and integration</a:t>
            </a:r>
            <a:endParaRPr lang="en-US" altLang="ko-KR" smtClean="0">
              <a:ea typeface="굴림" charset="-127"/>
            </a:endParaRPr>
          </a:p>
        </p:txBody>
      </p:sp>
    </p:spTree>
    <p:extLst>
      <p:ext uri="{BB962C8B-B14F-4D97-AF65-F5344CB8AC3E}">
        <p14:creationId xmlns:p14="http://schemas.microsoft.com/office/powerpoint/2010/main" val="2901539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ko-KR" smtClean="0">
                <a:ea typeface="굴림" charset="-127"/>
              </a:rPr>
              <a:t>PRIMARY TERMS OF THE THEORY</a:t>
            </a:r>
            <a:endParaRPr lang="en-US" altLang="ko-KR" sz="4000" smtClean="0">
              <a:ea typeface="굴림" charset="-127"/>
            </a:endParaRPr>
          </a:p>
        </p:txBody>
      </p:sp>
      <p:sp>
        <p:nvSpPr>
          <p:cNvPr id="18435" name="Rectangle 3"/>
          <p:cNvSpPr>
            <a:spLocks noGrp="1" noChangeArrowheads="1"/>
          </p:cNvSpPr>
          <p:nvPr>
            <p:ph type="body" idx="1"/>
          </p:nvPr>
        </p:nvSpPr>
        <p:spPr/>
        <p:txBody>
          <a:bodyPr/>
          <a:lstStyle/>
          <a:p>
            <a:pPr eaLnBrk="1" hangingPunct="1">
              <a:buClr>
                <a:schemeClr val="tx1"/>
              </a:buClr>
              <a:buFont typeface="Wingdings" pitchFamily="2" charset="2"/>
              <a:buChar char="Ø"/>
            </a:pPr>
            <a:r>
              <a:rPr lang="en-US" altLang="ko-KR" smtClean="0">
                <a:ea typeface="굴림" charset="-127"/>
              </a:rPr>
              <a:t>Evaluating the Curriculum (Denham, 2002)</a:t>
            </a:r>
          </a:p>
          <a:p>
            <a:pPr lvl="1" eaLnBrk="1" hangingPunct="1"/>
            <a:r>
              <a:rPr lang="en-US" altLang="ko-KR" smtClean="0">
                <a:ea typeface="굴림" charset="-127"/>
              </a:rPr>
              <a:t>The process of assessment is critical to Tyler’s Model and begins with the objectives of the educational program</a:t>
            </a:r>
          </a:p>
          <a:p>
            <a:pPr lvl="1" eaLnBrk="1" hangingPunct="1"/>
            <a:r>
              <a:rPr lang="en-US" altLang="ko-KR" smtClean="0">
                <a:ea typeface="굴림" charset="-127"/>
              </a:rPr>
              <a:t>The process of evaluation is essentially the process of determining to what extent the educational objectives are actually being realized by the program of curriculum and instruction</a:t>
            </a:r>
          </a:p>
        </p:txBody>
      </p:sp>
    </p:spTree>
    <p:extLst>
      <p:ext uri="{BB962C8B-B14F-4D97-AF65-F5344CB8AC3E}">
        <p14:creationId xmlns:p14="http://schemas.microsoft.com/office/powerpoint/2010/main" val="3321193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ko-KR" sz="4000" smtClean="0">
                <a:ea typeface="굴림" charset="-127"/>
              </a:rPr>
              <a:t>STRENGTHS OF MODEL</a:t>
            </a:r>
          </a:p>
        </p:txBody>
      </p:sp>
      <p:pic>
        <p:nvPicPr>
          <p:cNvPr id="19459" name="Picture 2" descr="C:\Users\Owner\AppData\Local\Microsoft\Windows\Temporary Internet Files\Content.IE5\1YKIE7BB\MCj0251285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1219200"/>
            <a:ext cx="91757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3"/>
          <p:cNvSpPr>
            <a:spLocks noGrp="1" noChangeArrowheads="1"/>
          </p:cNvSpPr>
          <p:nvPr>
            <p:ph type="body" idx="1"/>
          </p:nvPr>
        </p:nvSpPr>
        <p:spPr>
          <a:xfrm>
            <a:off x="1066800" y="2133600"/>
            <a:ext cx="7772400" cy="4114800"/>
          </a:xfrm>
        </p:spPr>
        <p:txBody>
          <a:bodyPr/>
          <a:lstStyle/>
          <a:p>
            <a:pPr eaLnBrk="1" hangingPunct="1">
              <a:lnSpc>
                <a:spcPct val="90000"/>
              </a:lnSpc>
            </a:pPr>
            <a:r>
              <a:rPr lang="en-US" altLang="ko-KR" sz="2800" smtClean="0">
                <a:ea typeface="굴림" charset="-127"/>
              </a:rPr>
              <a:t>The active participation of the learner (Prideaux, 2003)</a:t>
            </a:r>
          </a:p>
          <a:p>
            <a:pPr eaLnBrk="1" hangingPunct="1">
              <a:lnSpc>
                <a:spcPct val="90000"/>
              </a:lnSpc>
            </a:pPr>
            <a:r>
              <a:rPr lang="en-US" altLang="ko-KR" sz="2800" smtClean="0">
                <a:ea typeface="굴림" charset="-127"/>
              </a:rPr>
              <a:t>Class objectives are clearly defined in the purposes. These purposes are then translated into educational objectives. </a:t>
            </a:r>
          </a:p>
          <a:p>
            <a:pPr eaLnBrk="1" hangingPunct="1">
              <a:lnSpc>
                <a:spcPct val="90000"/>
              </a:lnSpc>
            </a:pPr>
            <a:r>
              <a:rPr lang="en-US" altLang="ko-KR" sz="2800" smtClean="0">
                <a:ea typeface="굴림" charset="-127"/>
              </a:rPr>
              <a:t>The simple linear approach to development of behavioral objectives is applied (Billings &amp; Halstead, 2009)</a:t>
            </a:r>
          </a:p>
        </p:txBody>
      </p:sp>
      <p:sp>
        <p:nvSpPr>
          <p:cNvPr id="19461" name="Footer Placeholder 1"/>
          <p:cNvSpPr>
            <a:spLocks noGrp="1"/>
          </p:cNvSpPr>
          <p:nvPr>
            <p:ph type="ftr" sz="quarter" idx="11"/>
          </p:nvPr>
        </p:nvSpPr>
        <p:spPr>
          <a:xfrm>
            <a:off x="1447800" y="6243638"/>
            <a:ext cx="6019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ko-KR">
                <a:solidFill>
                  <a:prstClr val="black"/>
                </a:solidFill>
                <a:hlinkClick r:id="rId3"/>
              </a:rPr>
              <a:t>www.coedu.usf.edu/agents/dlewis/publications/tyler.htm</a:t>
            </a:r>
            <a:r>
              <a:rPr lang="en-US" altLang="ko-KR">
                <a:solidFill>
                  <a:prstClr val="black"/>
                </a:solidFill>
              </a:rPr>
              <a:t>)  </a:t>
            </a:r>
          </a:p>
          <a:p>
            <a:endParaRPr lang="ko-KR" altLang="ko-KR">
              <a:solidFill>
                <a:prstClr val="black"/>
              </a:solidFill>
            </a:endParaRPr>
          </a:p>
        </p:txBody>
      </p:sp>
    </p:spTree>
    <p:extLst>
      <p:ext uri="{BB962C8B-B14F-4D97-AF65-F5344CB8AC3E}">
        <p14:creationId xmlns:p14="http://schemas.microsoft.com/office/powerpoint/2010/main" val="1625235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150938" y="381000"/>
            <a:ext cx="7793037" cy="1295400"/>
          </a:xfrm>
        </p:spPr>
        <p:txBody>
          <a:bodyPr/>
          <a:lstStyle/>
          <a:p>
            <a:pPr eaLnBrk="1" hangingPunct="1"/>
            <a:r>
              <a:rPr lang="en-US" altLang="ko-KR" sz="4000" smtClean="0">
                <a:ea typeface="굴림" charset="-127"/>
              </a:rPr>
              <a:t>CRITICISMS OF THE TYLER MODEL</a:t>
            </a:r>
          </a:p>
        </p:txBody>
      </p:sp>
      <p:sp>
        <p:nvSpPr>
          <p:cNvPr id="20483" name="Rectangle 3"/>
          <p:cNvSpPr>
            <a:spLocks noGrp="1" noChangeArrowheads="1"/>
          </p:cNvSpPr>
          <p:nvPr>
            <p:ph type="body" idx="1"/>
          </p:nvPr>
        </p:nvSpPr>
        <p:spPr/>
        <p:txBody>
          <a:bodyPr/>
          <a:lstStyle/>
          <a:p>
            <a:pPr eaLnBrk="1" hangingPunct="1"/>
            <a:r>
              <a:rPr lang="en-US" altLang="ko-KR" smtClean="0">
                <a:ea typeface="굴림" charset="-127"/>
              </a:rPr>
              <a:t>Narrowly interpreted objectives (acceptable verbs)</a:t>
            </a:r>
          </a:p>
          <a:p>
            <a:pPr eaLnBrk="1" hangingPunct="1"/>
            <a:r>
              <a:rPr lang="en-US" altLang="ko-KR" smtClean="0">
                <a:ea typeface="굴림" charset="-127"/>
              </a:rPr>
              <a:t>Difficult and time consuming in the construction of behavioral objectives</a:t>
            </a:r>
          </a:p>
          <a:p>
            <a:pPr eaLnBrk="1" hangingPunct="1"/>
            <a:r>
              <a:rPr lang="en-US" altLang="ko-KR" smtClean="0">
                <a:ea typeface="굴림" charset="-127"/>
              </a:rPr>
              <a:t>Curriculum is restricted to a restricted range of student skills and knowledge</a:t>
            </a:r>
          </a:p>
        </p:txBody>
      </p:sp>
    </p:spTree>
    <p:extLst>
      <p:ext uri="{BB962C8B-B14F-4D97-AF65-F5344CB8AC3E}">
        <p14:creationId xmlns:p14="http://schemas.microsoft.com/office/powerpoint/2010/main" val="289842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lstStyle/>
          <a:p>
            <a:r>
              <a:rPr lang="en-US" dirty="0" smtClean="0"/>
              <a:t>Tyler MODEL</a:t>
            </a:r>
            <a:endParaRPr lang="en-US" dirty="0"/>
          </a:p>
        </p:txBody>
      </p:sp>
      <p:sp>
        <p:nvSpPr>
          <p:cNvPr id="3" name="Content Placeholder 2"/>
          <p:cNvSpPr>
            <a:spLocks noGrp="1"/>
          </p:cNvSpPr>
          <p:nvPr>
            <p:ph idx="1"/>
          </p:nvPr>
        </p:nvSpPr>
        <p:spPr>
          <a:xfrm>
            <a:off x="76200" y="1143000"/>
            <a:ext cx="8991600" cy="5562600"/>
          </a:xfrm>
        </p:spPr>
        <p:txBody>
          <a:bodyPr>
            <a:noAutofit/>
          </a:bodyPr>
          <a:lstStyle/>
          <a:p>
            <a:r>
              <a:rPr lang="en-US" dirty="0"/>
              <a:t>Tyler’s rationale /objective model is based on 4 questions:</a:t>
            </a:r>
          </a:p>
          <a:p>
            <a:r>
              <a:rPr lang="en-US" dirty="0"/>
              <a:t>•What educational purposes should the school seek to attain?</a:t>
            </a:r>
          </a:p>
          <a:p>
            <a:r>
              <a:rPr lang="en-US" dirty="0"/>
              <a:t>•What educational experiences can be provided that are likely to attain these purposes?</a:t>
            </a:r>
          </a:p>
          <a:p>
            <a:r>
              <a:rPr lang="en-US" dirty="0"/>
              <a:t>•How can these educational experiences be effectively organized?</a:t>
            </a:r>
          </a:p>
          <a:p>
            <a:r>
              <a:rPr lang="en-US" dirty="0"/>
              <a:t>•How can we determine whether these purposes are being attained? </a:t>
            </a:r>
          </a:p>
        </p:txBody>
      </p:sp>
    </p:spTree>
    <p:extLst>
      <p:ext uri="{BB962C8B-B14F-4D97-AF65-F5344CB8AC3E}">
        <p14:creationId xmlns:p14="http://schemas.microsoft.com/office/powerpoint/2010/main" val="351495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150938" y="457200"/>
            <a:ext cx="7793037" cy="1219200"/>
          </a:xfrm>
        </p:spPr>
        <p:txBody>
          <a:bodyPr/>
          <a:lstStyle/>
          <a:p>
            <a:pPr eaLnBrk="1" hangingPunct="1"/>
            <a:r>
              <a:rPr lang="en-US" altLang="ko-KR" sz="4000" smtClean="0">
                <a:ea typeface="굴림" charset="-127"/>
              </a:rPr>
              <a:t>CRITICISMS OF THE TYLER MODEL</a:t>
            </a:r>
          </a:p>
        </p:txBody>
      </p:sp>
      <p:sp>
        <p:nvSpPr>
          <p:cNvPr id="21507" name="Rectangle 3"/>
          <p:cNvSpPr>
            <a:spLocks noGrp="1" noChangeArrowheads="1"/>
          </p:cNvSpPr>
          <p:nvPr>
            <p:ph type="body" idx="1"/>
          </p:nvPr>
        </p:nvSpPr>
        <p:spPr/>
        <p:txBody>
          <a:bodyPr/>
          <a:lstStyle/>
          <a:p>
            <a:pPr eaLnBrk="1" hangingPunct="1">
              <a:buFont typeface="Wingdings" pitchFamily="2" charset="2"/>
              <a:buNone/>
            </a:pPr>
            <a:r>
              <a:rPr lang="en-US" altLang="ko-KR" smtClean="0">
                <a:ea typeface="굴림" charset="-127"/>
              </a:rPr>
              <a:t>(CONT.)</a:t>
            </a:r>
          </a:p>
          <a:p>
            <a:pPr eaLnBrk="1" hangingPunct="1"/>
            <a:r>
              <a:rPr lang="en-US" altLang="ko-KR" smtClean="0">
                <a:ea typeface="굴림" charset="-127"/>
              </a:rPr>
              <a:t>Critical thinking, problem solving and value acquiring processes cannot be plainly stated in behavioral objectives (Prideaux, 2003)</a:t>
            </a:r>
          </a:p>
        </p:txBody>
      </p:sp>
    </p:spTree>
    <p:extLst>
      <p:ext uri="{BB962C8B-B14F-4D97-AF65-F5344CB8AC3E}">
        <p14:creationId xmlns:p14="http://schemas.microsoft.com/office/powerpoint/2010/main" val="9655029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0938" y="457200"/>
            <a:ext cx="7793037" cy="1219200"/>
          </a:xfrm>
        </p:spPr>
        <p:txBody>
          <a:bodyPr/>
          <a:lstStyle/>
          <a:p>
            <a:pPr eaLnBrk="1" hangingPunct="1"/>
            <a:r>
              <a:rPr lang="en-US" altLang="ko-KR" sz="4000" smtClean="0">
                <a:ea typeface="굴림" charset="-127"/>
              </a:rPr>
              <a:t>CRITICISMS OF THE TYLER MODEL</a:t>
            </a:r>
          </a:p>
        </p:txBody>
      </p:sp>
      <p:sp>
        <p:nvSpPr>
          <p:cNvPr id="2253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altLang="ko-KR" sz="2800" smtClean="0">
                <a:ea typeface="굴림" charset="-127"/>
              </a:rPr>
              <a:t>(CONT.)</a:t>
            </a:r>
          </a:p>
          <a:p>
            <a:pPr eaLnBrk="1" hangingPunct="1">
              <a:lnSpc>
                <a:spcPct val="90000"/>
              </a:lnSpc>
            </a:pPr>
            <a:r>
              <a:rPr lang="en-US" altLang="ko-KR" sz="2800" smtClean="0">
                <a:ea typeface="굴림" charset="-127"/>
              </a:rPr>
              <a:t>Learning experiences are individual and are not totally within the power of the teacher to select</a:t>
            </a:r>
          </a:p>
          <a:p>
            <a:pPr lvl="1" eaLnBrk="1" hangingPunct="1">
              <a:lnSpc>
                <a:spcPct val="90000"/>
              </a:lnSpc>
            </a:pPr>
            <a:r>
              <a:rPr lang="en-US" altLang="ko-KR" sz="2400" smtClean="0">
                <a:ea typeface="굴림" charset="-127"/>
              </a:rPr>
              <a:t>The teacher can control the learning experience through the manipulation of the environment, which results in stimulating situations sufficient to induce the kind of learning outcomes desired</a:t>
            </a:r>
            <a:endParaRPr lang="en-US" altLang="ko-KR" smtClean="0">
              <a:ea typeface="굴림" charset="-127"/>
            </a:endParaRPr>
          </a:p>
        </p:txBody>
      </p:sp>
      <p:sp>
        <p:nvSpPr>
          <p:cNvPr id="22532" name="Footer Placeholder 1"/>
          <p:cNvSpPr>
            <a:spLocks noGrp="1"/>
          </p:cNvSpPr>
          <p:nvPr>
            <p:ph type="ftr" sz="quarter" idx="11"/>
          </p:nvPr>
        </p:nvSpPr>
        <p:spPr>
          <a:xfrm>
            <a:off x="2590800" y="6243638"/>
            <a:ext cx="4572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marL="0" lvl="1" algn="ctr"/>
            <a:r>
              <a:rPr lang="en-US" altLang="ko-KR" sz="1400">
                <a:solidFill>
                  <a:prstClr val="black"/>
                </a:solidFill>
                <a:ea typeface="굴림" charset="-127"/>
                <a:hlinkClick r:id="rId2"/>
              </a:rPr>
              <a:t>www.neiu.edu/~aserafin/New%20Folder/TYLER.html</a:t>
            </a:r>
            <a:r>
              <a:rPr lang="en-US" altLang="ko-KR" sz="1400">
                <a:solidFill>
                  <a:prstClr val="black"/>
                </a:solidFill>
                <a:ea typeface="굴림" charset="-127"/>
              </a:rPr>
              <a:t> </a:t>
            </a:r>
          </a:p>
          <a:p>
            <a:endParaRPr lang="ko-KR" altLang="ko-KR">
              <a:solidFill>
                <a:prstClr val="black"/>
              </a:solidFill>
            </a:endParaRPr>
          </a:p>
        </p:txBody>
      </p:sp>
    </p:spTree>
    <p:extLst>
      <p:ext uri="{BB962C8B-B14F-4D97-AF65-F5344CB8AC3E}">
        <p14:creationId xmlns:p14="http://schemas.microsoft.com/office/powerpoint/2010/main" val="3832493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r>
              <a:rPr lang="en-US" altLang="ko-KR" sz="4000" smtClean="0">
                <a:ea typeface="굴림" charset="-127"/>
              </a:rPr>
              <a:t>IMPLICATIONS FOR (NURSING) CURRICULUM</a:t>
            </a:r>
          </a:p>
        </p:txBody>
      </p:sp>
      <p:sp>
        <p:nvSpPr>
          <p:cNvPr id="23555" name="Rectangle 3"/>
          <p:cNvSpPr>
            <a:spLocks noGrp="1" noChangeArrowheads="1"/>
          </p:cNvSpPr>
          <p:nvPr>
            <p:ph type="body" idx="1"/>
          </p:nvPr>
        </p:nvSpPr>
        <p:spPr>
          <a:xfrm>
            <a:off x="533400" y="2743200"/>
            <a:ext cx="8229600" cy="3611563"/>
          </a:xfrm>
        </p:spPr>
        <p:txBody>
          <a:bodyPr/>
          <a:lstStyle/>
          <a:p>
            <a:pPr eaLnBrk="1" hangingPunct="1">
              <a:lnSpc>
                <a:spcPct val="90000"/>
              </a:lnSpc>
            </a:pPr>
            <a:r>
              <a:rPr lang="en-US" altLang="ko-KR" sz="2800" smtClean="0">
                <a:ea typeface="굴림" charset="-127"/>
              </a:rPr>
              <a:t>Behavioral objectives are no longer the “gold standard”. Other prescriptive models, (rule based) have emerged since the 1980s. </a:t>
            </a:r>
          </a:p>
          <a:p>
            <a:pPr eaLnBrk="1" hangingPunct="1">
              <a:lnSpc>
                <a:spcPct val="90000"/>
              </a:lnSpc>
            </a:pPr>
            <a:endParaRPr lang="en-US" altLang="ko-KR" sz="2800" smtClean="0">
              <a:ea typeface="굴림" charset="-127"/>
            </a:endParaRPr>
          </a:p>
          <a:p>
            <a:pPr eaLnBrk="1" hangingPunct="1">
              <a:lnSpc>
                <a:spcPct val="90000"/>
              </a:lnSpc>
            </a:pPr>
            <a:r>
              <a:rPr lang="en-US" altLang="ko-KR" sz="2800" smtClean="0">
                <a:ea typeface="굴림" charset="-127"/>
              </a:rPr>
              <a:t>Outcome or results based education focuses on student behavior instead of the teacher and defines outcomes obtained by the student only</a:t>
            </a:r>
          </a:p>
        </p:txBody>
      </p:sp>
    </p:spTree>
    <p:extLst>
      <p:ext uri="{BB962C8B-B14F-4D97-AF65-F5344CB8AC3E}">
        <p14:creationId xmlns:p14="http://schemas.microsoft.com/office/powerpoint/2010/main" val="1419600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ko-KR" sz="4000" smtClean="0">
                <a:ea typeface="굴림" charset="-127"/>
              </a:rPr>
              <a:t>EVOLUTION OF THE MODEL </a:t>
            </a:r>
          </a:p>
        </p:txBody>
      </p:sp>
      <p:sp>
        <p:nvSpPr>
          <p:cNvPr id="4099" name="Rectangle 3"/>
          <p:cNvSpPr>
            <a:spLocks noGrp="1" noChangeArrowheads="1"/>
          </p:cNvSpPr>
          <p:nvPr>
            <p:ph type="body" idx="1"/>
          </p:nvPr>
        </p:nvSpPr>
        <p:spPr>
          <a:xfrm>
            <a:off x="1182688" y="2017713"/>
            <a:ext cx="7772400" cy="4611687"/>
          </a:xfrm>
        </p:spPr>
        <p:txBody>
          <a:bodyPr/>
          <a:lstStyle/>
          <a:p>
            <a:pPr eaLnBrk="1" hangingPunct="1"/>
            <a:r>
              <a:rPr lang="en-US" altLang="ko-KR" smtClean="0">
                <a:ea typeface="굴림" charset="-127"/>
              </a:rPr>
              <a:t>Click the link below for a brief history of the evolution of the Tyler model:</a:t>
            </a:r>
          </a:p>
          <a:p>
            <a:pPr lvl="1" eaLnBrk="1" hangingPunct="1"/>
            <a:r>
              <a:rPr lang="en-US" altLang="ko-KR" smtClean="0">
                <a:ea typeface="굴림" charset="-127"/>
                <a:hlinkClick r:id="rId2"/>
              </a:rPr>
              <a:t>http://tylerobjectivemodel.weebly.com</a:t>
            </a:r>
            <a:r>
              <a:rPr lang="en-US" altLang="ko-KR" smtClean="0">
                <a:ea typeface="굴림" charset="-127"/>
              </a:rPr>
              <a:t>  </a:t>
            </a:r>
          </a:p>
        </p:txBody>
      </p:sp>
      <p:pic>
        <p:nvPicPr>
          <p:cNvPr id="4100" name="Picture 5" descr="02759819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3657600"/>
            <a:ext cx="1905000"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3918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ko-KR" sz="4000" smtClean="0">
                <a:ea typeface="굴림" charset="-127"/>
              </a:rPr>
              <a:t>MAJOR COMPONENTS</a:t>
            </a:r>
          </a:p>
        </p:txBody>
      </p:sp>
      <p:sp>
        <p:nvSpPr>
          <p:cNvPr id="5123" name="Rectangle 3"/>
          <p:cNvSpPr>
            <a:spLocks noGrp="1" noChangeArrowheads="1"/>
          </p:cNvSpPr>
          <p:nvPr>
            <p:ph type="body" idx="1"/>
          </p:nvPr>
        </p:nvSpPr>
        <p:spPr/>
        <p:txBody>
          <a:bodyPr/>
          <a:lstStyle/>
          <a:p>
            <a:pPr eaLnBrk="1" hangingPunct="1">
              <a:lnSpc>
                <a:spcPct val="90000"/>
              </a:lnSpc>
            </a:pPr>
            <a:r>
              <a:rPr lang="en-US" altLang="ko-KR" sz="2800" b="1" smtClean="0">
                <a:ea typeface="굴림" charset="-127"/>
              </a:rPr>
              <a:t>The Tyler Model is often referred to as the ‘objective model’ because of it’s objective or unbiased approach to educational evaluation</a:t>
            </a:r>
          </a:p>
          <a:p>
            <a:pPr eaLnBrk="1" hangingPunct="1">
              <a:lnSpc>
                <a:spcPct val="90000"/>
              </a:lnSpc>
            </a:pPr>
            <a:r>
              <a:rPr lang="en-US" altLang="ko-KR" sz="2800" b="1" smtClean="0">
                <a:ea typeface="굴림" charset="-127"/>
              </a:rPr>
              <a:t>It emphasizes consistency among objectives, learning experiences, and outcomes</a:t>
            </a:r>
          </a:p>
          <a:p>
            <a:pPr eaLnBrk="1" hangingPunct="1">
              <a:lnSpc>
                <a:spcPct val="90000"/>
              </a:lnSpc>
            </a:pPr>
            <a:r>
              <a:rPr lang="en-US" altLang="ko-KR" sz="2800" b="1" smtClean="0">
                <a:ea typeface="굴림" charset="-127"/>
              </a:rPr>
              <a:t>Curriculum objectives indicate both behavior to be developed and area of content to be applied (Keating, 2006)</a:t>
            </a:r>
          </a:p>
        </p:txBody>
      </p:sp>
    </p:spTree>
    <p:extLst>
      <p:ext uri="{BB962C8B-B14F-4D97-AF65-F5344CB8AC3E}">
        <p14:creationId xmlns:p14="http://schemas.microsoft.com/office/powerpoint/2010/main" val="241571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ko-KR" sz="4000" smtClean="0">
                <a:ea typeface="굴림" charset="-127"/>
              </a:rPr>
              <a:t>MAJOR COMPONENTS</a:t>
            </a:r>
          </a:p>
        </p:txBody>
      </p:sp>
      <p:sp>
        <p:nvSpPr>
          <p:cNvPr id="6147" name="Rectangle 3"/>
          <p:cNvSpPr>
            <a:spLocks noGrp="1" noChangeArrowheads="1"/>
          </p:cNvSpPr>
          <p:nvPr>
            <p:ph type="body" idx="1"/>
          </p:nvPr>
        </p:nvSpPr>
        <p:spPr/>
        <p:txBody>
          <a:bodyPr/>
          <a:lstStyle/>
          <a:p>
            <a:pPr eaLnBrk="1" hangingPunct="1"/>
            <a:r>
              <a:rPr lang="en-US" altLang="ko-KR" b="1" smtClean="0">
                <a:ea typeface="굴림" charset="-127"/>
              </a:rPr>
              <a:t>Tyler stated his curriculum logic in terms of four questions which must be answered in developing any curriculum and plan of instruction</a:t>
            </a:r>
            <a:r>
              <a:rPr lang="en-US" altLang="ko-KR" smtClean="0">
                <a:ea typeface="굴림" charset="-127"/>
              </a:rPr>
              <a:t>:</a:t>
            </a:r>
          </a:p>
          <a:p>
            <a:pPr lvl="1" eaLnBrk="1" hangingPunct="1"/>
            <a:r>
              <a:rPr lang="en-US" altLang="ko-KR" smtClean="0">
                <a:ea typeface="굴림" charset="-127"/>
              </a:rPr>
              <a:t>I. E, What educational purposes should the school seek to attain?</a:t>
            </a:r>
          </a:p>
        </p:txBody>
      </p:sp>
    </p:spTree>
    <p:extLst>
      <p:ext uri="{BB962C8B-B14F-4D97-AF65-F5344CB8AC3E}">
        <p14:creationId xmlns:p14="http://schemas.microsoft.com/office/powerpoint/2010/main" val="3144134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ko-KR" sz="4000" smtClean="0">
                <a:ea typeface="굴림" charset="-127"/>
              </a:rPr>
              <a:t>MAJOR COMPONENTS</a:t>
            </a:r>
          </a:p>
        </p:txBody>
      </p:sp>
      <p:sp>
        <p:nvSpPr>
          <p:cNvPr id="7171" name="Rectangle 3"/>
          <p:cNvSpPr>
            <a:spLocks noGrp="1" noChangeArrowheads="1"/>
          </p:cNvSpPr>
          <p:nvPr>
            <p:ph type="body" idx="1"/>
          </p:nvPr>
        </p:nvSpPr>
        <p:spPr>
          <a:xfrm>
            <a:off x="457200" y="2057400"/>
            <a:ext cx="8229600" cy="4191000"/>
          </a:xfrm>
        </p:spPr>
        <p:txBody>
          <a:bodyPr/>
          <a:lstStyle/>
          <a:p>
            <a:pPr lvl="1" eaLnBrk="1" hangingPunct="1">
              <a:buFont typeface="Wingdings" pitchFamily="2" charset="2"/>
              <a:buNone/>
            </a:pPr>
            <a:r>
              <a:rPr lang="en-US" altLang="ko-KR" smtClean="0">
                <a:ea typeface="굴림" charset="-127"/>
              </a:rPr>
              <a:t>(CONT.)</a:t>
            </a:r>
          </a:p>
          <a:p>
            <a:pPr lvl="1" eaLnBrk="1" hangingPunct="1"/>
            <a:r>
              <a:rPr lang="en-US" altLang="ko-KR" smtClean="0">
                <a:ea typeface="굴림" charset="-127"/>
              </a:rPr>
              <a:t>What educational experiences can be provided that are likely to attain these purposes?</a:t>
            </a:r>
          </a:p>
          <a:p>
            <a:pPr lvl="1" eaLnBrk="1" hangingPunct="1"/>
            <a:r>
              <a:rPr lang="en-US" altLang="ko-KR" smtClean="0">
                <a:ea typeface="굴림" charset="-127"/>
              </a:rPr>
              <a:t>How can these educational experiences be effectively organized?</a:t>
            </a:r>
          </a:p>
          <a:p>
            <a:pPr lvl="1" eaLnBrk="1" hangingPunct="1"/>
            <a:r>
              <a:rPr lang="en-US" altLang="ko-KR" smtClean="0">
                <a:ea typeface="굴림" charset="-127"/>
              </a:rPr>
              <a:t>How can we determine whether these purposes are being achieved?</a:t>
            </a:r>
          </a:p>
          <a:p>
            <a:pPr eaLnBrk="1" hangingPunct="1">
              <a:buFont typeface="Wingdings" pitchFamily="2" charset="2"/>
              <a:buNone/>
            </a:pPr>
            <a:endParaRPr lang="en-US" altLang="ko-KR" smtClean="0">
              <a:ea typeface="굴림" charset="-127"/>
            </a:endParaRPr>
          </a:p>
        </p:txBody>
      </p:sp>
    </p:spTree>
    <p:extLst>
      <p:ext uri="{BB962C8B-B14F-4D97-AF65-F5344CB8AC3E}">
        <p14:creationId xmlns:p14="http://schemas.microsoft.com/office/powerpoint/2010/main" val="2699950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ko-KR" sz="4000" smtClean="0">
                <a:ea typeface="굴림" charset="-127"/>
              </a:rPr>
              <a:t>MAJOR COMPONENTS</a:t>
            </a:r>
          </a:p>
        </p:txBody>
      </p:sp>
      <p:sp>
        <p:nvSpPr>
          <p:cNvPr id="8195" name="Rectangle 3"/>
          <p:cNvSpPr>
            <a:spLocks noGrp="1" noChangeArrowheads="1"/>
          </p:cNvSpPr>
          <p:nvPr>
            <p:ph type="body" idx="1"/>
          </p:nvPr>
        </p:nvSpPr>
        <p:spPr>
          <a:xfrm>
            <a:off x="457200" y="2057400"/>
            <a:ext cx="8229600" cy="4191000"/>
          </a:xfrm>
        </p:spPr>
        <p:txBody>
          <a:bodyPr/>
          <a:lstStyle/>
          <a:p>
            <a:pPr eaLnBrk="1" hangingPunct="1">
              <a:lnSpc>
                <a:spcPct val="90000"/>
              </a:lnSpc>
              <a:buFont typeface="Wingdings" pitchFamily="2" charset="2"/>
              <a:buNone/>
            </a:pPr>
            <a:r>
              <a:rPr lang="en-US" altLang="ko-KR" smtClean="0">
                <a:ea typeface="굴림" charset="-127"/>
              </a:rPr>
              <a:t>These questions can be turned into a four step process </a:t>
            </a:r>
          </a:p>
          <a:p>
            <a:pPr eaLnBrk="1" hangingPunct="1">
              <a:lnSpc>
                <a:spcPct val="90000"/>
              </a:lnSpc>
              <a:buFont typeface="Wingdings" pitchFamily="2" charset="2"/>
              <a:buChar char="Ø"/>
            </a:pPr>
            <a:r>
              <a:rPr lang="en-US" altLang="ko-KR" smtClean="0">
                <a:ea typeface="굴림" charset="-127"/>
              </a:rPr>
              <a:t>Stating Objectives</a:t>
            </a:r>
          </a:p>
          <a:p>
            <a:pPr eaLnBrk="1" hangingPunct="1">
              <a:lnSpc>
                <a:spcPct val="90000"/>
              </a:lnSpc>
              <a:buClr>
                <a:schemeClr val="tx1"/>
              </a:buClr>
              <a:buFont typeface="Wingdings" pitchFamily="2" charset="2"/>
              <a:buChar char="Ø"/>
            </a:pPr>
            <a:r>
              <a:rPr lang="en-US" altLang="ko-KR" smtClean="0">
                <a:ea typeface="굴림" charset="-127"/>
              </a:rPr>
              <a:t>Selecting Learning Experiences</a:t>
            </a:r>
          </a:p>
          <a:p>
            <a:pPr eaLnBrk="1" hangingPunct="1">
              <a:lnSpc>
                <a:spcPct val="90000"/>
              </a:lnSpc>
              <a:buClr>
                <a:schemeClr val="tx1"/>
              </a:buClr>
              <a:buFont typeface="Wingdings" pitchFamily="2" charset="2"/>
              <a:buChar char="Ø"/>
            </a:pPr>
            <a:r>
              <a:rPr lang="en-US" altLang="ko-KR" smtClean="0">
                <a:ea typeface="굴림" charset="-127"/>
              </a:rPr>
              <a:t>Organizing Learning Experiences</a:t>
            </a:r>
          </a:p>
          <a:p>
            <a:pPr eaLnBrk="1" hangingPunct="1">
              <a:lnSpc>
                <a:spcPct val="90000"/>
              </a:lnSpc>
              <a:buClr>
                <a:schemeClr val="tx1"/>
              </a:buClr>
              <a:buFont typeface="Wingdings" pitchFamily="2" charset="2"/>
              <a:buChar char="Ø"/>
            </a:pPr>
            <a:r>
              <a:rPr lang="en-US" altLang="ko-KR" smtClean="0">
                <a:ea typeface="굴림" charset="-127"/>
              </a:rPr>
              <a:t>Evaluating the Curriculum</a:t>
            </a:r>
          </a:p>
        </p:txBody>
      </p:sp>
      <p:sp>
        <p:nvSpPr>
          <p:cNvPr id="8196" name="Footer Placeholder 1"/>
          <p:cNvSpPr>
            <a:spLocks noGrp="1"/>
          </p:cNvSpPr>
          <p:nvPr>
            <p:ph type="ftr" sz="quarter" idx="11"/>
          </p:nvPr>
        </p:nvSpPr>
        <p:spPr>
          <a:xfrm>
            <a:off x="2819400" y="6019800"/>
            <a:ext cx="3886200" cy="681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ko-KR" sz="1100">
                <a:solidFill>
                  <a:prstClr val="black"/>
                </a:solidFill>
                <a:hlinkClick r:id="rId2"/>
              </a:rPr>
              <a:t>www.neiu.edu/~aserafin/New%20Folder/TYLER.html</a:t>
            </a:r>
            <a:endParaRPr lang="en-US" altLang="ko-KR">
              <a:solidFill>
                <a:prstClr val="black"/>
              </a:solidFill>
            </a:endParaRPr>
          </a:p>
          <a:p>
            <a:endParaRPr lang="ko-KR" altLang="ko-KR">
              <a:solidFill>
                <a:prstClr val="black"/>
              </a:solidFill>
            </a:endParaRPr>
          </a:p>
        </p:txBody>
      </p:sp>
    </p:spTree>
    <p:extLst>
      <p:ext uri="{BB962C8B-B14F-4D97-AF65-F5344CB8AC3E}">
        <p14:creationId xmlns:p14="http://schemas.microsoft.com/office/powerpoint/2010/main" val="1576040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p:txBody>
          <a:bodyPr lIns="0" rIns="0" bIns="0">
            <a:normAutofit fontScale="90000"/>
          </a:bodyPr>
          <a:lstStyle/>
          <a:p>
            <a:pPr eaLnBrk="1" hangingPunct="1"/>
            <a:r>
              <a:rPr lang="en-US" altLang="ko-KR" sz="3900" smtClean="0">
                <a:ea typeface="굴림" charset="-127"/>
              </a:rPr>
              <a:t>Tyler’s Four Principles of Teaching</a:t>
            </a:r>
          </a:p>
        </p:txBody>
      </p:sp>
      <p:sp>
        <p:nvSpPr>
          <p:cNvPr id="9219" name="Content Placeholder 2"/>
          <p:cNvSpPr>
            <a:spLocks noGrp="1"/>
          </p:cNvSpPr>
          <p:nvPr>
            <p:ph idx="4294967295"/>
          </p:nvPr>
        </p:nvSpPr>
        <p:spPr>
          <a:xfrm>
            <a:off x="914400" y="1905000"/>
            <a:ext cx="7772400" cy="4114800"/>
          </a:xfrm>
        </p:spPr>
        <p:txBody>
          <a:bodyPr/>
          <a:lstStyle/>
          <a:p>
            <a:pPr marL="273050" indent="-273050" algn="ctr" eaLnBrk="1" hangingPunct="1">
              <a:buFont typeface="Wingdings" pitchFamily="2" charset="2"/>
              <a:buNone/>
            </a:pPr>
            <a:r>
              <a:rPr lang="en-US" altLang="ko-KR" smtClean="0">
                <a:ea typeface="굴림" charset="-127"/>
              </a:rPr>
              <a:t>Principle 1: Defining Appropriate Learning Objectives</a:t>
            </a:r>
          </a:p>
        </p:txBody>
      </p:sp>
      <p:pic>
        <p:nvPicPr>
          <p:cNvPr id="9220" name="Picture 15" descr="C:\Users\esl\AppData\Local\Microsoft\Windows\Temporary Internet Files\Content.IE5\4J8K3G7P\bullsey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8694">
            <a:off x="2132013" y="3052763"/>
            <a:ext cx="3511550"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658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533400" y="685800"/>
            <a:ext cx="8153400" cy="1162050"/>
          </a:xfrm>
        </p:spPr>
        <p:txBody>
          <a:bodyPr lIns="0" rIns="0" bIns="0">
            <a:normAutofit fontScale="90000"/>
          </a:bodyPr>
          <a:lstStyle/>
          <a:p>
            <a:pPr eaLnBrk="1" hangingPunct="1"/>
            <a:r>
              <a:rPr lang="en-US" altLang="ko-KR" sz="3900" smtClean="0">
                <a:ea typeface="굴림" charset="-127"/>
              </a:rPr>
              <a:t>Tyler’s Teaching Principles cont’d</a:t>
            </a:r>
          </a:p>
        </p:txBody>
      </p:sp>
      <p:sp>
        <p:nvSpPr>
          <p:cNvPr id="10243" name="Content Placeholder 2"/>
          <p:cNvSpPr>
            <a:spLocks noGrp="1"/>
          </p:cNvSpPr>
          <p:nvPr>
            <p:ph idx="4294967295"/>
          </p:nvPr>
        </p:nvSpPr>
        <p:spPr/>
        <p:txBody>
          <a:bodyPr/>
          <a:lstStyle/>
          <a:p>
            <a:pPr marL="273050" indent="-273050" algn="ctr" eaLnBrk="1" hangingPunct="1">
              <a:buFont typeface="Wingdings" pitchFamily="2" charset="2"/>
              <a:buNone/>
            </a:pPr>
            <a:r>
              <a:rPr lang="en-US" altLang="ko-KR" smtClean="0">
                <a:ea typeface="굴림" charset="-127"/>
              </a:rPr>
              <a:t>Principle 2: Establishing Useful Learning Experiences</a:t>
            </a:r>
          </a:p>
          <a:p>
            <a:pPr marL="273050" indent="-273050" eaLnBrk="1" hangingPunct="1">
              <a:buFont typeface="Wingdings" pitchFamily="2" charset="2"/>
              <a:buNone/>
            </a:pPr>
            <a:endParaRPr lang="en-US" altLang="ko-KR" smtClean="0">
              <a:ea typeface="굴림" charset="-127"/>
            </a:endParaRPr>
          </a:p>
        </p:txBody>
      </p:sp>
      <p:pic>
        <p:nvPicPr>
          <p:cNvPr id="10244" name="Picture 2" descr="C:\Users\Owner\AppData\Local\Microsoft\Windows\Temporary Internet Files\Content.IE5\MQQ0340O\MPj04422740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276600"/>
            <a:ext cx="4724400"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4810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869</Words>
  <Application>Microsoft Office PowerPoint</Application>
  <PresentationFormat>On-screen Show (4:3)</PresentationFormat>
  <Paragraphs>84</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TYLER Curriculum Model</vt:lpstr>
      <vt:lpstr>Tyler MODEL</vt:lpstr>
      <vt:lpstr>EVOLUTION OF THE MODEL </vt:lpstr>
      <vt:lpstr>MAJOR COMPONENTS</vt:lpstr>
      <vt:lpstr>MAJOR COMPONENTS</vt:lpstr>
      <vt:lpstr>MAJOR COMPONENTS</vt:lpstr>
      <vt:lpstr>MAJOR COMPONENTS</vt:lpstr>
      <vt:lpstr>Tyler’s Four Principles of Teaching</vt:lpstr>
      <vt:lpstr>Tyler’s Teaching Principles cont’d</vt:lpstr>
      <vt:lpstr>Tyler’s Teaching Principles cont’d </vt:lpstr>
      <vt:lpstr>Tyler’s Teaching Principles cont’d</vt:lpstr>
      <vt:lpstr>Synopsis of Principles </vt:lpstr>
      <vt:lpstr>What do we mean by evaluation?  </vt:lpstr>
      <vt:lpstr>PRIMARY TERMS OF THE THEORY</vt:lpstr>
      <vt:lpstr>PRIMARY TERMS OF THE THEORY</vt:lpstr>
      <vt:lpstr>PRIMARY TERMS OF THE THEORY</vt:lpstr>
      <vt:lpstr>PRIMARY TERMS OF THE THEORY</vt:lpstr>
      <vt:lpstr>STRENGTHS OF MODEL</vt:lpstr>
      <vt:lpstr>CRITICISMS OF THE TYLER MODEL</vt:lpstr>
      <vt:lpstr>CRITICISMS OF THE TYLER MODEL</vt:lpstr>
      <vt:lpstr>CRITICISMS OF THE TYLER MODEL</vt:lpstr>
      <vt:lpstr>IMPLICATIONS FOR (NURSING) CURRICULUM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TYLER Curriculum Model</dc:title>
  <dc:creator>Dr. Malik</dc:creator>
  <cp:lastModifiedBy>Dr. Malik</cp:lastModifiedBy>
  <cp:revision>1</cp:revision>
  <dcterms:created xsi:type="dcterms:W3CDTF">2020-11-09T19:39:29Z</dcterms:created>
  <dcterms:modified xsi:type="dcterms:W3CDTF">2020-11-09T19:40:01Z</dcterms:modified>
</cp:coreProperties>
</file>