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1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8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3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9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0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2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5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7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8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726EF-F2DE-4E9C-8942-C71FF6DED17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E732A-F1C1-4F38-9FF9-E00BCCC8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2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20462" y="180304"/>
                <a:ext cx="10599365" cy="315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Example#5.13.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        	from figure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 smtClean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acc>
                      <m:accPr>
                        <m:chr m:val="̂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Net is sum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	</a:t>
                </a:r>
              </a:p>
              <a:p>
                <a:r>
                  <a:rPr lang="en-US" dirty="0" smtClean="0"/>
                  <a:t>------------------------------------------------------------------------------------------------------------------------------------------------ 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462" y="180304"/>
                <a:ext cx="10599365" cy="3154133"/>
              </a:xfrm>
              <a:prstGeom prst="rect">
                <a:avLst/>
              </a:prstGeom>
              <a:blipFill rotWithShape="0">
                <a:blip r:embed="rId2"/>
                <a:stretch>
                  <a:fillRect l="-518" t="-1161" b="-2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654" y="-341586"/>
            <a:ext cx="2268390" cy="16871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345546"/>
            <a:ext cx="1158992" cy="1091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0044" y="1430936"/>
            <a:ext cx="1251092" cy="873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759854" y="3464477"/>
                <a:ext cx="8409904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 smtClean="0"/>
              </a:p>
              <a:p>
                <a:r>
                  <a:rPr lang="en-US" dirty="0" smtClean="0"/>
                  <a:t>Since</a:t>
                </a:r>
              </a:p>
              <a:p>
                <a:endParaRPr lang="en-US" dirty="0"/>
              </a:p>
              <a:p>
                <a:r>
                  <a:rPr lang="en-US" dirty="0" smtClean="0"/>
                  <a:t>From we can calculate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</m:acc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</m:acc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𝒎</m:t>
                    </m:r>
                    <m:func>
                      <m:func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  <m:acc>
                          <m:accPr>
                            <m:chr m:val="̂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</m:acc>
                      </m:e>
                    </m:func>
                  </m:oMath>
                </a14:m>
                <a:endParaRPr lang="en-US" b="1" dirty="0" smtClean="0"/>
              </a:p>
              <a:p>
                <a:r>
                  <a:rPr lang="en-US" dirty="0" smtClean="0"/>
                  <a:t>So,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Now, take Curl of </a:t>
                </a:r>
                <a:r>
                  <a:rPr lang="en-US" b="1" dirty="0" smtClean="0"/>
                  <a:t>A</a:t>
                </a:r>
                <a:r>
                  <a:rPr lang="en-US" dirty="0" smtClean="0"/>
                  <a:t> to find </a:t>
                </a:r>
                <a:r>
                  <a:rPr lang="en-US" b="1" dirty="0" smtClean="0"/>
                  <a:t>B</a:t>
                </a:r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54" y="3464477"/>
                <a:ext cx="8409904" cy="2862322"/>
              </a:xfrm>
              <a:prstGeom prst="rect">
                <a:avLst/>
              </a:prstGeom>
              <a:blipFill rotWithShape="0">
                <a:blip r:embed="rId6"/>
                <a:stretch>
                  <a:fillRect l="-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99301" y="3574953"/>
            <a:ext cx="3013657" cy="24523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4000" y="3574953"/>
            <a:ext cx="1561971" cy="6309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69159" y="4789709"/>
            <a:ext cx="1468674" cy="5200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0462" y="5893619"/>
            <a:ext cx="2882952" cy="44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3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09092" y="128790"/>
                <a:ext cx="11603865" cy="1636875"/>
              </a:xfrm>
            </p:spPr>
            <p:txBody>
              <a:bodyPr>
                <a:normAutofit fontScale="77500" lnSpcReduction="20000"/>
              </a:bodyPr>
              <a:lstStyle/>
              <a:p>
                <a:pPr algn="l"/>
                <a:r>
                  <a:rPr lang="en-US" dirty="0" smtClean="0"/>
                  <a:t>Problem#</a:t>
                </a:r>
                <a:r>
                  <a:rPr lang="en-US" b="1" dirty="0" smtClean="0"/>
                  <a:t>5.34</a:t>
                </a:r>
                <a:r>
                  <a:rPr lang="en-US" dirty="0" smtClean="0"/>
                  <a:t>. From spherical coordinates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endParaRPr lang="en-US" dirty="0" smtClean="0"/>
              </a:p>
              <a:p>
                <a:pPr algn="l"/>
                <a:r>
                  <a:rPr lang="en-US" dirty="0" smtClean="0"/>
                  <a:t>Here from Fig.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--------------------------------------------</a:t>
                </a: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09092" y="128790"/>
                <a:ext cx="11603865" cy="1636875"/>
              </a:xfrm>
              <a:blipFill rotWithShape="0">
                <a:blip r:embed="rId2"/>
                <a:stretch>
                  <a:fillRect l="-525" t="-7435" b="-6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3093" y="128790"/>
            <a:ext cx="2048890" cy="16368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96214" y="1970468"/>
                <a:ext cx="1120462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Problem#</a:t>
                </a:r>
                <a:r>
                  <a:rPr lang="en-US" b="1" dirty="0" smtClean="0"/>
                  <a:t>5.35</a:t>
                </a:r>
                <a:r>
                  <a:rPr lang="en-US" dirty="0" smtClean="0"/>
                  <a:t>. (a).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smtClean="0"/>
                  <a:t> . </a:t>
                </a:r>
              </a:p>
              <a:p>
                <a:r>
                  <a:rPr lang="en-US" dirty="0" smtClean="0"/>
                  <a:t>Z axis points out of the screen (Page).</a:t>
                </a:r>
              </a:p>
              <a:p>
                <a:r>
                  <a:rPr lang="en-US" dirty="0" smtClean="0"/>
                  <a:t>(b). Just put the value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acc>
                      <m:accPr>
                        <m:chr m:val="̂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endParaRPr lang="en-US" dirty="0" smtClean="0"/>
              </a:p>
              <a:p>
                <a:r>
                  <a:rPr lang="en-US" dirty="0" smtClean="0"/>
                  <a:t>In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(c).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en-US" dirty="0" smtClean="0"/>
              </a:p>
              <a:p>
                <a:pPr algn="ctr"/>
                <a:r>
                  <a:rPr lang="en-US" dirty="0" smtClean="0"/>
                  <a:t>-----------------------------------------------------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4" y="1970468"/>
                <a:ext cx="11204620" cy="2031325"/>
              </a:xfrm>
              <a:prstGeom prst="rect">
                <a:avLst/>
              </a:prstGeom>
              <a:blipFill rotWithShape="0">
                <a:blip r:embed="rId4"/>
                <a:stretch>
                  <a:fillRect l="-490" t="-1502" b="-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3093" y="1765665"/>
            <a:ext cx="2502185" cy="22097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836" y="2870555"/>
            <a:ext cx="2479065" cy="54234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18186" y="4288665"/>
                <a:ext cx="936294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Problem#</a:t>
                </a:r>
                <a:r>
                  <a:rPr lang="en-US" b="1" dirty="0" smtClean="0"/>
                  <a:t>5.36</a:t>
                </a:r>
                <a:r>
                  <a:rPr lang="en-US" dirty="0" smtClean="0"/>
                  <a:t>. Start from Field due to an infinite line of current. You have already solved an example of this problem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Problem# </a:t>
                </a:r>
                <a:r>
                  <a:rPr lang="en-US" b="1" dirty="0" smtClean="0"/>
                  <a:t>5.37</a:t>
                </a:r>
                <a:r>
                  <a:rPr lang="en-US" dirty="0" smtClean="0"/>
                  <a:t>. For circular loop of radius r.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Now, calculate for the disk by writing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𝑣𝑑𝑟</m:t>
                    </m:r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 . 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6" y="4288665"/>
                <a:ext cx="9362941" cy="2308324"/>
              </a:xfrm>
              <a:prstGeom prst="rect">
                <a:avLst/>
              </a:prstGeom>
              <a:blipFill rotWithShape="0">
                <a:blip r:embed="rId7"/>
                <a:stretch>
                  <a:fillRect l="-521" t="-1587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02461" y="3859718"/>
            <a:ext cx="2094220" cy="197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32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50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Akhtar-PC</dc:creator>
  <cp:lastModifiedBy>Akhtar-PC</cp:lastModifiedBy>
  <cp:revision>14</cp:revision>
  <dcterms:created xsi:type="dcterms:W3CDTF">2020-04-20T10:08:30Z</dcterms:created>
  <dcterms:modified xsi:type="dcterms:W3CDTF">2020-04-20T17:56:15Z</dcterms:modified>
</cp:coreProperties>
</file>