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6EF-F2DE-4E9C-8942-C71FF6DED17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732A-F1C1-4F38-9FF9-E00BCCC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81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6EF-F2DE-4E9C-8942-C71FF6DED17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732A-F1C1-4F38-9FF9-E00BCCC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86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6EF-F2DE-4E9C-8942-C71FF6DED17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732A-F1C1-4F38-9FF9-E00BCCC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838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6EF-F2DE-4E9C-8942-C71FF6DED17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732A-F1C1-4F38-9FF9-E00BCCC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98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6EF-F2DE-4E9C-8942-C71FF6DED17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732A-F1C1-4F38-9FF9-E00BCCC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08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6EF-F2DE-4E9C-8942-C71FF6DED17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732A-F1C1-4F38-9FF9-E00BCCC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37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6EF-F2DE-4E9C-8942-C71FF6DED17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732A-F1C1-4F38-9FF9-E00BCCC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28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6EF-F2DE-4E9C-8942-C71FF6DED17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732A-F1C1-4F38-9FF9-E00BCCC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56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6EF-F2DE-4E9C-8942-C71FF6DED17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732A-F1C1-4F38-9FF9-E00BCCC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775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6EF-F2DE-4E9C-8942-C71FF6DED17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732A-F1C1-4F38-9FF9-E00BCCC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85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726EF-F2DE-4E9C-8942-C71FF6DED17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E732A-F1C1-4F38-9FF9-E00BCCC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123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726EF-F2DE-4E9C-8942-C71FF6DED17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CE732A-F1C1-4F38-9FF9-E00BCCC8F5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124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1120462" y="180304"/>
                <a:ext cx="10599365" cy="31541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/>
                  <a:t>Example#5.13.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	</a:t>
                </a:r>
                <a:r>
                  <a:rPr lang="en-US" dirty="0"/>
                  <a:t> </a:t>
                </a:r>
                <a:r>
                  <a:rPr lang="en-US" dirty="0" smtClean="0"/>
                  <a:t>        	from figure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e>
                    </m:acc>
                  </m:oMath>
                </a14:m>
                <a:r>
                  <a:rPr lang="en-US" dirty="0" smtClean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acc>
                      <m:accPr>
                        <m:chr m:val="̂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acc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Net is sum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 smtClean="0"/>
                  <a:t>	</a:t>
                </a:r>
              </a:p>
              <a:p>
                <a:r>
                  <a:rPr lang="en-US" dirty="0" smtClean="0"/>
                  <a:t>------------------------------------------------------------------------------------------------------------------------------------------------ </a:t>
                </a:r>
                <a:endParaRPr lang="en-US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462" y="180304"/>
                <a:ext cx="10599365" cy="3154133"/>
              </a:xfrm>
              <a:prstGeom prst="rect">
                <a:avLst/>
              </a:prstGeom>
              <a:blipFill rotWithShape="0">
                <a:blip r:embed="rId2"/>
                <a:stretch>
                  <a:fillRect l="-518" t="-1161" b="-23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1654" y="-341586"/>
            <a:ext cx="2268390" cy="16871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1345546"/>
            <a:ext cx="1158992" cy="1091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00044" y="1430936"/>
            <a:ext cx="1251092" cy="873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759854" y="3464477"/>
                <a:ext cx="8409904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en-US" dirty="0" smtClean="0"/>
              </a:p>
              <a:p>
                <a:r>
                  <a:rPr lang="en-US" dirty="0" smtClean="0"/>
                  <a:t>Since</a:t>
                </a:r>
              </a:p>
              <a:p>
                <a:endParaRPr lang="en-US" dirty="0"/>
              </a:p>
              <a:p>
                <a:r>
                  <a:rPr lang="en-US" dirty="0" smtClean="0"/>
                  <a:t>From we can calculate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𝒎</m:t>
                        </m:r>
                      </m:e>
                    </m:acc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acc>
                      <m:accPr>
                        <m:chr m:val="̂"/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𝒓</m:t>
                        </m:r>
                      </m:e>
                    </m:acc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𝒎</m:t>
                    </m:r>
                    <m:func>
                      <m:func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𝐬𝐢𝐧</m:t>
                        </m:r>
                      </m:fName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𝜽</m:t>
                        </m:r>
                        <m:acc>
                          <m:accPr>
                            <m:chr m:val="̂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𝝋</m:t>
                            </m:r>
                          </m:e>
                        </m:acc>
                      </m:e>
                    </m:func>
                  </m:oMath>
                </a14:m>
                <a:endParaRPr lang="en-US" b="1" dirty="0" smtClean="0"/>
              </a:p>
              <a:p>
                <a:r>
                  <a:rPr lang="en-US" dirty="0" smtClean="0"/>
                  <a:t>So,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Now, take Curl of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to find </a:t>
                </a:r>
                <a:r>
                  <a:rPr lang="en-US" b="1" dirty="0" smtClean="0"/>
                  <a:t>B</a:t>
                </a:r>
                <a:r>
                  <a:rPr lang="en-US" dirty="0" smtClean="0"/>
                  <a:t>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854" y="3464477"/>
                <a:ext cx="8409904" cy="2862322"/>
              </a:xfrm>
              <a:prstGeom prst="rect">
                <a:avLst/>
              </a:prstGeom>
              <a:blipFill rotWithShape="0">
                <a:blip r:embed="rId6"/>
                <a:stretch>
                  <a:fillRect l="-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99301" y="3574953"/>
            <a:ext cx="3013657" cy="24523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24000" y="3574953"/>
            <a:ext cx="1561971" cy="63091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369159" y="4789709"/>
            <a:ext cx="1468674" cy="5200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120462" y="5893619"/>
            <a:ext cx="2882952" cy="445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832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309092" y="128790"/>
                <a:ext cx="11603865" cy="1636875"/>
              </a:xfrm>
            </p:spPr>
            <p:txBody>
              <a:bodyPr>
                <a:normAutofit fontScale="77500" lnSpcReduction="20000"/>
              </a:bodyPr>
              <a:lstStyle/>
              <a:p>
                <a:pPr algn="l"/>
                <a:r>
                  <a:rPr lang="en-US" dirty="0" smtClean="0"/>
                  <a:t>Problem#</a:t>
                </a:r>
                <a:r>
                  <a:rPr lang="en-US" b="1" dirty="0" smtClean="0"/>
                  <a:t>5.34</a:t>
                </a:r>
                <a:r>
                  <a:rPr lang="en-US" dirty="0" smtClean="0"/>
                  <a:t>. From spherical coordinates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l"/>
                <a:r>
                  <a:rPr lang="en-US" dirty="0" smtClean="0"/>
                  <a:t>Here from Fig.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endParaRPr lang="en-US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--------------------------------------------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309092" y="128790"/>
                <a:ext cx="11603865" cy="1636875"/>
              </a:xfrm>
              <a:blipFill rotWithShape="0">
                <a:blip r:embed="rId2"/>
                <a:stretch>
                  <a:fillRect l="-525" t="-7435" b="-6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3093" y="128790"/>
            <a:ext cx="2048890" cy="16368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296214" y="1970468"/>
                <a:ext cx="11204620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Problem#</a:t>
                </a:r>
                <a:r>
                  <a:rPr lang="en-US" b="1" dirty="0" smtClean="0"/>
                  <a:t>5.35</a:t>
                </a:r>
                <a:r>
                  <a:rPr lang="en-US" dirty="0" smtClean="0"/>
                  <a:t>. (a).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acc>
                      <m:accPr>
                        <m:chr m:val="̂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 smtClean="0"/>
                  <a:t> . </a:t>
                </a:r>
              </a:p>
              <a:p>
                <a:r>
                  <a:rPr lang="en-US" dirty="0" smtClean="0"/>
                  <a:t>Z axis points out of the screen (Page).</a:t>
                </a:r>
              </a:p>
              <a:p>
                <a:r>
                  <a:rPr lang="en-US" dirty="0" smtClean="0"/>
                  <a:t>(b). Just put the value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acc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acc>
                      <m:accPr>
                        <m:chr m:val="̂"/>
                        <m:ctrlP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endParaRPr lang="en-US" dirty="0" smtClean="0"/>
              </a:p>
              <a:p>
                <a:r>
                  <a:rPr lang="en-US" dirty="0" smtClean="0"/>
                  <a:t>In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(c).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acc>
                  </m:oMath>
                </a14:m>
                <a:endParaRPr lang="en-US" dirty="0" smtClean="0"/>
              </a:p>
              <a:p>
                <a:pPr algn="ctr"/>
                <a:r>
                  <a:rPr lang="en-US" dirty="0" smtClean="0"/>
                  <a:t>-----------------------------------------------------</a:t>
                </a: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14" y="1970468"/>
                <a:ext cx="11204620" cy="2031325"/>
              </a:xfrm>
              <a:prstGeom prst="rect">
                <a:avLst/>
              </a:prstGeom>
              <a:blipFill rotWithShape="0">
                <a:blip r:embed="rId4"/>
                <a:stretch>
                  <a:fillRect l="-490" t="-1502" b="-39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23093" y="1765665"/>
            <a:ext cx="2502185" cy="220978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3836" y="2870555"/>
            <a:ext cx="2479065" cy="54234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18186" y="4288665"/>
                <a:ext cx="9362941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Problem#</a:t>
                </a:r>
                <a:r>
                  <a:rPr lang="en-US" b="1" dirty="0" smtClean="0"/>
                  <a:t>5.36</a:t>
                </a:r>
                <a:r>
                  <a:rPr lang="en-US" dirty="0" smtClean="0"/>
                  <a:t>. Start from Field due to an infinite line of current. You have already solved an example of this problem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Problem# </a:t>
                </a:r>
                <a:r>
                  <a:rPr lang="en-US" b="1" dirty="0" smtClean="0"/>
                  <a:t>5.37</a:t>
                </a:r>
                <a:r>
                  <a:rPr lang="en-US" dirty="0" smtClean="0"/>
                  <a:t>. For circular loop of radius r.   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</a:p>
              <a:p>
                <a:r>
                  <a:rPr lang="en-US" dirty="0" smtClean="0"/>
                  <a:t>Now, calculate for the disk by writing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𝐼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𝑣𝑑𝑟</m:t>
                    </m:r>
                  </m:oMath>
                </a14:m>
                <a:r>
                  <a:rPr lang="en-US" b="0" dirty="0" smtClean="0">
                    <a:ea typeface="Cambria Math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 smtClean="0"/>
                  <a:t> . </a:t>
                </a:r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186" y="4288665"/>
                <a:ext cx="9362941" cy="2308324"/>
              </a:xfrm>
              <a:prstGeom prst="rect">
                <a:avLst/>
              </a:prstGeom>
              <a:blipFill rotWithShape="0">
                <a:blip r:embed="rId7"/>
                <a:stretch>
                  <a:fillRect l="-521" t="-1587" b="-34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02461" y="3859718"/>
            <a:ext cx="2094220" cy="197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32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50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Akhtar-PC</dc:creator>
  <cp:lastModifiedBy>Akhtar-PC</cp:lastModifiedBy>
  <cp:revision>14</cp:revision>
  <dcterms:created xsi:type="dcterms:W3CDTF">2020-04-20T10:08:30Z</dcterms:created>
  <dcterms:modified xsi:type="dcterms:W3CDTF">2020-04-20T17:56:15Z</dcterms:modified>
</cp:coreProperties>
</file>