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7" r:id="rId3"/>
    <p:sldId id="258" r:id="rId4"/>
    <p:sldId id="271" r:id="rId5"/>
    <p:sldId id="259" r:id="rId6"/>
    <p:sldId id="260" r:id="rId7"/>
    <p:sldId id="261" r:id="rId8"/>
    <p:sldId id="262" r:id="rId9"/>
    <p:sldId id="263" r:id="rId10"/>
    <p:sldId id="264" r:id="rId11"/>
    <p:sldId id="265" r:id="rId12"/>
    <p:sldId id="266" r:id="rId13"/>
    <p:sldId id="267" r:id="rId14"/>
    <p:sldId id="268" r:id="rId15"/>
    <p:sldId id="269" r:id="rId16"/>
    <p:sldId id="281" r:id="rId17"/>
    <p:sldId id="272" r:id="rId18"/>
    <p:sldId id="273" r:id="rId19"/>
    <p:sldId id="274" r:id="rId20"/>
    <p:sldId id="282" r:id="rId21"/>
    <p:sldId id="275" r:id="rId22"/>
    <p:sldId id="276" r:id="rId23"/>
    <p:sldId id="277" r:id="rId24"/>
    <p:sldId id="283" r:id="rId25"/>
    <p:sldId id="284" r:id="rId26"/>
    <p:sldId id="278" r:id="rId27"/>
    <p:sldId id="279" r:id="rId28"/>
    <p:sldId id="280" r:id="rId29"/>
    <p:sldId id="285"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 Mujtaba Cheema" userId="043f965f600720d4" providerId="LiveId" clId="{C9CFE311-C8B3-43C1-BE29-1A26D659A0E1}"/>
    <pc:docChg chg="custSel addSld delSld modSld">
      <pc:chgData name="Al Mujtaba Cheema" userId="043f965f600720d4" providerId="LiveId" clId="{C9CFE311-C8B3-43C1-BE29-1A26D659A0E1}" dt="2020-11-13T06:33:15" v="660"/>
      <pc:docMkLst>
        <pc:docMk/>
      </pc:docMkLst>
      <pc:sldChg chg="modSp mod">
        <pc:chgData name="Al Mujtaba Cheema" userId="043f965f600720d4" providerId="LiveId" clId="{C9CFE311-C8B3-43C1-BE29-1A26D659A0E1}" dt="2020-11-13T04:28:15.204" v="545"/>
        <pc:sldMkLst>
          <pc:docMk/>
          <pc:sldMk cId="3238308373" sldId="256"/>
        </pc:sldMkLst>
        <pc:spChg chg="mod">
          <ac:chgData name="Al Mujtaba Cheema" userId="043f965f600720d4" providerId="LiveId" clId="{C9CFE311-C8B3-43C1-BE29-1A26D659A0E1}" dt="2020-11-13T04:28:15.204" v="545"/>
          <ac:spMkLst>
            <pc:docMk/>
            <pc:sldMk cId="3238308373" sldId="256"/>
            <ac:spMk id="2" creationId="{40E4B618-6D3F-4018-B11E-29F4AA7F91BE}"/>
          </ac:spMkLst>
        </pc:spChg>
        <pc:spChg chg="mod">
          <ac:chgData name="Al Mujtaba Cheema" userId="043f965f600720d4" providerId="LiveId" clId="{C9CFE311-C8B3-43C1-BE29-1A26D659A0E1}" dt="2020-11-13T04:28:15.204" v="545"/>
          <ac:spMkLst>
            <pc:docMk/>
            <pc:sldMk cId="3238308373" sldId="256"/>
            <ac:spMk id="3" creationId="{5DD5A413-8841-4B9F-B160-593A451ADC66}"/>
          </ac:spMkLst>
        </pc:spChg>
      </pc:sldChg>
      <pc:sldChg chg="modSp mod">
        <pc:chgData name="Al Mujtaba Cheema" userId="043f965f600720d4" providerId="LiveId" clId="{C9CFE311-C8B3-43C1-BE29-1A26D659A0E1}" dt="2020-11-13T04:28:15.329" v="550" actId="27636"/>
        <pc:sldMkLst>
          <pc:docMk/>
          <pc:sldMk cId="3874109755" sldId="257"/>
        </pc:sldMkLst>
        <pc:spChg chg="mod">
          <ac:chgData name="Al Mujtaba Cheema" userId="043f965f600720d4" providerId="LiveId" clId="{C9CFE311-C8B3-43C1-BE29-1A26D659A0E1}" dt="2020-11-13T04:28:15.204" v="545"/>
          <ac:spMkLst>
            <pc:docMk/>
            <pc:sldMk cId="3874109755" sldId="257"/>
            <ac:spMk id="2" creationId="{4FFC0887-17A3-4F58-9CED-BF51A329B077}"/>
          </ac:spMkLst>
        </pc:spChg>
        <pc:spChg chg="mod">
          <ac:chgData name="Al Mujtaba Cheema" userId="043f965f600720d4" providerId="LiveId" clId="{C9CFE311-C8B3-43C1-BE29-1A26D659A0E1}" dt="2020-11-13T04:28:15.329" v="550" actId="27636"/>
          <ac:spMkLst>
            <pc:docMk/>
            <pc:sldMk cId="3874109755" sldId="257"/>
            <ac:spMk id="3" creationId="{6F27351F-30FC-4957-9E9B-80D1131976C6}"/>
          </ac:spMkLst>
        </pc:spChg>
      </pc:sldChg>
      <pc:sldChg chg="modSp">
        <pc:chgData name="Al Mujtaba Cheema" userId="043f965f600720d4" providerId="LiveId" clId="{C9CFE311-C8B3-43C1-BE29-1A26D659A0E1}" dt="2020-11-13T04:28:15.204" v="545"/>
        <pc:sldMkLst>
          <pc:docMk/>
          <pc:sldMk cId="818523119" sldId="258"/>
        </pc:sldMkLst>
        <pc:spChg chg="mod">
          <ac:chgData name="Al Mujtaba Cheema" userId="043f965f600720d4" providerId="LiveId" clId="{C9CFE311-C8B3-43C1-BE29-1A26D659A0E1}" dt="2020-11-13T04:28:15.204" v="545"/>
          <ac:spMkLst>
            <pc:docMk/>
            <pc:sldMk cId="818523119" sldId="258"/>
            <ac:spMk id="2" creationId="{8F9DB591-3222-4889-9579-6A8217EC5C56}"/>
          </ac:spMkLst>
        </pc:spChg>
        <pc:spChg chg="mod">
          <ac:chgData name="Al Mujtaba Cheema" userId="043f965f600720d4" providerId="LiveId" clId="{C9CFE311-C8B3-43C1-BE29-1A26D659A0E1}" dt="2020-11-13T04:28:15.204" v="545"/>
          <ac:spMkLst>
            <pc:docMk/>
            <pc:sldMk cId="818523119" sldId="258"/>
            <ac:spMk id="3" creationId="{FDDCBFD5-7511-41FD-857D-4AA4E22BB337}"/>
          </ac:spMkLst>
        </pc:spChg>
      </pc:sldChg>
      <pc:sldChg chg="modSp mod">
        <pc:chgData name="Al Mujtaba Cheema" userId="043f965f600720d4" providerId="LiveId" clId="{C9CFE311-C8B3-43C1-BE29-1A26D659A0E1}" dt="2020-11-13T04:28:15.298" v="546" actId="27636"/>
        <pc:sldMkLst>
          <pc:docMk/>
          <pc:sldMk cId="2048754644" sldId="259"/>
        </pc:sldMkLst>
        <pc:spChg chg="mod">
          <ac:chgData name="Al Mujtaba Cheema" userId="043f965f600720d4" providerId="LiveId" clId="{C9CFE311-C8B3-43C1-BE29-1A26D659A0E1}" dt="2020-11-13T04:28:15.204" v="545"/>
          <ac:spMkLst>
            <pc:docMk/>
            <pc:sldMk cId="2048754644" sldId="259"/>
            <ac:spMk id="2" creationId="{988739AD-4433-4B76-B3EE-C042F2364136}"/>
          </ac:spMkLst>
        </pc:spChg>
        <pc:spChg chg="mod">
          <ac:chgData name="Al Mujtaba Cheema" userId="043f965f600720d4" providerId="LiveId" clId="{C9CFE311-C8B3-43C1-BE29-1A26D659A0E1}" dt="2020-11-13T04:28:15.298" v="546" actId="27636"/>
          <ac:spMkLst>
            <pc:docMk/>
            <pc:sldMk cId="2048754644" sldId="259"/>
            <ac:spMk id="3" creationId="{610A20D3-248F-4D13-88F0-B19BFC053006}"/>
          </ac:spMkLst>
        </pc:spChg>
      </pc:sldChg>
      <pc:sldChg chg="modSp mod">
        <pc:chgData name="Al Mujtaba Cheema" userId="043f965f600720d4" providerId="LiveId" clId="{C9CFE311-C8B3-43C1-BE29-1A26D659A0E1}" dt="2020-11-13T04:28:15.313" v="547" actId="27636"/>
        <pc:sldMkLst>
          <pc:docMk/>
          <pc:sldMk cId="1814227210" sldId="260"/>
        </pc:sldMkLst>
        <pc:spChg chg="mod">
          <ac:chgData name="Al Mujtaba Cheema" userId="043f965f600720d4" providerId="LiveId" clId="{C9CFE311-C8B3-43C1-BE29-1A26D659A0E1}" dt="2020-11-13T04:28:15.204" v="545"/>
          <ac:spMkLst>
            <pc:docMk/>
            <pc:sldMk cId="1814227210" sldId="260"/>
            <ac:spMk id="2" creationId="{EF7158EF-0DF6-45E6-BE77-7B2CCC3BE388}"/>
          </ac:spMkLst>
        </pc:spChg>
        <pc:spChg chg="mod">
          <ac:chgData name="Al Mujtaba Cheema" userId="043f965f600720d4" providerId="LiveId" clId="{C9CFE311-C8B3-43C1-BE29-1A26D659A0E1}" dt="2020-11-13T04:28:15.313" v="547" actId="27636"/>
          <ac:spMkLst>
            <pc:docMk/>
            <pc:sldMk cId="1814227210" sldId="260"/>
            <ac:spMk id="3" creationId="{12CD9C37-0652-423F-BC6B-F9B83386E970}"/>
          </ac:spMkLst>
        </pc:spChg>
      </pc:sldChg>
      <pc:sldChg chg="modSp mod">
        <pc:chgData name="Al Mujtaba Cheema" userId="043f965f600720d4" providerId="LiveId" clId="{C9CFE311-C8B3-43C1-BE29-1A26D659A0E1}" dt="2020-11-13T04:28:15.204" v="545"/>
        <pc:sldMkLst>
          <pc:docMk/>
          <pc:sldMk cId="1059908747" sldId="261"/>
        </pc:sldMkLst>
        <pc:spChg chg="mod">
          <ac:chgData name="Al Mujtaba Cheema" userId="043f965f600720d4" providerId="LiveId" clId="{C9CFE311-C8B3-43C1-BE29-1A26D659A0E1}" dt="2020-11-13T04:28:15.204" v="545"/>
          <ac:spMkLst>
            <pc:docMk/>
            <pc:sldMk cId="1059908747" sldId="261"/>
            <ac:spMk id="2" creationId="{FA7EEAA2-CDC4-4AFD-8D73-9F2888D10159}"/>
          </ac:spMkLst>
        </pc:spChg>
        <pc:spChg chg="mod">
          <ac:chgData name="Al Mujtaba Cheema" userId="043f965f600720d4" providerId="LiveId" clId="{C9CFE311-C8B3-43C1-BE29-1A26D659A0E1}" dt="2020-11-13T04:07:31.625" v="85" actId="14100"/>
          <ac:spMkLst>
            <pc:docMk/>
            <pc:sldMk cId="1059908747" sldId="261"/>
            <ac:spMk id="3" creationId="{FBE69758-6EBF-43E5-A7B1-2C87398BA93E}"/>
          </ac:spMkLst>
        </pc:spChg>
      </pc:sldChg>
      <pc:sldChg chg="modSp mod">
        <pc:chgData name="Al Mujtaba Cheema" userId="043f965f600720d4" providerId="LiveId" clId="{C9CFE311-C8B3-43C1-BE29-1A26D659A0E1}" dt="2020-11-13T04:28:15.204" v="545"/>
        <pc:sldMkLst>
          <pc:docMk/>
          <pc:sldMk cId="2175191935" sldId="262"/>
        </pc:sldMkLst>
        <pc:spChg chg="mod">
          <ac:chgData name="Al Mujtaba Cheema" userId="043f965f600720d4" providerId="LiveId" clId="{C9CFE311-C8B3-43C1-BE29-1A26D659A0E1}" dt="2020-11-13T04:28:15.204" v="545"/>
          <ac:spMkLst>
            <pc:docMk/>
            <pc:sldMk cId="2175191935" sldId="262"/>
            <ac:spMk id="2" creationId="{CD74710E-E071-40DF-AB9C-F2DE5BE17425}"/>
          </ac:spMkLst>
        </pc:spChg>
        <pc:spChg chg="mod">
          <ac:chgData name="Al Mujtaba Cheema" userId="043f965f600720d4" providerId="LiveId" clId="{C9CFE311-C8B3-43C1-BE29-1A26D659A0E1}" dt="2020-11-13T04:28:15.204" v="545"/>
          <ac:spMkLst>
            <pc:docMk/>
            <pc:sldMk cId="2175191935" sldId="262"/>
            <ac:spMk id="3" creationId="{9BBC7567-A43E-4B52-842D-57958793D490}"/>
          </ac:spMkLst>
        </pc:spChg>
      </pc:sldChg>
      <pc:sldChg chg="modSp mod">
        <pc:chgData name="Al Mujtaba Cheema" userId="043f965f600720d4" providerId="LiveId" clId="{C9CFE311-C8B3-43C1-BE29-1A26D659A0E1}" dt="2020-11-13T04:28:15.313" v="548" actId="27636"/>
        <pc:sldMkLst>
          <pc:docMk/>
          <pc:sldMk cId="1991840647" sldId="263"/>
        </pc:sldMkLst>
        <pc:spChg chg="mod">
          <ac:chgData name="Al Mujtaba Cheema" userId="043f965f600720d4" providerId="LiveId" clId="{C9CFE311-C8B3-43C1-BE29-1A26D659A0E1}" dt="2020-11-13T04:28:15.313" v="548" actId="27636"/>
          <ac:spMkLst>
            <pc:docMk/>
            <pc:sldMk cId="1991840647" sldId="263"/>
            <ac:spMk id="2" creationId="{8004A177-EA13-4679-B738-35BC4C9BA981}"/>
          </ac:spMkLst>
        </pc:spChg>
        <pc:spChg chg="mod">
          <ac:chgData name="Al Mujtaba Cheema" userId="043f965f600720d4" providerId="LiveId" clId="{C9CFE311-C8B3-43C1-BE29-1A26D659A0E1}" dt="2020-11-13T04:28:15.204" v="545"/>
          <ac:spMkLst>
            <pc:docMk/>
            <pc:sldMk cId="1991840647" sldId="263"/>
            <ac:spMk id="3" creationId="{ED67DFA6-3054-4155-B9C6-60CA84BF4C88}"/>
          </ac:spMkLst>
        </pc:spChg>
      </pc:sldChg>
      <pc:sldChg chg="modSp mod">
        <pc:chgData name="Al Mujtaba Cheema" userId="043f965f600720d4" providerId="LiveId" clId="{C9CFE311-C8B3-43C1-BE29-1A26D659A0E1}" dt="2020-11-13T04:28:15.204" v="545"/>
        <pc:sldMkLst>
          <pc:docMk/>
          <pc:sldMk cId="3340044781" sldId="264"/>
        </pc:sldMkLst>
        <pc:spChg chg="mod">
          <ac:chgData name="Al Mujtaba Cheema" userId="043f965f600720d4" providerId="LiveId" clId="{C9CFE311-C8B3-43C1-BE29-1A26D659A0E1}" dt="2020-11-13T04:28:15.204" v="545"/>
          <ac:spMkLst>
            <pc:docMk/>
            <pc:sldMk cId="3340044781" sldId="264"/>
            <ac:spMk id="2" creationId="{3F59E415-4320-4E50-B012-08C336517CD3}"/>
          </ac:spMkLst>
        </pc:spChg>
        <pc:spChg chg="mod">
          <ac:chgData name="Al Mujtaba Cheema" userId="043f965f600720d4" providerId="LiveId" clId="{C9CFE311-C8B3-43C1-BE29-1A26D659A0E1}" dt="2020-11-13T04:21:47.361" v="477" actId="14100"/>
          <ac:spMkLst>
            <pc:docMk/>
            <pc:sldMk cId="3340044781" sldId="264"/>
            <ac:spMk id="3" creationId="{43CBA576-41F6-4113-8B3A-84EBBDCD76C7}"/>
          </ac:spMkLst>
        </pc:spChg>
      </pc:sldChg>
      <pc:sldChg chg="modSp mod">
        <pc:chgData name="Al Mujtaba Cheema" userId="043f965f600720d4" providerId="LiveId" clId="{C9CFE311-C8B3-43C1-BE29-1A26D659A0E1}" dt="2020-11-13T04:28:15.204" v="545"/>
        <pc:sldMkLst>
          <pc:docMk/>
          <pc:sldMk cId="2404015767" sldId="265"/>
        </pc:sldMkLst>
        <pc:spChg chg="mod">
          <ac:chgData name="Al Mujtaba Cheema" userId="043f965f600720d4" providerId="LiveId" clId="{C9CFE311-C8B3-43C1-BE29-1A26D659A0E1}" dt="2020-11-13T04:28:15.204" v="545"/>
          <ac:spMkLst>
            <pc:docMk/>
            <pc:sldMk cId="2404015767" sldId="265"/>
            <ac:spMk id="2" creationId="{2B456608-4347-4824-B28D-580FD2276748}"/>
          </ac:spMkLst>
        </pc:spChg>
        <pc:spChg chg="mod">
          <ac:chgData name="Al Mujtaba Cheema" userId="043f965f600720d4" providerId="LiveId" clId="{C9CFE311-C8B3-43C1-BE29-1A26D659A0E1}" dt="2020-11-13T04:28:15.204" v="545"/>
          <ac:spMkLst>
            <pc:docMk/>
            <pc:sldMk cId="2404015767" sldId="265"/>
            <ac:spMk id="3" creationId="{C6DCA4A8-76A1-40B5-84F4-B037FB32F62E}"/>
          </ac:spMkLst>
        </pc:spChg>
      </pc:sldChg>
      <pc:sldChg chg="modSp mod">
        <pc:chgData name="Al Mujtaba Cheema" userId="043f965f600720d4" providerId="LiveId" clId="{C9CFE311-C8B3-43C1-BE29-1A26D659A0E1}" dt="2020-11-13T04:28:15.204" v="545"/>
        <pc:sldMkLst>
          <pc:docMk/>
          <pc:sldMk cId="2991919350" sldId="266"/>
        </pc:sldMkLst>
        <pc:spChg chg="mod">
          <ac:chgData name="Al Mujtaba Cheema" userId="043f965f600720d4" providerId="LiveId" clId="{C9CFE311-C8B3-43C1-BE29-1A26D659A0E1}" dt="2020-11-13T04:28:15.204" v="545"/>
          <ac:spMkLst>
            <pc:docMk/>
            <pc:sldMk cId="2991919350" sldId="266"/>
            <ac:spMk id="2" creationId="{A3841701-1897-4F54-B5F0-F4880F2CDFED}"/>
          </ac:spMkLst>
        </pc:spChg>
        <pc:spChg chg="mod">
          <ac:chgData name="Al Mujtaba Cheema" userId="043f965f600720d4" providerId="LiveId" clId="{C9CFE311-C8B3-43C1-BE29-1A26D659A0E1}" dt="2020-11-13T04:28:15.204" v="545"/>
          <ac:spMkLst>
            <pc:docMk/>
            <pc:sldMk cId="2991919350" sldId="266"/>
            <ac:spMk id="3" creationId="{6789089E-9C70-44E0-8489-0E33DF21BD42}"/>
          </ac:spMkLst>
        </pc:spChg>
      </pc:sldChg>
      <pc:sldChg chg="modSp mod">
        <pc:chgData name="Al Mujtaba Cheema" userId="043f965f600720d4" providerId="LiveId" clId="{C9CFE311-C8B3-43C1-BE29-1A26D659A0E1}" dt="2020-11-13T04:28:15.329" v="549" actId="27636"/>
        <pc:sldMkLst>
          <pc:docMk/>
          <pc:sldMk cId="3771954672" sldId="267"/>
        </pc:sldMkLst>
        <pc:spChg chg="mod">
          <ac:chgData name="Al Mujtaba Cheema" userId="043f965f600720d4" providerId="LiveId" clId="{C9CFE311-C8B3-43C1-BE29-1A26D659A0E1}" dt="2020-11-13T04:28:15.329" v="549" actId="27636"/>
          <ac:spMkLst>
            <pc:docMk/>
            <pc:sldMk cId="3771954672" sldId="267"/>
            <ac:spMk id="2" creationId="{1CC82B21-E54C-4708-A185-F9852F71210A}"/>
          </ac:spMkLst>
        </pc:spChg>
        <pc:spChg chg="mod">
          <ac:chgData name="Al Mujtaba Cheema" userId="043f965f600720d4" providerId="LiveId" clId="{C9CFE311-C8B3-43C1-BE29-1A26D659A0E1}" dt="2020-11-13T04:28:15.204" v="545"/>
          <ac:spMkLst>
            <pc:docMk/>
            <pc:sldMk cId="3771954672" sldId="267"/>
            <ac:spMk id="3" creationId="{1BE877CE-5A3D-4865-B0AC-F901EA2BF35F}"/>
          </ac:spMkLst>
        </pc:spChg>
      </pc:sldChg>
      <pc:sldChg chg="modSp mod">
        <pc:chgData name="Al Mujtaba Cheema" userId="043f965f600720d4" providerId="LiveId" clId="{C9CFE311-C8B3-43C1-BE29-1A26D659A0E1}" dt="2020-11-13T04:28:52.473" v="556" actId="20577"/>
        <pc:sldMkLst>
          <pc:docMk/>
          <pc:sldMk cId="2459016029" sldId="268"/>
        </pc:sldMkLst>
        <pc:spChg chg="mod">
          <ac:chgData name="Al Mujtaba Cheema" userId="043f965f600720d4" providerId="LiveId" clId="{C9CFE311-C8B3-43C1-BE29-1A26D659A0E1}" dt="2020-11-13T04:28:52.473" v="556" actId="20577"/>
          <ac:spMkLst>
            <pc:docMk/>
            <pc:sldMk cId="2459016029" sldId="268"/>
            <ac:spMk id="2" creationId="{FDA7B619-BA6C-4BE9-8991-8046737F6E8C}"/>
          </ac:spMkLst>
        </pc:spChg>
        <pc:spChg chg="mod">
          <ac:chgData name="Al Mujtaba Cheema" userId="043f965f600720d4" providerId="LiveId" clId="{C9CFE311-C8B3-43C1-BE29-1A26D659A0E1}" dt="2020-11-13T04:28:15.204" v="545"/>
          <ac:spMkLst>
            <pc:docMk/>
            <pc:sldMk cId="2459016029" sldId="268"/>
            <ac:spMk id="3" creationId="{E57A5ED8-2425-453E-909E-78CCED79195A}"/>
          </ac:spMkLst>
        </pc:spChg>
      </pc:sldChg>
      <pc:sldChg chg="modSp mod">
        <pc:chgData name="Al Mujtaba Cheema" userId="043f965f600720d4" providerId="LiveId" clId="{C9CFE311-C8B3-43C1-BE29-1A26D659A0E1}" dt="2020-11-13T06:31:59.479" v="654" actId="20577"/>
        <pc:sldMkLst>
          <pc:docMk/>
          <pc:sldMk cId="1181093395" sldId="269"/>
        </pc:sldMkLst>
        <pc:spChg chg="mod">
          <ac:chgData name="Al Mujtaba Cheema" userId="043f965f600720d4" providerId="LiveId" clId="{C9CFE311-C8B3-43C1-BE29-1A26D659A0E1}" dt="2020-11-13T04:35:25.513" v="561" actId="20577"/>
          <ac:spMkLst>
            <pc:docMk/>
            <pc:sldMk cId="1181093395" sldId="269"/>
            <ac:spMk id="2" creationId="{57A5EB88-8EA8-4563-A8D5-00F0C3A2BA63}"/>
          </ac:spMkLst>
        </pc:spChg>
        <pc:spChg chg="mod">
          <ac:chgData name="Al Mujtaba Cheema" userId="043f965f600720d4" providerId="LiveId" clId="{C9CFE311-C8B3-43C1-BE29-1A26D659A0E1}" dt="2020-11-13T06:31:59.479" v="654" actId="20577"/>
          <ac:spMkLst>
            <pc:docMk/>
            <pc:sldMk cId="1181093395" sldId="269"/>
            <ac:spMk id="3" creationId="{4C815C3B-ECA4-4E2D-9E2B-9F6488F8E1D8}"/>
          </ac:spMkLst>
        </pc:spChg>
      </pc:sldChg>
      <pc:sldChg chg="del">
        <pc:chgData name="Al Mujtaba Cheema" userId="043f965f600720d4" providerId="LiveId" clId="{C9CFE311-C8B3-43C1-BE29-1A26D659A0E1}" dt="2020-11-13T04:27:31.156" v="518" actId="47"/>
        <pc:sldMkLst>
          <pc:docMk/>
          <pc:sldMk cId="3235395535" sldId="270"/>
        </pc:sldMkLst>
      </pc:sldChg>
      <pc:sldChg chg="modSp new mod">
        <pc:chgData name="Al Mujtaba Cheema" userId="043f965f600720d4" providerId="LiveId" clId="{C9CFE311-C8B3-43C1-BE29-1A26D659A0E1}" dt="2020-11-13T04:28:15.204" v="545"/>
        <pc:sldMkLst>
          <pc:docMk/>
          <pc:sldMk cId="1418099875" sldId="271"/>
        </pc:sldMkLst>
        <pc:spChg chg="mod">
          <ac:chgData name="Al Mujtaba Cheema" userId="043f965f600720d4" providerId="LiveId" clId="{C9CFE311-C8B3-43C1-BE29-1A26D659A0E1}" dt="2020-11-13T04:28:15.204" v="545"/>
          <ac:spMkLst>
            <pc:docMk/>
            <pc:sldMk cId="1418099875" sldId="271"/>
            <ac:spMk id="2" creationId="{EEB1AA88-B6D3-43A1-B7C5-45E9AC424B44}"/>
          </ac:spMkLst>
        </pc:spChg>
        <pc:spChg chg="mod">
          <ac:chgData name="Al Mujtaba Cheema" userId="043f965f600720d4" providerId="LiveId" clId="{C9CFE311-C8B3-43C1-BE29-1A26D659A0E1}" dt="2020-11-13T04:28:15.204" v="545"/>
          <ac:spMkLst>
            <pc:docMk/>
            <pc:sldMk cId="1418099875" sldId="271"/>
            <ac:spMk id="3" creationId="{EF23CA9C-BCA5-4FB7-8876-A585DAF033BE}"/>
          </ac:spMkLst>
        </pc:spChg>
      </pc:sldChg>
      <pc:sldChg chg="modSp new mod">
        <pc:chgData name="Al Mujtaba Cheema" userId="043f965f600720d4" providerId="LiveId" clId="{C9CFE311-C8B3-43C1-BE29-1A26D659A0E1}" dt="2020-11-13T06:33:15" v="660"/>
        <pc:sldMkLst>
          <pc:docMk/>
          <pc:sldMk cId="3608816582" sldId="272"/>
        </pc:sldMkLst>
        <pc:spChg chg="mod">
          <ac:chgData name="Al Mujtaba Cheema" userId="043f965f600720d4" providerId="LiveId" clId="{C9CFE311-C8B3-43C1-BE29-1A26D659A0E1}" dt="2020-11-13T06:33:15" v="660"/>
          <ac:spMkLst>
            <pc:docMk/>
            <pc:sldMk cId="3608816582" sldId="272"/>
            <ac:spMk id="3" creationId="{FC1135A1-7FAD-4498-8CF2-FB413A5E0B4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9924FE0-EB30-4DFF-9816-4287F82276AA}"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55CBAF-473B-4283-9B46-D8FDB93711CC}" type="slidenum">
              <a:rPr lang="en-US" smtClean="0"/>
              <a:t>‹#›</a:t>
            </a:fld>
            <a:endParaRPr lang="en-US"/>
          </a:p>
        </p:txBody>
      </p:sp>
    </p:spTree>
    <p:extLst>
      <p:ext uri="{BB962C8B-B14F-4D97-AF65-F5344CB8AC3E}">
        <p14:creationId xmlns:p14="http://schemas.microsoft.com/office/powerpoint/2010/main" val="52755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9924FE0-EB30-4DFF-9816-4287F82276AA}" type="datetimeFigureOut">
              <a:rPr lang="en-US" smtClean="0"/>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55CBAF-473B-4283-9B46-D8FDB93711CC}" type="slidenum">
              <a:rPr lang="en-US" smtClean="0"/>
              <a:t>‹#›</a:t>
            </a:fld>
            <a:endParaRPr lang="en-US"/>
          </a:p>
        </p:txBody>
      </p:sp>
    </p:spTree>
    <p:extLst>
      <p:ext uri="{BB962C8B-B14F-4D97-AF65-F5344CB8AC3E}">
        <p14:creationId xmlns:p14="http://schemas.microsoft.com/office/powerpoint/2010/main" val="904746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59924FE0-EB30-4DFF-9816-4287F82276AA}"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55CBAF-473B-4283-9B46-D8FDB93711CC}" type="slidenum">
              <a:rPr lang="en-US" smtClean="0"/>
              <a:t>‹#›</a:t>
            </a:fld>
            <a:endParaRPr lang="en-US"/>
          </a:p>
        </p:txBody>
      </p:sp>
    </p:spTree>
    <p:extLst>
      <p:ext uri="{BB962C8B-B14F-4D97-AF65-F5344CB8AC3E}">
        <p14:creationId xmlns:p14="http://schemas.microsoft.com/office/powerpoint/2010/main" val="27489776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59924FE0-EB30-4DFF-9816-4287F82276AA}"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55CBAF-473B-4283-9B46-D8FDB93711CC}"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8658020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924FE0-EB30-4DFF-9816-4287F82276AA}"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55CBAF-473B-4283-9B46-D8FDB93711CC}" type="slidenum">
              <a:rPr lang="en-US" smtClean="0"/>
              <a:t>‹#›</a:t>
            </a:fld>
            <a:endParaRPr lang="en-US"/>
          </a:p>
        </p:txBody>
      </p:sp>
    </p:spTree>
    <p:extLst>
      <p:ext uri="{BB962C8B-B14F-4D97-AF65-F5344CB8AC3E}">
        <p14:creationId xmlns:p14="http://schemas.microsoft.com/office/powerpoint/2010/main" val="39245028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9924FE0-EB30-4DFF-9816-4287F82276AA}" type="datetimeFigureOut">
              <a:rPr lang="en-US" smtClean="0"/>
              <a:t>12/2/2020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55CBAF-473B-4283-9B46-D8FDB93711CC}" type="slidenum">
              <a:rPr lang="en-US" smtClean="0"/>
              <a:t>‹#›</a:t>
            </a:fld>
            <a:endParaRPr lang="en-US"/>
          </a:p>
        </p:txBody>
      </p:sp>
    </p:spTree>
    <p:extLst>
      <p:ext uri="{BB962C8B-B14F-4D97-AF65-F5344CB8AC3E}">
        <p14:creationId xmlns:p14="http://schemas.microsoft.com/office/powerpoint/2010/main" val="3849888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9924FE0-EB30-4DFF-9816-4287F82276AA}" type="datetimeFigureOut">
              <a:rPr lang="en-US" smtClean="0"/>
              <a:t>12/2/2020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55CBAF-473B-4283-9B46-D8FDB93711CC}" type="slidenum">
              <a:rPr lang="en-US" smtClean="0"/>
              <a:t>‹#›</a:t>
            </a:fld>
            <a:endParaRPr lang="en-US"/>
          </a:p>
        </p:txBody>
      </p:sp>
    </p:spTree>
    <p:extLst>
      <p:ext uri="{BB962C8B-B14F-4D97-AF65-F5344CB8AC3E}">
        <p14:creationId xmlns:p14="http://schemas.microsoft.com/office/powerpoint/2010/main" val="4874693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924FE0-EB30-4DFF-9816-4287F82276AA}"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55CBAF-473B-4283-9B46-D8FDB93711CC}" type="slidenum">
              <a:rPr lang="en-US" smtClean="0"/>
              <a:t>‹#›</a:t>
            </a:fld>
            <a:endParaRPr lang="en-US"/>
          </a:p>
        </p:txBody>
      </p:sp>
    </p:spTree>
    <p:extLst>
      <p:ext uri="{BB962C8B-B14F-4D97-AF65-F5344CB8AC3E}">
        <p14:creationId xmlns:p14="http://schemas.microsoft.com/office/powerpoint/2010/main" val="4947529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9924FE0-EB30-4DFF-9816-4287F82276AA}"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55CBAF-473B-4283-9B46-D8FDB93711CC}" type="slidenum">
              <a:rPr lang="en-US" smtClean="0"/>
              <a:t>‹#›</a:t>
            </a:fld>
            <a:endParaRPr lang="en-US"/>
          </a:p>
        </p:txBody>
      </p:sp>
    </p:spTree>
    <p:extLst>
      <p:ext uri="{BB962C8B-B14F-4D97-AF65-F5344CB8AC3E}">
        <p14:creationId xmlns:p14="http://schemas.microsoft.com/office/powerpoint/2010/main" val="2421322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59924FE0-EB30-4DFF-9816-4287F82276AA}"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55CBAF-473B-4283-9B46-D8FDB93711CC}" type="slidenum">
              <a:rPr lang="en-US" smtClean="0"/>
              <a:t>‹#›</a:t>
            </a:fld>
            <a:endParaRPr lang="en-US"/>
          </a:p>
        </p:txBody>
      </p:sp>
    </p:spTree>
    <p:extLst>
      <p:ext uri="{BB962C8B-B14F-4D97-AF65-F5344CB8AC3E}">
        <p14:creationId xmlns:p14="http://schemas.microsoft.com/office/powerpoint/2010/main" val="1395363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924FE0-EB30-4DFF-9816-4287F82276AA}"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55CBAF-473B-4283-9B46-D8FDB93711CC}" type="slidenum">
              <a:rPr lang="en-US" smtClean="0"/>
              <a:t>‹#›</a:t>
            </a:fld>
            <a:endParaRPr lang="en-US"/>
          </a:p>
        </p:txBody>
      </p:sp>
    </p:spTree>
    <p:extLst>
      <p:ext uri="{BB962C8B-B14F-4D97-AF65-F5344CB8AC3E}">
        <p14:creationId xmlns:p14="http://schemas.microsoft.com/office/powerpoint/2010/main" val="3117014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9924FE0-EB30-4DFF-9816-4287F82276AA}" type="datetimeFigureOut">
              <a:rPr lang="en-US" smtClean="0"/>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55CBAF-473B-4283-9B46-D8FDB93711CC}" type="slidenum">
              <a:rPr lang="en-US" smtClean="0"/>
              <a:t>‹#›</a:t>
            </a:fld>
            <a:endParaRPr lang="en-US"/>
          </a:p>
        </p:txBody>
      </p:sp>
    </p:spTree>
    <p:extLst>
      <p:ext uri="{BB962C8B-B14F-4D97-AF65-F5344CB8AC3E}">
        <p14:creationId xmlns:p14="http://schemas.microsoft.com/office/powerpoint/2010/main" val="2822969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9924FE0-EB30-4DFF-9816-4287F82276AA}" type="datetimeFigureOut">
              <a:rPr lang="en-US" smtClean="0"/>
              <a:t>12/2/2020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55CBAF-473B-4283-9B46-D8FDB93711CC}" type="slidenum">
              <a:rPr lang="en-US" smtClean="0"/>
              <a:t>‹#›</a:t>
            </a:fld>
            <a:endParaRPr lang="en-US"/>
          </a:p>
        </p:txBody>
      </p:sp>
    </p:spTree>
    <p:extLst>
      <p:ext uri="{BB962C8B-B14F-4D97-AF65-F5344CB8AC3E}">
        <p14:creationId xmlns:p14="http://schemas.microsoft.com/office/powerpoint/2010/main" val="3376354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59924FE0-EB30-4DFF-9816-4287F82276AA}" type="datetimeFigureOut">
              <a:rPr lang="en-US" smtClean="0"/>
              <a:t>12/2/2020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9D55CBAF-473B-4283-9B46-D8FDB93711CC}" type="slidenum">
              <a:rPr lang="en-US" smtClean="0"/>
              <a:t>‹#›</a:t>
            </a:fld>
            <a:endParaRPr lang="en-US"/>
          </a:p>
        </p:txBody>
      </p:sp>
    </p:spTree>
    <p:extLst>
      <p:ext uri="{BB962C8B-B14F-4D97-AF65-F5344CB8AC3E}">
        <p14:creationId xmlns:p14="http://schemas.microsoft.com/office/powerpoint/2010/main" val="2348938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9924FE0-EB30-4DFF-9816-4287F82276AA}" type="datetimeFigureOut">
              <a:rPr lang="en-US" smtClean="0"/>
              <a:t>12/2/2020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9D55CBAF-473B-4283-9B46-D8FDB93711CC}" type="slidenum">
              <a:rPr lang="en-US" smtClean="0"/>
              <a:t>‹#›</a:t>
            </a:fld>
            <a:endParaRPr lang="en-US"/>
          </a:p>
        </p:txBody>
      </p:sp>
    </p:spTree>
    <p:extLst>
      <p:ext uri="{BB962C8B-B14F-4D97-AF65-F5344CB8AC3E}">
        <p14:creationId xmlns:p14="http://schemas.microsoft.com/office/powerpoint/2010/main" val="1639236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59924FE0-EB30-4DFF-9816-4287F82276AA}" type="datetimeFigureOut">
              <a:rPr lang="en-US" smtClean="0"/>
              <a:t>12/2/2020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9D55CBAF-473B-4283-9B46-D8FDB93711CC}" type="slidenum">
              <a:rPr lang="en-US" smtClean="0"/>
              <a:t>‹#›</a:t>
            </a:fld>
            <a:endParaRPr lang="en-US"/>
          </a:p>
        </p:txBody>
      </p:sp>
    </p:spTree>
    <p:extLst>
      <p:ext uri="{BB962C8B-B14F-4D97-AF65-F5344CB8AC3E}">
        <p14:creationId xmlns:p14="http://schemas.microsoft.com/office/powerpoint/2010/main" val="3462257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9924FE0-EB30-4DFF-9816-4287F82276AA}" type="datetimeFigureOut">
              <a:rPr lang="en-US" smtClean="0"/>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55CBAF-473B-4283-9B46-D8FDB93711CC}" type="slidenum">
              <a:rPr lang="en-US" smtClean="0"/>
              <a:t>‹#›</a:t>
            </a:fld>
            <a:endParaRPr lang="en-US"/>
          </a:p>
        </p:txBody>
      </p:sp>
    </p:spTree>
    <p:extLst>
      <p:ext uri="{BB962C8B-B14F-4D97-AF65-F5344CB8AC3E}">
        <p14:creationId xmlns:p14="http://schemas.microsoft.com/office/powerpoint/2010/main" val="3573321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9924FE0-EB30-4DFF-9816-4287F82276AA}" type="datetimeFigureOut">
              <a:rPr lang="en-US" smtClean="0"/>
              <a:t>12/2/2020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D55CBAF-473B-4283-9B46-D8FDB93711CC}" type="slidenum">
              <a:rPr lang="en-US" smtClean="0"/>
              <a:t>‹#›</a:t>
            </a:fld>
            <a:endParaRPr lang="en-US"/>
          </a:p>
        </p:txBody>
      </p:sp>
    </p:spTree>
    <p:extLst>
      <p:ext uri="{BB962C8B-B14F-4D97-AF65-F5344CB8AC3E}">
        <p14:creationId xmlns:p14="http://schemas.microsoft.com/office/powerpoint/2010/main" val="2285059760"/>
      </p:ext>
    </p:extLst>
  </p:cSld>
  <p:clrMap bg1="dk1" tx1="lt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4B618-6D3F-4018-B11E-29F4AA7F91BE}"/>
              </a:ext>
            </a:extLst>
          </p:cNvPr>
          <p:cNvSpPr>
            <a:spLocks noGrp="1"/>
          </p:cNvSpPr>
          <p:nvPr>
            <p:ph type="ctrTitle"/>
          </p:nvPr>
        </p:nvSpPr>
        <p:spPr/>
        <p:txBody>
          <a:bodyPr>
            <a:normAutofit/>
          </a:bodyPr>
          <a:lstStyle/>
          <a:p>
            <a:r>
              <a:rPr lang="en-US" sz="6600" b="1" dirty="0"/>
              <a:t>Summarizing, Paraphrasing and Quoting</a:t>
            </a:r>
          </a:p>
        </p:txBody>
      </p:sp>
      <p:sp>
        <p:nvSpPr>
          <p:cNvPr id="3" name="Subtitle 2">
            <a:extLst>
              <a:ext uri="{FF2B5EF4-FFF2-40B4-BE49-F238E27FC236}">
                <a16:creationId xmlns:a16="http://schemas.microsoft.com/office/drawing/2014/main" id="{5DD5A413-8841-4B9F-B160-593A451ADC66}"/>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2383083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9E415-4320-4E50-B012-08C336517CD3}"/>
              </a:ext>
            </a:extLst>
          </p:cNvPr>
          <p:cNvSpPr>
            <a:spLocks noGrp="1"/>
          </p:cNvSpPr>
          <p:nvPr>
            <p:ph type="title"/>
          </p:nvPr>
        </p:nvSpPr>
        <p:spPr/>
        <p:txBody>
          <a:bodyPr>
            <a:noAutofit/>
          </a:bodyPr>
          <a:lstStyle/>
          <a:p>
            <a:r>
              <a:rPr lang="en-US" sz="5400" b="1" dirty="0"/>
              <a:t>	Techniques for Paraphrasing</a:t>
            </a:r>
            <a:br>
              <a:rPr lang="en-US" sz="5400" b="1" dirty="0"/>
            </a:br>
            <a:endParaRPr lang="en-US" sz="5400" b="1" dirty="0"/>
          </a:p>
        </p:txBody>
      </p:sp>
      <p:sp>
        <p:nvSpPr>
          <p:cNvPr id="3" name="Content Placeholder 2">
            <a:extLst>
              <a:ext uri="{FF2B5EF4-FFF2-40B4-BE49-F238E27FC236}">
                <a16:creationId xmlns:a16="http://schemas.microsoft.com/office/drawing/2014/main" id="{43CBA576-41F6-4113-8B3A-84EBBDCD76C7}"/>
              </a:ext>
            </a:extLst>
          </p:cNvPr>
          <p:cNvSpPr>
            <a:spLocks noGrp="1"/>
          </p:cNvSpPr>
          <p:nvPr>
            <p:ph idx="1"/>
          </p:nvPr>
        </p:nvSpPr>
        <p:spPr>
          <a:xfrm>
            <a:off x="838200" y="2120347"/>
            <a:ext cx="10515600" cy="4056615"/>
          </a:xfrm>
        </p:spPr>
        <p:txBody>
          <a:bodyPr/>
          <a:lstStyle/>
          <a:p>
            <a:r>
              <a:rPr lang="en-US" b="1" dirty="0"/>
              <a:t>Changing vocabulary by using synonyms</a:t>
            </a:r>
          </a:p>
          <a:p>
            <a:pPr marL="0" indent="0">
              <a:buNone/>
            </a:pPr>
            <a:r>
              <a:rPr lang="en-US" dirty="0"/>
              <a:t> 	For example: argues &gt; claims/ eighteenth century &gt; 1700s/ wages &gt; labor costs/ economize &gt; saving</a:t>
            </a:r>
          </a:p>
          <a:p>
            <a:r>
              <a:rPr lang="en-US" b="1" dirty="0"/>
              <a:t>Changing word class</a:t>
            </a:r>
          </a:p>
          <a:p>
            <a:pPr marL="0" indent="0">
              <a:buNone/>
            </a:pPr>
            <a:r>
              <a:rPr lang="en-US" dirty="0"/>
              <a:t>	For example: explanation (n.) &gt; explain (v.) / mechanical (adj.) &gt; </a:t>
            </a:r>
            <a:r>
              <a:rPr lang="en-US" dirty="0" err="1"/>
              <a:t>mechanise</a:t>
            </a:r>
            <a:r>
              <a:rPr lang="en-US" dirty="0"/>
              <a:t> (v.) / proﬁtable (adj.) &gt; proﬁtability (n.) </a:t>
            </a:r>
          </a:p>
          <a:p>
            <a:endParaRPr lang="en-US" dirty="0"/>
          </a:p>
        </p:txBody>
      </p:sp>
    </p:spTree>
    <p:extLst>
      <p:ext uri="{BB962C8B-B14F-4D97-AF65-F5344CB8AC3E}">
        <p14:creationId xmlns:p14="http://schemas.microsoft.com/office/powerpoint/2010/main" val="3340044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56608-4347-4824-B28D-580FD227674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6DCA4A8-76A1-40B5-84F4-B037FB32F62E}"/>
              </a:ext>
            </a:extLst>
          </p:cNvPr>
          <p:cNvSpPr>
            <a:spLocks noGrp="1"/>
          </p:cNvSpPr>
          <p:nvPr>
            <p:ph idx="1"/>
          </p:nvPr>
        </p:nvSpPr>
        <p:spPr/>
        <p:txBody>
          <a:bodyPr/>
          <a:lstStyle/>
          <a:p>
            <a:r>
              <a:rPr lang="en-US" b="1" dirty="0"/>
              <a:t>Changing word order</a:t>
            </a:r>
          </a:p>
          <a:p>
            <a:pPr marL="0" indent="0">
              <a:buNone/>
            </a:pPr>
            <a:r>
              <a:rPr lang="en-US" dirty="0"/>
              <a:t>	Foe example: . . . the best explanation for the British location of the industrial revolution is found by studying demand factors.</a:t>
            </a:r>
          </a:p>
          <a:p>
            <a:pPr marL="0" indent="0">
              <a:buNone/>
            </a:pPr>
            <a:r>
              <a:rPr lang="en-US" dirty="0"/>
              <a:t> &gt; A focus on demand may help explain the UK origin of the industrial revolution.</a:t>
            </a:r>
          </a:p>
          <a:p>
            <a:pPr marL="0" indent="0">
              <a:buNone/>
            </a:pPr>
            <a:r>
              <a:rPr lang="en-US" dirty="0"/>
              <a:t> </a:t>
            </a:r>
          </a:p>
        </p:txBody>
      </p:sp>
    </p:spTree>
    <p:extLst>
      <p:ext uri="{BB962C8B-B14F-4D97-AF65-F5344CB8AC3E}">
        <p14:creationId xmlns:p14="http://schemas.microsoft.com/office/powerpoint/2010/main" val="24040157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41701-1897-4F54-B5F0-F4880F2CDFED}"/>
              </a:ext>
            </a:extLst>
          </p:cNvPr>
          <p:cNvSpPr>
            <a:spLocks noGrp="1"/>
          </p:cNvSpPr>
          <p:nvPr>
            <p:ph type="title"/>
          </p:nvPr>
        </p:nvSpPr>
        <p:spPr/>
        <p:txBody>
          <a:bodyPr>
            <a:normAutofit/>
          </a:bodyPr>
          <a:lstStyle/>
          <a:p>
            <a:r>
              <a:rPr lang="en-US" dirty="0"/>
              <a:t> </a:t>
            </a:r>
            <a:r>
              <a:rPr lang="en-US" b="1" dirty="0"/>
              <a:t>Find synonyms for the words underlined</a:t>
            </a:r>
          </a:p>
        </p:txBody>
      </p:sp>
      <p:sp>
        <p:nvSpPr>
          <p:cNvPr id="3" name="Content Placeholder 2">
            <a:extLst>
              <a:ext uri="{FF2B5EF4-FFF2-40B4-BE49-F238E27FC236}">
                <a16:creationId xmlns:a16="http://schemas.microsoft.com/office/drawing/2014/main" id="{6789089E-9C70-44E0-8489-0E33DF21BD42}"/>
              </a:ext>
            </a:extLst>
          </p:cNvPr>
          <p:cNvSpPr>
            <a:spLocks noGrp="1"/>
          </p:cNvSpPr>
          <p:nvPr>
            <p:ph idx="1"/>
          </p:nvPr>
        </p:nvSpPr>
        <p:spPr/>
        <p:txBody>
          <a:bodyPr/>
          <a:lstStyle/>
          <a:p>
            <a:r>
              <a:rPr lang="en-US" dirty="0"/>
              <a:t>The </a:t>
            </a:r>
            <a:r>
              <a:rPr lang="en-US" u="sng" dirty="0"/>
              <a:t>growth</a:t>
            </a:r>
            <a:r>
              <a:rPr lang="en-US" dirty="0"/>
              <a:t> of the </a:t>
            </a:r>
            <a:r>
              <a:rPr lang="en-US" u="sng" dirty="0"/>
              <a:t>car</a:t>
            </a:r>
            <a:r>
              <a:rPr lang="en-US" dirty="0"/>
              <a:t> industry </a:t>
            </a:r>
            <a:r>
              <a:rPr lang="en-US" u="sng" dirty="0"/>
              <a:t>parallels</a:t>
            </a:r>
            <a:r>
              <a:rPr lang="en-US" dirty="0"/>
              <a:t> the </a:t>
            </a:r>
            <a:r>
              <a:rPr lang="en-US" u="sng" dirty="0"/>
              <a:t>development</a:t>
            </a:r>
            <a:r>
              <a:rPr lang="en-US" dirty="0"/>
              <a:t> of </a:t>
            </a:r>
            <a:r>
              <a:rPr lang="en-US" u="sng" dirty="0"/>
              <a:t>modern</a:t>
            </a:r>
            <a:r>
              <a:rPr lang="en-US" dirty="0"/>
              <a:t> capitalism. </a:t>
            </a:r>
          </a:p>
          <a:p>
            <a:pPr marL="0" indent="0">
              <a:buNone/>
            </a:pPr>
            <a:r>
              <a:rPr lang="en-US" dirty="0"/>
              <a:t>	Example: The </a:t>
            </a:r>
            <a:r>
              <a:rPr lang="en-US" u="sng" dirty="0"/>
              <a:t>rise</a:t>
            </a:r>
            <a:r>
              <a:rPr lang="en-US" dirty="0"/>
              <a:t> of the </a:t>
            </a:r>
            <a:r>
              <a:rPr lang="en-US" u="sng" dirty="0"/>
              <a:t>automobile</a:t>
            </a:r>
            <a:r>
              <a:rPr lang="en-US" dirty="0"/>
              <a:t> industry </a:t>
            </a:r>
            <a:r>
              <a:rPr lang="en-US" u="sng" dirty="0"/>
              <a:t>matches</a:t>
            </a:r>
            <a:r>
              <a:rPr lang="en-US" dirty="0"/>
              <a:t> the </a:t>
            </a:r>
            <a:r>
              <a:rPr lang="en-US" u="sng" dirty="0"/>
              <a:t>progress</a:t>
            </a:r>
            <a:r>
              <a:rPr lang="en-US" dirty="0"/>
              <a:t> of </a:t>
            </a:r>
            <a:r>
              <a:rPr lang="en-US" u="sng" dirty="0"/>
              <a:t>contemporary</a:t>
            </a:r>
            <a:r>
              <a:rPr lang="en-US" dirty="0"/>
              <a:t> capitalism.  </a:t>
            </a:r>
          </a:p>
          <a:p>
            <a:r>
              <a:rPr lang="en-US" dirty="0"/>
              <a:t>It </a:t>
            </a:r>
            <a:r>
              <a:rPr lang="en-US" u="sng" dirty="0"/>
              <a:t>began</a:t>
            </a:r>
            <a:r>
              <a:rPr lang="en-US" dirty="0"/>
              <a:t> in France and Germany, but </a:t>
            </a:r>
            <a:r>
              <a:rPr lang="en-US" u="sng" dirty="0"/>
              <a:t>took off </a:t>
            </a:r>
            <a:r>
              <a:rPr lang="en-US" dirty="0"/>
              <a:t>in the United States.</a:t>
            </a:r>
          </a:p>
          <a:p>
            <a:r>
              <a:rPr lang="en-US" dirty="0"/>
              <a:t>There Henry Ford </a:t>
            </a:r>
            <a:r>
              <a:rPr lang="en-US" u="sng" dirty="0"/>
              <a:t>adapted</a:t>
            </a:r>
            <a:r>
              <a:rPr lang="en-US" dirty="0"/>
              <a:t> the moving </a:t>
            </a:r>
            <a:r>
              <a:rPr lang="en-US" u="sng" dirty="0"/>
              <a:t>production</a:t>
            </a:r>
            <a:r>
              <a:rPr lang="en-US" dirty="0"/>
              <a:t> line from the Chicago meat industry to </a:t>
            </a:r>
            <a:r>
              <a:rPr lang="en-US" u="sng" dirty="0"/>
              <a:t>motor</a:t>
            </a:r>
            <a:r>
              <a:rPr lang="en-US" dirty="0"/>
              <a:t> manufacturing, </a:t>
            </a:r>
            <a:r>
              <a:rPr lang="en-US" u="sng" dirty="0"/>
              <a:t>thus</a:t>
            </a:r>
            <a:r>
              <a:rPr lang="en-US" dirty="0"/>
              <a:t> inventing mass production.</a:t>
            </a:r>
          </a:p>
          <a:p>
            <a:endParaRPr lang="en-US" dirty="0"/>
          </a:p>
        </p:txBody>
      </p:sp>
    </p:spTree>
    <p:extLst>
      <p:ext uri="{BB962C8B-B14F-4D97-AF65-F5344CB8AC3E}">
        <p14:creationId xmlns:p14="http://schemas.microsoft.com/office/powerpoint/2010/main" val="29919193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82B21-E54C-4708-A185-F9852F71210A}"/>
              </a:ext>
            </a:extLst>
          </p:cNvPr>
          <p:cNvSpPr>
            <a:spLocks noGrp="1"/>
          </p:cNvSpPr>
          <p:nvPr>
            <p:ph type="title"/>
          </p:nvPr>
        </p:nvSpPr>
        <p:spPr/>
        <p:txBody>
          <a:bodyPr>
            <a:normAutofit fontScale="90000"/>
          </a:bodyPr>
          <a:lstStyle/>
          <a:p>
            <a:r>
              <a:rPr lang="en-US" dirty="0"/>
              <a:t> </a:t>
            </a:r>
            <a:r>
              <a:rPr lang="en-US" b="1" dirty="0"/>
              <a:t>Change the word class of the underlined words, and then re-write the sentences</a:t>
            </a:r>
          </a:p>
        </p:txBody>
      </p:sp>
      <p:sp>
        <p:nvSpPr>
          <p:cNvPr id="3" name="Content Placeholder 2">
            <a:extLst>
              <a:ext uri="{FF2B5EF4-FFF2-40B4-BE49-F238E27FC236}">
                <a16:creationId xmlns:a16="http://schemas.microsoft.com/office/drawing/2014/main" id="{1BE877CE-5A3D-4865-B0AC-F901EA2BF35F}"/>
              </a:ext>
            </a:extLst>
          </p:cNvPr>
          <p:cNvSpPr>
            <a:spLocks noGrp="1"/>
          </p:cNvSpPr>
          <p:nvPr>
            <p:ph idx="1"/>
          </p:nvPr>
        </p:nvSpPr>
        <p:spPr/>
        <p:txBody>
          <a:bodyPr/>
          <a:lstStyle/>
          <a:p>
            <a:r>
              <a:rPr lang="en-US" dirty="0"/>
              <a:t>In the 1920s Alfred Sloan’s </a:t>
            </a:r>
            <a:r>
              <a:rPr lang="en-US" u="sng" dirty="0"/>
              <a:t>management </a:t>
            </a:r>
            <a:r>
              <a:rPr lang="en-US" dirty="0"/>
              <a:t>theories helped General Motors to become the world’s </a:t>
            </a:r>
            <a:r>
              <a:rPr lang="en-US" u="sng" dirty="0"/>
              <a:t>dominant </a:t>
            </a:r>
            <a:r>
              <a:rPr lang="en-US" dirty="0"/>
              <a:t>car company.</a:t>
            </a:r>
          </a:p>
          <a:p>
            <a:r>
              <a:rPr lang="en-US" dirty="0"/>
              <a:t>After the second world war the car makers f</a:t>
            </a:r>
            <a:r>
              <a:rPr lang="en-US" u="sng" dirty="0"/>
              <a:t>ocused</a:t>
            </a:r>
            <a:r>
              <a:rPr lang="en-US" dirty="0"/>
              <a:t> on the s</a:t>
            </a:r>
            <a:r>
              <a:rPr lang="en-US" u="sng" dirty="0"/>
              <a:t>tyling</a:t>
            </a:r>
            <a:r>
              <a:rPr lang="en-US" dirty="0"/>
              <a:t> of their products, to encourage more frequent model changes. </a:t>
            </a:r>
          </a:p>
          <a:p>
            <a:r>
              <a:rPr lang="en-US" dirty="0"/>
              <a:t>From the 1970s there was </a:t>
            </a:r>
            <a:r>
              <a:rPr lang="en-US" u="sng" dirty="0"/>
              <a:t>criticism</a:t>
            </a:r>
            <a:r>
              <a:rPr lang="en-US" dirty="0"/>
              <a:t> of the industry due to the </a:t>
            </a:r>
            <a:r>
              <a:rPr lang="en-US" u="sng" dirty="0"/>
              <a:t>inefﬁciency</a:t>
            </a:r>
            <a:r>
              <a:rPr lang="en-US" dirty="0"/>
              <a:t> of most vehicles, which used petrol </a:t>
            </a:r>
            <a:r>
              <a:rPr lang="en-US" u="sng" dirty="0"/>
              <a:t>wastefully.</a:t>
            </a:r>
          </a:p>
        </p:txBody>
      </p:sp>
    </p:spTree>
    <p:extLst>
      <p:ext uri="{BB962C8B-B14F-4D97-AF65-F5344CB8AC3E}">
        <p14:creationId xmlns:p14="http://schemas.microsoft.com/office/powerpoint/2010/main" val="3771954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7B619-BA6C-4BE9-8991-8046737F6E8C}"/>
              </a:ext>
            </a:extLst>
          </p:cNvPr>
          <p:cNvSpPr>
            <a:spLocks noGrp="1"/>
          </p:cNvSpPr>
          <p:nvPr>
            <p:ph type="title"/>
          </p:nvPr>
        </p:nvSpPr>
        <p:spPr/>
        <p:txBody>
          <a:bodyPr>
            <a:normAutofit/>
          </a:bodyPr>
          <a:lstStyle/>
          <a:p>
            <a:r>
              <a:rPr lang="en-US" dirty="0"/>
              <a:t> </a:t>
            </a:r>
            <a:r>
              <a:rPr lang="en-US" b="1" dirty="0"/>
              <a:t>Change the word order of the following sentences</a:t>
            </a:r>
          </a:p>
        </p:txBody>
      </p:sp>
      <p:sp>
        <p:nvSpPr>
          <p:cNvPr id="3" name="Content Placeholder 2">
            <a:extLst>
              <a:ext uri="{FF2B5EF4-FFF2-40B4-BE49-F238E27FC236}">
                <a16:creationId xmlns:a16="http://schemas.microsoft.com/office/drawing/2014/main" id="{E57A5ED8-2425-453E-909E-78CCED79195A}"/>
              </a:ext>
            </a:extLst>
          </p:cNvPr>
          <p:cNvSpPr>
            <a:spLocks noGrp="1"/>
          </p:cNvSpPr>
          <p:nvPr>
            <p:ph idx="1"/>
          </p:nvPr>
        </p:nvSpPr>
        <p:spPr/>
        <p:txBody>
          <a:bodyPr/>
          <a:lstStyle/>
          <a:p>
            <a:r>
              <a:rPr lang="en-US" dirty="0"/>
              <a:t> At the same time, trades unions became increasingly militant in </a:t>
            </a:r>
            <a:r>
              <a:rPr lang="en-US" dirty="0" err="1"/>
              <a:t>defence</a:t>
            </a:r>
            <a:r>
              <a:rPr lang="en-US" dirty="0"/>
              <a:t> of their members’ jobs. </a:t>
            </a:r>
          </a:p>
          <a:p>
            <a:r>
              <a:rPr lang="en-US" dirty="0"/>
              <a:t>Today the industry owns some of the most famous brands in the world. </a:t>
            </a:r>
          </a:p>
          <a:p>
            <a:r>
              <a:rPr lang="en-US" dirty="0"/>
              <a:t>However, many car makers are currently threatened by increased competition and saturated markets.</a:t>
            </a:r>
          </a:p>
          <a:p>
            <a:endParaRPr lang="en-US" dirty="0"/>
          </a:p>
        </p:txBody>
      </p:sp>
    </p:spTree>
    <p:extLst>
      <p:ext uri="{BB962C8B-B14F-4D97-AF65-F5344CB8AC3E}">
        <p14:creationId xmlns:p14="http://schemas.microsoft.com/office/powerpoint/2010/main" val="24590160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5EB88-8EA8-4563-A8D5-00F0C3A2BA63}"/>
              </a:ext>
            </a:extLst>
          </p:cNvPr>
          <p:cNvSpPr>
            <a:spLocks noGrp="1"/>
          </p:cNvSpPr>
          <p:nvPr>
            <p:ph type="title"/>
          </p:nvPr>
        </p:nvSpPr>
        <p:spPr/>
        <p:txBody>
          <a:bodyPr/>
          <a:lstStyle/>
          <a:p>
            <a:r>
              <a:rPr lang="en-US" b="1" dirty="0"/>
              <a:t>	</a:t>
            </a:r>
            <a:r>
              <a:rPr lang="en-US" sz="4800" b="1" dirty="0"/>
              <a:t>References and Quotations</a:t>
            </a:r>
            <a:br>
              <a:rPr lang="en-US" dirty="0"/>
            </a:br>
            <a:endParaRPr lang="en-US" dirty="0"/>
          </a:p>
        </p:txBody>
      </p:sp>
      <p:sp>
        <p:nvSpPr>
          <p:cNvPr id="3" name="Content Placeholder 2">
            <a:extLst>
              <a:ext uri="{FF2B5EF4-FFF2-40B4-BE49-F238E27FC236}">
                <a16:creationId xmlns:a16="http://schemas.microsoft.com/office/drawing/2014/main" id="{4C815C3B-ECA4-4E2D-9E2B-9F6488F8E1D8}"/>
              </a:ext>
            </a:extLst>
          </p:cNvPr>
          <p:cNvSpPr>
            <a:spLocks noGrp="1"/>
          </p:cNvSpPr>
          <p:nvPr>
            <p:ph idx="1"/>
          </p:nvPr>
        </p:nvSpPr>
        <p:spPr/>
        <p:txBody>
          <a:bodyPr>
            <a:normAutofit/>
          </a:bodyPr>
          <a:lstStyle/>
          <a:p>
            <a:r>
              <a:rPr lang="en-US" sz="3600" dirty="0"/>
              <a:t>The process of </a:t>
            </a:r>
            <a:r>
              <a:rPr lang="en-US" sz="3600" b="0" i="0" dirty="0">
                <a:solidFill>
                  <a:srgbClr val="202124"/>
                </a:solidFill>
                <a:effectLst/>
                <a:latin typeface="arial" panose="020B0604020202020204" pitchFamily="34" charset="0"/>
              </a:rPr>
              <a:t>repeating or copying out (words from a text or speech written or spoken by another person) is calling quoting and the copied material is called quotations. </a:t>
            </a:r>
            <a:endParaRPr lang="en-US" sz="3600" dirty="0"/>
          </a:p>
        </p:txBody>
      </p:sp>
    </p:spTree>
    <p:extLst>
      <p:ext uri="{BB962C8B-B14F-4D97-AF65-F5344CB8AC3E}">
        <p14:creationId xmlns:p14="http://schemas.microsoft.com/office/powerpoint/2010/main" val="1181093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95E28-B224-4BB8-95F5-CB7909B70545}"/>
              </a:ext>
            </a:extLst>
          </p:cNvPr>
          <p:cNvSpPr>
            <a:spLocks noGrp="1"/>
          </p:cNvSpPr>
          <p:nvPr>
            <p:ph type="title"/>
          </p:nvPr>
        </p:nvSpPr>
        <p:spPr/>
        <p:txBody>
          <a:bodyPr/>
          <a:lstStyle/>
          <a:p>
            <a:r>
              <a:rPr lang="en-US" sz="4800" b="1" dirty="0"/>
              <a:t>		Using Quotations</a:t>
            </a:r>
            <a:br>
              <a:rPr lang="en-US" dirty="0"/>
            </a:br>
            <a:endParaRPr lang="en-US" dirty="0"/>
          </a:p>
        </p:txBody>
      </p:sp>
      <p:sp>
        <p:nvSpPr>
          <p:cNvPr id="3" name="Content Placeholder 2">
            <a:extLst>
              <a:ext uri="{FF2B5EF4-FFF2-40B4-BE49-F238E27FC236}">
                <a16:creationId xmlns:a16="http://schemas.microsoft.com/office/drawing/2014/main" id="{5D15B3F6-7C67-4340-A9E6-CD938437E153}"/>
              </a:ext>
            </a:extLst>
          </p:cNvPr>
          <p:cNvSpPr>
            <a:spLocks noGrp="1"/>
          </p:cNvSpPr>
          <p:nvPr>
            <p:ph idx="1"/>
          </p:nvPr>
        </p:nvSpPr>
        <p:spPr/>
        <p:txBody>
          <a:bodyPr/>
          <a:lstStyle/>
          <a:p>
            <a:r>
              <a:rPr lang="en-US" dirty="0"/>
              <a:t>Using a quotation means bringing the original words of a writer into your work.</a:t>
            </a:r>
          </a:p>
          <a:p>
            <a:r>
              <a:rPr lang="en-US" dirty="0"/>
              <a:t>Quotations are effective in some situations, but must not be overused.</a:t>
            </a:r>
          </a:p>
          <a:p>
            <a:r>
              <a:rPr lang="en-US" dirty="0"/>
              <a:t>They can be valuable: </a:t>
            </a:r>
          </a:p>
          <a:p>
            <a:pPr marL="0" indent="0">
              <a:buNone/>
            </a:pPr>
            <a:r>
              <a:rPr lang="en-US" dirty="0"/>
              <a:t>	• when the original words express an idea in a distinctive way </a:t>
            </a:r>
          </a:p>
          <a:p>
            <a:pPr marL="0" indent="0">
              <a:buNone/>
            </a:pPr>
            <a:r>
              <a:rPr lang="en-US" dirty="0"/>
              <a:t>	• when the original is more concise than your summary could be </a:t>
            </a:r>
          </a:p>
          <a:p>
            <a:pPr marL="0" indent="0">
              <a:buNone/>
            </a:pPr>
            <a:r>
              <a:rPr lang="en-US" dirty="0"/>
              <a:t>	• when the original version is well-known</a:t>
            </a:r>
          </a:p>
        </p:txBody>
      </p:sp>
    </p:spTree>
    <p:extLst>
      <p:ext uri="{BB962C8B-B14F-4D97-AF65-F5344CB8AC3E}">
        <p14:creationId xmlns:p14="http://schemas.microsoft.com/office/powerpoint/2010/main" val="24345102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F1B47-D14C-4C8F-93E9-F61451307F06}"/>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C1135A1-7FAD-4498-8CF2-FB413A5E0B4B}"/>
              </a:ext>
            </a:extLst>
          </p:cNvPr>
          <p:cNvSpPr>
            <a:spLocks noGrp="1"/>
          </p:cNvSpPr>
          <p:nvPr>
            <p:ph idx="1"/>
          </p:nvPr>
        </p:nvSpPr>
        <p:spPr/>
        <p:txBody>
          <a:bodyPr>
            <a:normAutofit/>
          </a:bodyPr>
          <a:lstStyle/>
          <a:p>
            <a:r>
              <a:rPr lang="en-US" sz="3200" dirty="0">
                <a:solidFill>
                  <a:srgbClr val="202124"/>
                </a:solidFill>
                <a:latin typeface="arial" panose="020B0604020202020204" pitchFamily="34" charset="0"/>
              </a:rPr>
              <a:t>T</a:t>
            </a:r>
            <a:r>
              <a:rPr lang="en-US" sz="3200" b="0" i="0" dirty="0">
                <a:solidFill>
                  <a:srgbClr val="202124"/>
                </a:solidFill>
                <a:effectLst/>
                <a:latin typeface="arial" panose="020B0604020202020204" pitchFamily="34" charset="0"/>
              </a:rPr>
              <a:t>he action of mentioning or alluding to something.</a:t>
            </a:r>
          </a:p>
          <a:p>
            <a:r>
              <a:rPr lang="en-US" sz="3200" dirty="0">
                <a:solidFill>
                  <a:srgbClr val="202124"/>
                </a:solidFill>
                <a:latin typeface="arial" panose="020B0604020202020204" pitchFamily="34" charset="0"/>
              </a:rPr>
              <a:t>T</a:t>
            </a:r>
            <a:r>
              <a:rPr lang="en-US" sz="3200" b="0" i="0" dirty="0">
                <a:solidFill>
                  <a:srgbClr val="202124"/>
                </a:solidFill>
                <a:effectLst/>
                <a:latin typeface="arial" panose="020B0604020202020204" pitchFamily="34" charset="0"/>
              </a:rPr>
              <a:t>he use of a source of information in order to ascertain something.</a:t>
            </a:r>
            <a:endParaRPr lang="en-US" sz="3200" dirty="0">
              <a:solidFill>
                <a:srgbClr val="202124"/>
              </a:solidFill>
              <a:latin typeface="arial" panose="020B0604020202020204" pitchFamily="34" charset="0"/>
            </a:endParaRPr>
          </a:p>
          <a:p>
            <a:r>
              <a:rPr lang="en-US" sz="3200" dirty="0">
                <a:solidFill>
                  <a:srgbClr val="202124"/>
                </a:solidFill>
                <a:latin typeface="arial" panose="020B0604020202020204" pitchFamily="34" charset="0"/>
              </a:rPr>
              <a:t>P</a:t>
            </a:r>
            <a:r>
              <a:rPr lang="en-US" sz="3200" b="0" i="0" dirty="0">
                <a:solidFill>
                  <a:srgbClr val="202124"/>
                </a:solidFill>
                <a:effectLst/>
                <a:latin typeface="arial" panose="020B0604020202020204" pitchFamily="34" charset="0"/>
              </a:rPr>
              <a:t>rovide (a book or article) with citations of sources of information.</a:t>
            </a:r>
            <a:endParaRPr lang="en-US" sz="3200" dirty="0"/>
          </a:p>
        </p:txBody>
      </p:sp>
    </p:spTree>
    <p:extLst>
      <p:ext uri="{BB962C8B-B14F-4D97-AF65-F5344CB8AC3E}">
        <p14:creationId xmlns:p14="http://schemas.microsoft.com/office/powerpoint/2010/main" val="36088165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23BE4-ECC5-4CA4-8DDB-60C8194568E0}"/>
              </a:ext>
            </a:extLst>
          </p:cNvPr>
          <p:cNvSpPr>
            <a:spLocks noGrp="1"/>
          </p:cNvSpPr>
          <p:nvPr>
            <p:ph type="title"/>
          </p:nvPr>
        </p:nvSpPr>
        <p:spPr/>
        <p:txBody>
          <a:bodyPr/>
          <a:lstStyle/>
          <a:p>
            <a:r>
              <a:rPr lang="en-US" dirty="0"/>
              <a:t> </a:t>
            </a:r>
            <a:r>
              <a:rPr lang="en-US" sz="4400" b="1" dirty="0"/>
              <a:t>Reasons for providing references 						and citations</a:t>
            </a:r>
          </a:p>
        </p:txBody>
      </p:sp>
      <p:sp>
        <p:nvSpPr>
          <p:cNvPr id="3" name="Content Placeholder 2">
            <a:extLst>
              <a:ext uri="{FF2B5EF4-FFF2-40B4-BE49-F238E27FC236}">
                <a16:creationId xmlns:a16="http://schemas.microsoft.com/office/drawing/2014/main" id="{207E84E8-486B-40FF-999E-8942D00AF7AF}"/>
              </a:ext>
            </a:extLst>
          </p:cNvPr>
          <p:cNvSpPr>
            <a:spLocks noGrp="1"/>
          </p:cNvSpPr>
          <p:nvPr>
            <p:ph idx="1"/>
          </p:nvPr>
        </p:nvSpPr>
        <p:spPr>
          <a:xfrm>
            <a:off x="1103312" y="2358887"/>
            <a:ext cx="8946541" cy="3889512"/>
          </a:xfrm>
        </p:spPr>
        <p:txBody>
          <a:bodyPr/>
          <a:lstStyle/>
          <a:p>
            <a:r>
              <a:rPr lang="en-US" dirty="0"/>
              <a:t> </a:t>
            </a:r>
            <a:r>
              <a:rPr lang="en-US" sz="2800" dirty="0"/>
              <a:t>To show that you have read some of the authorities on the subject.</a:t>
            </a:r>
          </a:p>
          <a:p>
            <a:r>
              <a:rPr lang="en-US" sz="2800" dirty="0"/>
              <a:t>This will give added weight to your writing.</a:t>
            </a:r>
          </a:p>
          <a:p>
            <a:r>
              <a:rPr lang="en-US" sz="2800" dirty="0"/>
              <a:t>To allow the reader to ﬁnd the source, if he/ she wishes to examine the topic in more detail. </a:t>
            </a:r>
          </a:p>
          <a:p>
            <a:r>
              <a:rPr lang="en-US" sz="2800" dirty="0"/>
              <a:t>To avoid plagiarism.</a:t>
            </a:r>
          </a:p>
          <a:p>
            <a:endParaRPr lang="en-US" dirty="0"/>
          </a:p>
        </p:txBody>
      </p:sp>
    </p:spTree>
    <p:extLst>
      <p:ext uri="{BB962C8B-B14F-4D97-AF65-F5344CB8AC3E}">
        <p14:creationId xmlns:p14="http://schemas.microsoft.com/office/powerpoint/2010/main" val="14350821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CFE15-5808-4726-8D13-2C030DFD2CC7}"/>
              </a:ext>
            </a:extLst>
          </p:cNvPr>
          <p:cNvSpPr>
            <a:spLocks noGrp="1"/>
          </p:cNvSpPr>
          <p:nvPr>
            <p:ph type="title"/>
          </p:nvPr>
        </p:nvSpPr>
        <p:spPr/>
        <p:txBody>
          <a:bodyPr/>
          <a:lstStyle/>
          <a:p>
            <a:r>
              <a:rPr lang="en-US" dirty="0"/>
              <a:t>						</a:t>
            </a:r>
            <a:r>
              <a:rPr lang="en-US" sz="5400" b="1" dirty="0"/>
              <a:t>Activity</a:t>
            </a:r>
          </a:p>
        </p:txBody>
      </p:sp>
      <p:pic>
        <p:nvPicPr>
          <p:cNvPr id="5" name="Content Placeholder 4">
            <a:extLst>
              <a:ext uri="{FF2B5EF4-FFF2-40B4-BE49-F238E27FC236}">
                <a16:creationId xmlns:a16="http://schemas.microsoft.com/office/drawing/2014/main" id="{B0BDDCF4-A2EF-4734-8330-AA3A527CCB16}"/>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24814" t="36673" r="25997" b="27004"/>
          <a:stretch/>
        </p:blipFill>
        <p:spPr>
          <a:xfrm>
            <a:off x="1272210" y="2014330"/>
            <a:ext cx="9250016" cy="4134678"/>
          </a:xfrm>
        </p:spPr>
      </p:pic>
    </p:spTree>
    <p:extLst>
      <p:ext uri="{BB962C8B-B14F-4D97-AF65-F5344CB8AC3E}">
        <p14:creationId xmlns:p14="http://schemas.microsoft.com/office/powerpoint/2010/main" val="1959416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C0887-17A3-4F58-9CED-BF51A329B077}"/>
              </a:ext>
            </a:extLst>
          </p:cNvPr>
          <p:cNvSpPr>
            <a:spLocks noGrp="1"/>
          </p:cNvSpPr>
          <p:nvPr>
            <p:ph type="title"/>
          </p:nvPr>
        </p:nvSpPr>
        <p:spPr/>
        <p:txBody>
          <a:bodyPr>
            <a:normAutofit/>
          </a:bodyPr>
          <a:lstStyle/>
          <a:p>
            <a:r>
              <a:rPr lang="en-US" sz="6000" b="1" dirty="0"/>
              <a:t>			Summarizing</a:t>
            </a:r>
          </a:p>
        </p:txBody>
      </p:sp>
      <p:sp>
        <p:nvSpPr>
          <p:cNvPr id="3" name="Content Placeholder 2">
            <a:extLst>
              <a:ext uri="{FF2B5EF4-FFF2-40B4-BE49-F238E27FC236}">
                <a16:creationId xmlns:a16="http://schemas.microsoft.com/office/drawing/2014/main" id="{6F27351F-30FC-4957-9E9B-80D1131976C6}"/>
              </a:ext>
            </a:extLst>
          </p:cNvPr>
          <p:cNvSpPr>
            <a:spLocks noGrp="1"/>
          </p:cNvSpPr>
          <p:nvPr>
            <p:ph idx="1"/>
          </p:nvPr>
        </p:nvSpPr>
        <p:spPr>
          <a:xfrm>
            <a:off x="838200" y="2080591"/>
            <a:ext cx="10515600" cy="4096372"/>
          </a:xfrm>
        </p:spPr>
        <p:txBody>
          <a:bodyPr>
            <a:normAutofit lnSpcReduction="10000"/>
          </a:bodyPr>
          <a:lstStyle/>
          <a:p>
            <a:r>
              <a:rPr lang="en-US" sz="3600" dirty="0">
                <a:solidFill>
                  <a:srgbClr val="202124"/>
                </a:solidFill>
                <a:latin typeface="arial" panose="020B0604020202020204" pitchFamily="34" charset="0"/>
              </a:rPr>
              <a:t>G</a:t>
            </a:r>
            <a:r>
              <a:rPr lang="en-US" sz="3600" b="0" i="0" dirty="0">
                <a:solidFill>
                  <a:srgbClr val="202124"/>
                </a:solidFill>
                <a:effectLst/>
                <a:latin typeface="arial" panose="020B0604020202020204" pitchFamily="34" charset="0"/>
              </a:rPr>
              <a:t>iving a brief statement of the main points of (something).</a:t>
            </a:r>
          </a:p>
          <a:p>
            <a:r>
              <a:rPr lang="en-US" sz="3600" dirty="0">
                <a:solidFill>
                  <a:srgbClr val="202124"/>
                </a:solidFill>
                <a:latin typeface="arial" panose="020B0604020202020204" pitchFamily="34" charset="0"/>
              </a:rPr>
              <a:t>Describing something in your words.</a:t>
            </a:r>
          </a:p>
          <a:p>
            <a:r>
              <a:rPr lang="en-US" sz="3600" dirty="0">
                <a:solidFill>
                  <a:srgbClr val="202124"/>
                </a:solidFill>
                <a:latin typeface="arial" panose="020B0604020202020204" pitchFamily="34" charset="0"/>
              </a:rPr>
              <a:t>Summing up the main points.</a:t>
            </a:r>
          </a:p>
          <a:p>
            <a:r>
              <a:rPr lang="en-US" sz="3600" dirty="0"/>
              <a:t> It is a vital skill, allowing the writer to condense lengthy sources into a concise form. </a:t>
            </a:r>
          </a:p>
        </p:txBody>
      </p:sp>
    </p:spTree>
    <p:extLst>
      <p:ext uri="{BB962C8B-B14F-4D97-AF65-F5344CB8AC3E}">
        <p14:creationId xmlns:p14="http://schemas.microsoft.com/office/powerpoint/2010/main" val="38741097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D0567-B87A-499C-92CC-BE8FE7556CDE}"/>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B474846A-66D2-4066-84B9-65FD379785DF}"/>
              </a:ext>
            </a:extLst>
          </p:cNvPr>
          <p:cNvSpPr>
            <a:spLocks noGrp="1"/>
          </p:cNvSpPr>
          <p:nvPr>
            <p:ph idx="1"/>
          </p:nvPr>
        </p:nvSpPr>
        <p:spPr>
          <a:xfrm>
            <a:off x="1103312" y="1126436"/>
            <a:ext cx="8946541" cy="5121964"/>
          </a:xfrm>
        </p:spPr>
        <p:txBody>
          <a:bodyPr/>
          <a:lstStyle/>
          <a:p>
            <a:r>
              <a:rPr lang="en-US" sz="2800" dirty="0"/>
              <a:t>All quotations should be introduced by a phrase that shows the source, and also explains how this quotation ﬁts into your argument:</a:t>
            </a:r>
          </a:p>
          <a:p>
            <a:endParaRPr lang="en-US" dirty="0"/>
          </a:p>
        </p:txBody>
      </p:sp>
      <p:pic>
        <p:nvPicPr>
          <p:cNvPr id="4" name="Picture 3">
            <a:extLst>
              <a:ext uri="{FF2B5EF4-FFF2-40B4-BE49-F238E27FC236}">
                <a16:creationId xmlns:a16="http://schemas.microsoft.com/office/drawing/2014/main" id="{D9149074-66A3-47D4-A90B-156EE3E9F95F}"/>
              </a:ext>
            </a:extLst>
          </p:cNvPr>
          <p:cNvPicPr>
            <a:picLocks noChangeAspect="1"/>
          </p:cNvPicPr>
          <p:nvPr/>
        </p:nvPicPr>
        <p:blipFill rotWithShape="1">
          <a:blip r:embed="rId2"/>
          <a:srcRect l="29239" t="51557" r="29783" b="28028"/>
          <a:stretch/>
        </p:blipFill>
        <p:spPr>
          <a:xfrm>
            <a:off x="1457739" y="2981740"/>
            <a:ext cx="8946540" cy="2915478"/>
          </a:xfrm>
          <a:prstGeom prst="rect">
            <a:avLst/>
          </a:prstGeom>
        </p:spPr>
      </p:pic>
    </p:spTree>
    <p:extLst>
      <p:ext uri="{BB962C8B-B14F-4D97-AF65-F5344CB8AC3E}">
        <p14:creationId xmlns:p14="http://schemas.microsoft.com/office/powerpoint/2010/main" val="5426311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44D74-6F8E-4C28-B859-E5301DF85D52}"/>
              </a:ext>
            </a:extLst>
          </p:cNvPr>
          <p:cNvSpPr>
            <a:spLocks noGrp="1"/>
          </p:cNvSpPr>
          <p:nvPr>
            <p:ph type="title"/>
          </p:nvPr>
        </p:nvSpPr>
        <p:spPr/>
        <p:txBody>
          <a:bodyPr/>
          <a:lstStyle/>
          <a:p>
            <a:r>
              <a:rPr lang="en-US" sz="6000" b="1" dirty="0"/>
              <a:t>Citations and References</a:t>
            </a:r>
            <a:br>
              <a:rPr lang="en-US" sz="6000" b="1" dirty="0"/>
            </a:br>
            <a:endParaRPr lang="en-US" sz="6000" b="1" dirty="0"/>
          </a:p>
        </p:txBody>
      </p:sp>
      <p:sp>
        <p:nvSpPr>
          <p:cNvPr id="3" name="Content Placeholder 2">
            <a:extLst>
              <a:ext uri="{FF2B5EF4-FFF2-40B4-BE49-F238E27FC236}">
                <a16:creationId xmlns:a16="http://schemas.microsoft.com/office/drawing/2014/main" id="{7EA2C8C1-229E-46C0-A6D2-2F3DC387FDE4}"/>
              </a:ext>
            </a:extLst>
          </p:cNvPr>
          <p:cNvSpPr>
            <a:spLocks noGrp="1"/>
          </p:cNvSpPr>
          <p:nvPr>
            <p:ph idx="1"/>
          </p:nvPr>
        </p:nvSpPr>
        <p:spPr/>
        <p:txBody>
          <a:bodyPr>
            <a:noAutofit/>
          </a:bodyPr>
          <a:lstStyle/>
          <a:p>
            <a:r>
              <a:rPr lang="en-US" sz="3200" dirty="0"/>
              <a:t>It is important to refer correctly to other writers.</a:t>
            </a:r>
          </a:p>
          <a:p>
            <a:r>
              <a:rPr lang="en-US" sz="3200" dirty="0"/>
              <a:t>These sources can be presented in the form of a summary, paraphrase or a quotation.</a:t>
            </a:r>
          </a:p>
          <a:p>
            <a:r>
              <a:rPr lang="en-US" sz="3200" dirty="0"/>
              <a:t>A citation is included to provide a link to the list of references at the end of your paper.</a:t>
            </a:r>
          </a:p>
        </p:txBody>
      </p:sp>
    </p:spTree>
    <p:extLst>
      <p:ext uri="{BB962C8B-B14F-4D97-AF65-F5344CB8AC3E}">
        <p14:creationId xmlns:p14="http://schemas.microsoft.com/office/powerpoint/2010/main" val="553546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9A8E8-FA0C-4BC7-BBA1-27CEF79B06B1}"/>
              </a:ext>
            </a:extLst>
          </p:cNvPr>
          <p:cNvSpPr>
            <a:spLocks noGrp="1"/>
          </p:cNvSpPr>
          <p:nvPr>
            <p:ph type="title"/>
          </p:nvPr>
        </p:nvSpPr>
        <p:spPr/>
        <p:txBody>
          <a:bodyPr/>
          <a:lstStyle/>
          <a:p>
            <a:r>
              <a:rPr lang="en-US" sz="3200" b="1" dirty="0"/>
              <a:t>Underline the citations in the example below. Which is a summary and which a quotation?</a:t>
            </a:r>
          </a:p>
        </p:txBody>
      </p:sp>
      <p:sp>
        <p:nvSpPr>
          <p:cNvPr id="3" name="Content Placeholder 2">
            <a:extLst>
              <a:ext uri="{FF2B5EF4-FFF2-40B4-BE49-F238E27FC236}">
                <a16:creationId xmlns:a16="http://schemas.microsoft.com/office/drawing/2014/main" id="{23447D39-69E2-498B-AB24-0DD59F5D852B}"/>
              </a:ext>
            </a:extLst>
          </p:cNvPr>
          <p:cNvSpPr>
            <a:spLocks noGrp="1"/>
          </p:cNvSpPr>
          <p:nvPr>
            <p:ph idx="1"/>
          </p:nvPr>
        </p:nvSpPr>
        <p:spPr>
          <a:xfrm>
            <a:off x="1103312" y="1853248"/>
            <a:ext cx="8946541" cy="4395151"/>
          </a:xfrm>
        </p:spPr>
        <p:txBody>
          <a:bodyPr/>
          <a:lstStyle/>
          <a:p>
            <a:r>
              <a:rPr lang="en-US" sz="2800" dirty="0"/>
              <a:t>Smith (2009) argues that the popularity of the Sports Utility Vehicle (SUV) is irrational, as despite their high cost most are never driven off-road. In his view ‘they are bad for road safety, the environment and road congestion’ (Smith, 2009: 37).</a:t>
            </a:r>
          </a:p>
          <a:p>
            <a:r>
              <a:rPr lang="en-US" dirty="0"/>
              <a:t>References </a:t>
            </a:r>
          </a:p>
          <a:p>
            <a:pPr marL="0" indent="0">
              <a:buNone/>
            </a:pPr>
            <a:r>
              <a:rPr lang="en-US" dirty="0"/>
              <a:t>	Smith, M. (2009) Power and the State. Basingstoke: Palgrave 	MacMillan.</a:t>
            </a:r>
          </a:p>
        </p:txBody>
      </p:sp>
    </p:spTree>
    <p:extLst>
      <p:ext uri="{BB962C8B-B14F-4D97-AF65-F5344CB8AC3E}">
        <p14:creationId xmlns:p14="http://schemas.microsoft.com/office/powerpoint/2010/main" val="26016695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E470E-FDF7-481F-BF3A-5690C9DE2584}"/>
              </a:ext>
            </a:extLst>
          </p:cNvPr>
          <p:cNvSpPr>
            <a:spLocks noGrp="1"/>
          </p:cNvSpPr>
          <p:nvPr>
            <p:ph type="title"/>
          </p:nvPr>
        </p:nvSpPr>
        <p:spPr/>
        <p:txBody>
          <a:bodyPr/>
          <a:lstStyle/>
          <a:p>
            <a:r>
              <a:rPr lang="en-US" dirty="0"/>
              <a:t>				</a:t>
            </a:r>
            <a:r>
              <a:rPr lang="en-US" b="1" dirty="0"/>
              <a:t>Giving citations</a:t>
            </a:r>
            <a:br>
              <a:rPr lang="en-US" b="1" dirty="0"/>
            </a:br>
            <a:endParaRPr lang="en-US" b="1" dirty="0"/>
          </a:p>
        </p:txBody>
      </p:sp>
      <p:pic>
        <p:nvPicPr>
          <p:cNvPr id="5" name="Content Placeholder 4">
            <a:extLst>
              <a:ext uri="{FF2B5EF4-FFF2-40B4-BE49-F238E27FC236}">
                <a16:creationId xmlns:a16="http://schemas.microsoft.com/office/drawing/2014/main" id="{B7095F34-30CB-40FA-A803-F26F1AC4FB5D}"/>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29254" t="46148" r="29726" b="44377"/>
          <a:stretch/>
        </p:blipFill>
        <p:spPr>
          <a:xfrm>
            <a:off x="808384" y="2001078"/>
            <a:ext cx="10495720" cy="3003675"/>
          </a:xfrm>
        </p:spPr>
      </p:pic>
    </p:spTree>
    <p:extLst>
      <p:ext uri="{BB962C8B-B14F-4D97-AF65-F5344CB8AC3E}">
        <p14:creationId xmlns:p14="http://schemas.microsoft.com/office/powerpoint/2010/main" val="9728780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7F36E-60E5-4DE7-BB0F-3332BDB8491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3C5E192-C28F-49FA-97A7-386466650DA7}"/>
              </a:ext>
            </a:extLst>
          </p:cNvPr>
          <p:cNvSpPr>
            <a:spLocks noGrp="1"/>
          </p:cNvSpPr>
          <p:nvPr>
            <p:ph idx="1"/>
          </p:nvPr>
        </p:nvSpPr>
        <p:spPr/>
        <p:txBody>
          <a:bodyPr>
            <a:normAutofit/>
          </a:bodyPr>
          <a:lstStyle/>
          <a:p>
            <a:r>
              <a:rPr lang="en-US" sz="2400" dirty="0"/>
              <a:t>a) Short quotations (2–3 lines) are shown by single quotation marks. Quotations inside quotations (nested quotations) use double:</a:t>
            </a:r>
          </a:p>
          <a:p>
            <a:pPr marL="0" indent="0">
              <a:buNone/>
            </a:pPr>
            <a:r>
              <a:rPr lang="en-US" sz="2400" dirty="0"/>
              <a:t>	As James remarked: ‘Martin’s concept of “internal space” requires close analysis.’</a:t>
            </a:r>
          </a:p>
          <a:p>
            <a:r>
              <a:rPr lang="en-US" sz="2400" dirty="0"/>
              <a:t>(b) Longer quotations are either indented (given a wider margin) or are printed in smaller type. In this case quotations marks are not needed. </a:t>
            </a:r>
          </a:p>
          <a:p>
            <a:r>
              <a:rPr lang="en-US" sz="2400" dirty="0"/>
              <a:t>(c) Page numbers should be given after the date. </a:t>
            </a:r>
          </a:p>
        </p:txBody>
      </p:sp>
    </p:spTree>
    <p:extLst>
      <p:ext uri="{BB962C8B-B14F-4D97-AF65-F5344CB8AC3E}">
        <p14:creationId xmlns:p14="http://schemas.microsoft.com/office/powerpoint/2010/main" val="38217298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DD97B-5AA7-43FA-80C2-395D2B0A5B1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CA8E818-94B8-4DAA-8F3C-73CEBA2C5E73}"/>
              </a:ext>
            </a:extLst>
          </p:cNvPr>
          <p:cNvSpPr>
            <a:spLocks noGrp="1"/>
          </p:cNvSpPr>
          <p:nvPr>
            <p:ph idx="1"/>
          </p:nvPr>
        </p:nvSpPr>
        <p:spPr>
          <a:xfrm>
            <a:off x="1103312" y="1152940"/>
            <a:ext cx="8946541" cy="5095460"/>
          </a:xfrm>
        </p:spPr>
        <p:txBody>
          <a:bodyPr>
            <a:normAutofit/>
          </a:bodyPr>
          <a:lstStyle/>
          <a:p>
            <a:r>
              <a:rPr lang="en-US" dirty="0"/>
              <a:t>(d) </a:t>
            </a:r>
            <a:r>
              <a:rPr lang="en-US" sz="2400" dirty="0"/>
              <a:t>Care must be taken to ensure that quotations are the exact words of the original. If it is necessary to delete some words that are irrelevant, use points . . . to show where the missing section was:</a:t>
            </a:r>
          </a:p>
          <a:p>
            <a:pPr marL="0" indent="0">
              <a:buNone/>
            </a:pPr>
            <a:r>
              <a:rPr lang="en-US" sz="2400" dirty="0"/>
              <a:t>	‘Few inventions . . . have been as signiﬁcant as the mobile phone.’</a:t>
            </a:r>
          </a:p>
          <a:p>
            <a:r>
              <a:rPr lang="en-US" sz="2400" dirty="0"/>
              <a:t>(e) It may be necessary to insert a word or phrase into the quotation to clarify a point. This can be done by using square brackets [ ]:</a:t>
            </a:r>
          </a:p>
          <a:p>
            <a:pPr marL="0" indent="0">
              <a:buNone/>
            </a:pPr>
            <a:r>
              <a:rPr lang="en-US" sz="2400" dirty="0"/>
              <a:t>	‘modern ideas [of freedom] differ radically from those of the ancient world. . .’</a:t>
            </a:r>
          </a:p>
          <a:p>
            <a:endParaRPr lang="en-US" dirty="0"/>
          </a:p>
        </p:txBody>
      </p:sp>
    </p:spTree>
    <p:extLst>
      <p:ext uri="{BB962C8B-B14F-4D97-AF65-F5344CB8AC3E}">
        <p14:creationId xmlns:p14="http://schemas.microsoft.com/office/powerpoint/2010/main" val="29172524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7677D-AD55-427F-9DB2-2D6890B787AB}"/>
              </a:ext>
            </a:extLst>
          </p:cNvPr>
          <p:cNvSpPr>
            <a:spLocks noGrp="1"/>
          </p:cNvSpPr>
          <p:nvPr>
            <p:ph type="title"/>
          </p:nvPr>
        </p:nvSpPr>
        <p:spPr/>
        <p:txBody>
          <a:bodyPr/>
          <a:lstStyle/>
          <a:p>
            <a:r>
              <a:rPr lang="en-US" sz="4800" b="1" dirty="0"/>
              <a:t>				Reference Verbs</a:t>
            </a:r>
          </a:p>
        </p:txBody>
      </p:sp>
      <p:sp>
        <p:nvSpPr>
          <p:cNvPr id="3" name="Content Placeholder 2">
            <a:extLst>
              <a:ext uri="{FF2B5EF4-FFF2-40B4-BE49-F238E27FC236}">
                <a16:creationId xmlns:a16="http://schemas.microsoft.com/office/drawing/2014/main" id="{D83E6F11-F5B7-44B4-ABAE-64657EF701AF}"/>
              </a:ext>
            </a:extLst>
          </p:cNvPr>
          <p:cNvSpPr>
            <a:spLocks noGrp="1"/>
          </p:cNvSpPr>
          <p:nvPr>
            <p:ph idx="1"/>
          </p:nvPr>
        </p:nvSpPr>
        <p:spPr/>
        <p:txBody>
          <a:bodyPr>
            <a:normAutofit/>
          </a:bodyPr>
          <a:lstStyle/>
          <a:p>
            <a:r>
              <a:rPr lang="en-US" sz="3200" dirty="0"/>
              <a:t>Summaries and quotations are usually introduced by a reference verb, which can be either in the present or past tense.</a:t>
            </a:r>
          </a:p>
          <a:p>
            <a:r>
              <a:rPr lang="en-US" sz="3200" dirty="0"/>
              <a:t>For example:</a:t>
            </a:r>
          </a:p>
          <a:p>
            <a:pPr marL="0" indent="0">
              <a:buNone/>
            </a:pPr>
            <a:r>
              <a:rPr lang="en-US" sz="3200" dirty="0"/>
              <a:t>		Smith (2009) argues that . . . </a:t>
            </a:r>
          </a:p>
          <a:p>
            <a:pPr marL="0" indent="0">
              <a:buNone/>
            </a:pPr>
            <a:r>
              <a:rPr lang="en-US" sz="3200" dirty="0"/>
              <a:t>		</a:t>
            </a:r>
            <a:r>
              <a:rPr lang="en-US" sz="3200" dirty="0" err="1"/>
              <a:t>Janovic</a:t>
            </a:r>
            <a:r>
              <a:rPr lang="en-US" sz="3200" dirty="0"/>
              <a:t> (1972) claimed that . . .</a:t>
            </a:r>
          </a:p>
        </p:txBody>
      </p:sp>
    </p:spTree>
    <p:extLst>
      <p:ext uri="{BB962C8B-B14F-4D97-AF65-F5344CB8AC3E}">
        <p14:creationId xmlns:p14="http://schemas.microsoft.com/office/powerpoint/2010/main" val="3412324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8094F-8EA1-48BD-9A1A-01A79DE98F03}"/>
              </a:ext>
            </a:extLst>
          </p:cNvPr>
          <p:cNvSpPr>
            <a:spLocks noGrp="1"/>
          </p:cNvSpPr>
          <p:nvPr>
            <p:ph type="title"/>
          </p:nvPr>
        </p:nvSpPr>
        <p:spPr/>
        <p:txBody>
          <a:bodyPr/>
          <a:lstStyle/>
          <a:p>
            <a:r>
              <a:rPr lang="en-US" sz="4800" b="1" dirty="0"/>
              <a:t>			Reference Systems</a:t>
            </a:r>
            <a:br>
              <a:rPr lang="en-US" dirty="0"/>
            </a:br>
            <a:endParaRPr lang="en-US" dirty="0"/>
          </a:p>
        </p:txBody>
      </p:sp>
      <p:sp>
        <p:nvSpPr>
          <p:cNvPr id="3" name="Content Placeholder 2">
            <a:extLst>
              <a:ext uri="{FF2B5EF4-FFF2-40B4-BE49-F238E27FC236}">
                <a16:creationId xmlns:a16="http://schemas.microsoft.com/office/drawing/2014/main" id="{F69ABB2D-06C6-479C-B5CD-9FE283F1B9D1}"/>
              </a:ext>
            </a:extLst>
          </p:cNvPr>
          <p:cNvSpPr>
            <a:spLocks noGrp="1"/>
          </p:cNvSpPr>
          <p:nvPr>
            <p:ph idx="1"/>
          </p:nvPr>
        </p:nvSpPr>
        <p:spPr/>
        <p:txBody>
          <a:bodyPr>
            <a:normAutofit/>
          </a:bodyPr>
          <a:lstStyle/>
          <a:p>
            <a:r>
              <a:rPr lang="en-US" sz="3200" dirty="0"/>
              <a:t>Harvard System</a:t>
            </a:r>
          </a:p>
          <a:p>
            <a:r>
              <a:rPr lang="en-US" sz="3200" dirty="0"/>
              <a:t>APA </a:t>
            </a:r>
          </a:p>
          <a:p>
            <a:r>
              <a:rPr lang="en-US" sz="3200" dirty="0"/>
              <a:t>MLA</a:t>
            </a:r>
          </a:p>
          <a:p>
            <a:r>
              <a:rPr lang="en-US" sz="3200" dirty="0"/>
              <a:t>Chicago</a:t>
            </a:r>
          </a:p>
        </p:txBody>
      </p:sp>
    </p:spTree>
    <p:extLst>
      <p:ext uri="{BB962C8B-B14F-4D97-AF65-F5344CB8AC3E}">
        <p14:creationId xmlns:p14="http://schemas.microsoft.com/office/powerpoint/2010/main" val="18475527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2D76C-038B-469D-A3D9-EC54338FA53A}"/>
              </a:ext>
            </a:extLst>
          </p:cNvPr>
          <p:cNvSpPr>
            <a:spLocks noGrp="1"/>
          </p:cNvSpPr>
          <p:nvPr>
            <p:ph type="title"/>
          </p:nvPr>
        </p:nvSpPr>
        <p:spPr/>
        <p:txBody>
          <a:bodyPr/>
          <a:lstStyle/>
          <a:p>
            <a:r>
              <a:rPr lang="en-US" sz="4400" b="1" dirty="0"/>
              <a:t>Organizing the list of references</a:t>
            </a:r>
          </a:p>
        </p:txBody>
      </p:sp>
      <p:sp>
        <p:nvSpPr>
          <p:cNvPr id="3" name="Content Placeholder 2">
            <a:extLst>
              <a:ext uri="{FF2B5EF4-FFF2-40B4-BE49-F238E27FC236}">
                <a16:creationId xmlns:a16="http://schemas.microsoft.com/office/drawing/2014/main" id="{C7823EB2-1E8A-4F99-9754-305F8CED051F}"/>
              </a:ext>
            </a:extLst>
          </p:cNvPr>
          <p:cNvSpPr>
            <a:spLocks noGrp="1"/>
          </p:cNvSpPr>
          <p:nvPr>
            <p:ph idx="1"/>
          </p:nvPr>
        </p:nvSpPr>
        <p:spPr/>
        <p:txBody>
          <a:bodyPr>
            <a:normAutofit/>
          </a:bodyPr>
          <a:lstStyle/>
          <a:p>
            <a:r>
              <a:rPr lang="en-US" sz="3200" dirty="0"/>
              <a:t>The references are organized alphabetically, based on second names of the authors.</a:t>
            </a:r>
          </a:p>
        </p:txBody>
      </p:sp>
    </p:spTree>
    <p:extLst>
      <p:ext uri="{BB962C8B-B14F-4D97-AF65-F5344CB8AC3E}">
        <p14:creationId xmlns:p14="http://schemas.microsoft.com/office/powerpoint/2010/main" val="30864998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23CCA-E2D0-468D-B72F-AB6A81865EE7}"/>
              </a:ext>
            </a:extLst>
          </p:cNvPr>
          <p:cNvSpPr>
            <a:spLocks noGrp="1"/>
          </p:cNvSpPr>
          <p:nvPr>
            <p:ph type="title"/>
          </p:nvPr>
        </p:nvSpPr>
        <p:spPr>
          <a:xfrm>
            <a:off x="646111" y="2623930"/>
            <a:ext cx="9404723" cy="1524000"/>
          </a:xfrm>
        </p:spPr>
        <p:txBody>
          <a:bodyPr/>
          <a:lstStyle/>
          <a:p>
            <a:r>
              <a:rPr lang="en-US" sz="8800" b="1" dirty="0"/>
              <a:t>				The End</a:t>
            </a:r>
          </a:p>
        </p:txBody>
      </p:sp>
      <p:sp>
        <p:nvSpPr>
          <p:cNvPr id="3" name="Content Placeholder 2">
            <a:extLst>
              <a:ext uri="{FF2B5EF4-FFF2-40B4-BE49-F238E27FC236}">
                <a16:creationId xmlns:a16="http://schemas.microsoft.com/office/drawing/2014/main" id="{882B866B-EE6C-41DC-B5F2-378B2EBF54C4}"/>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573693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DB591-3222-4889-9579-6A8217EC5C56}"/>
              </a:ext>
            </a:extLst>
          </p:cNvPr>
          <p:cNvSpPr>
            <a:spLocks noGrp="1"/>
          </p:cNvSpPr>
          <p:nvPr>
            <p:ph type="title"/>
          </p:nvPr>
        </p:nvSpPr>
        <p:spPr/>
        <p:txBody>
          <a:bodyPr>
            <a:normAutofit fontScale="90000"/>
          </a:bodyPr>
          <a:lstStyle/>
          <a:p>
            <a:r>
              <a:rPr lang="en-US" sz="5400" b="1" dirty="0"/>
              <a:t>		Stages of summarizing</a:t>
            </a:r>
            <a:br>
              <a:rPr lang="en-US" dirty="0"/>
            </a:br>
            <a:endParaRPr lang="en-US" dirty="0"/>
          </a:p>
        </p:txBody>
      </p:sp>
      <p:sp>
        <p:nvSpPr>
          <p:cNvPr id="3" name="Content Placeholder 2">
            <a:extLst>
              <a:ext uri="{FF2B5EF4-FFF2-40B4-BE49-F238E27FC236}">
                <a16:creationId xmlns:a16="http://schemas.microsoft.com/office/drawing/2014/main" id="{FDDCBFD5-7511-41FD-857D-4AA4E22BB337}"/>
              </a:ext>
            </a:extLst>
          </p:cNvPr>
          <p:cNvSpPr>
            <a:spLocks noGrp="1"/>
          </p:cNvSpPr>
          <p:nvPr>
            <p:ph idx="1"/>
          </p:nvPr>
        </p:nvSpPr>
        <p:spPr/>
        <p:txBody>
          <a:bodyPr/>
          <a:lstStyle/>
          <a:p>
            <a:r>
              <a:rPr lang="en-US" dirty="0"/>
              <a:t>Read the original text carefully and check any new or difﬁcult vocabulary. </a:t>
            </a:r>
          </a:p>
          <a:p>
            <a:r>
              <a:rPr lang="en-US" dirty="0"/>
              <a:t>Mark the key points by underlining or highlighting.</a:t>
            </a:r>
          </a:p>
          <a:p>
            <a:r>
              <a:rPr lang="en-US" dirty="0"/>
              <a:t> Make notes of the key points, paraphrasing where possible.</a:t>
            </a:r>
          </a:p>
          <a:p>
            <a:r>
              <a:rPr lang="en-US" dirty="0"/>
              <a:t> Write the summary from your notes, re-</a:t>
            </a:r>
            <a:r>
              <a:rPr lang="en-US" dirty="0" err="1"/>
              <a:t>organising</a:t>
            </a:r>
            <a:r>
              <a:rPr lang="en-US" dirty="0"/>
              <a:t> the structure if needed. </a:t>
            </a:r>
          </a:p>
          <a:p>
            <a:r>
              <a:rPr lang="en-US" dirty="0"/>
              <a:t>Check the summary to ensure it is accurate and nothing important has been changed or lost.</a:t>
            </a:r>
          </a:p>
          <a:p>
            <a:endParaRPr lang="en-US" dirty="0"/>
          </a:p>
        </p:txBody>
      </p:sp>
    </p:spTree>
    <p:extLst>
      <p:ext uri="{BB962C8B-B14F-4D97-AF65-F5344CB8AC3E}">
        <p14:creationId xmlns:p14="http://schemas.microsoft.com/office/powerpoint/2010/main" val="818523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1AA88-B6D3-43A1-B7C5-45E9AC424B44}"/>
              </a:ext>
            </a:extLst>
          </p:cNvPr>
          <p:cNvSpPr>
            <a:spLocks noGrp="1"/>
          </p:cNvSpPr>
          <p:nvPr>
            <p:ph type="title"/>
          </p:nvPr>
        </p:nvSpPr>
        <p:spPr/>
        <p:txBody>
          <a:bodyPr/>
          <a:lstStyle/>
          <a:p>
            <a:r>
              <a:rPr lang="en-US" dirty="0"/>
              <a:t>		</a:t>
            </a:r>
            <a:r>
              <a:rPr lang="en-US" sz="5400" b="1" dirty="0"/>
              <a:t>Aims of Summarizing</a:t>
            </a:r>
          </a:p>
        </p:txBody>
      </p:sp>
      <p:sp>
        <p:nvSpPr>
          <p:cNvPr id="3" name="Content Placeholder 2">
            <a:extLst>
              <a:ext uri="{FF2B5EF4-FFF2-40B4-BE49-F238E27FC236}">
                <a16:creationId xmlns:a16="http://schemas.microsoft.com/office/drawing/2014/main" id="{EF23CA9C-BCA5-4FB7-8876-A585DAF033BE}"/>
              </a:ext>
            </a:extLst>
          </p:cNvPr>
          <p:cNvSpPr>
            <a:spLocks noGrp="1"/>
          </p:cNvSpPr>
          <p:nvPr>
            <p:ph idx="1"/>
          </p:nvPr>
        </p:nvSpPr>
        <p:spPr/>
        <p:txBody>
          <a:bodyPr>
            <a:normAutofit/>
          </a:bodyPr>
          <a:lstStyle/>
          <a:p>
            <a:r>
              <a:rPr lang="en-US" sz="4000" dirty="0"/>
              <a:t>Summarizing aims to reduce information to a suitable length.</a:t>
            </a:r>
          </a:p>
          <a:p>
            <a:r>
              <a:rPr lang="en-US" sz="4000" dirty="0"/>
              <a:t>To convey something in a concise way by using fewer words. </a:t>
            </a:r>
          </a:p>
          <a:p>
            <a:endParaRPr lang="en-US" sz="4000" dirty="0"/>
          </a:p>
        </p:txBody>
      </p:sp>
    </p:spTree>
    <p:extLst>
      <p:ext uri="{BB962C8B-B14F-4D97-AF65-F5344CB8AC3E}">
        <p14:creationId xmlns:p14="http://schemas.microsoft.com/office/powerpoint/2010/main" val="1418099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739AD-4433-4B76-B3EE-C042F2364136}"/>
              </a:ext>
            </a:extLst>
          </p:cNvPr>
          <p:cNvSpPr>
            <a:spLocks noGrp="1"/>
          </p:cNvSpPr>
          <p:nvPr>
            <p:ph type="title"/>
          </p:nvPr>
        </p:nvSpPr>
        <p:spPr/>
        <p:txBody>
          <a:bodyPr/>
          <a:lstStyle/>
          <a:p>
            <a:r>
              <a:rPr lang="en-US" dirty="0"/>
              <a:t>		</a:t>
            </a:r>
            <a:r>
              <a:rPr lang="en-US" b="1" dirty="0"/>
              <a:t>Activity: Summarize</a:t>
            </a:r>
          </a:p>
        </p:txBody>
      </p:sp>
      <p:sp>
        <p:nvSpPr>
          <p:cNvPr id="3" name="Content Placeholder 2">
            <a:extLst>
              <a:ext uri="{FF2B5EF4-FFF2-40B4-BE49-F238E27FC236}">
                <a16:creationId xmlns:a16="http://schemas.microsoft.com/office/drawing/2014/main" id="{610A20D3-248F-4D13-88F0-B19BFC053006}"/>
              </a:ext>
            </a:extLst>
          </p:cNvPr>
          <p:cNvSpPr>
            <a:spLocks noGrp="1"/>
          </p:cNvSpPr>
          <p:nvPr>
            <p:ph idx="1"/>
          </p:nvPr>
        </p:nvSpPr>
        <p:spPr/>
        <p:txBody>
          <a:bodyPr>
            <a:normAutofit fontScale="92500" lnSpcReduction="10000"/>
          </a:bodyPr>
          <a:lstStyle/>
          <a:p>
            <a:pPr marL="0" indent="0">
              <a:buNone/>
            </a:pPr>
            <a:r>
              <a:rPr lang="en-US" dirty="0"/>
              <a:t>		THE LAST WORD IN LAVATORIES?</a:t>
            </a:r>
          </a:p>
          <a:p>
            <a:r>
              <a:rPr lang="en-US" dirty="0"/>
              <a:t>Toto is a leading Japanese manufacturer of bathroom ceramic ware, with annual worldwide sales of around $5 bn. One of its best-selling ranges is the </a:t>
            </a:r>
            <a:r>
              <a:rPr lang="en-US" dirty="0" err="1"/>
              <a:t>Washlet</a:t>
            </a:r>
            <a:r>
              <a:rPr lang="en-US" dirty="0"/>
              <a:t> lavatory, priced at up to $5,000 and used in most Japanese homes. This has features such as a heated seat, and can play a range of sounds. This type of toilet is successful in its home market since many ﬂats are small and crowded, and bathrooms provide valued privacy. Now Toto hopes to increase its sales in Europe and America, where it faces a variety of difﬁculties. European countries tend to have their own rules about lavatory design, so that different models have to be made for each market. Although Toto claims that its </a:t>
            </a:r>
            <a:r>
              <a:rPr lang="en-US" dirty="0" err="1"/>
              <a:t>Washlet</a:t>
            </a:r>
            <a:r>
              <a:rPr lang="en-US" dirty="0"/>
              <a:t> toilet uses less water than the average model, one factor that may delay its penetration into Europe is its need for an electrical socket for installation, as these are prohibited in bathrooms by most European building regulations. 5.1</a:t>
            </a:r>
          </a:p>
        </p:txBody>
      </p:sp>
    </p:spTree>
    <p:extLst>
      <p:ext uri="{BB962C8B-B14F-4D97-AF65-F5344CB8AC3E}">
        <p14:creationId xmlns:p14="http://schemas.microsoft.com/office/powerpoint/2010/main" val="2048754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158EF-0DF6-45E6-BE77-7B2CCC3BE388}"/>
              </a:ext>
            </a:extLst>
          </p:cNvPr>
          <p:cNvSpPr>
            <a:spLocks noGrp="1"/>
          </p:cNvSpPr>
          <p:nvPr>
            <p:ph type="title"/>
          </p:nvPr>
        </p:nvSpPr>
        <p:spPr/>
        <p:txBody>
          <a:bodyPr/>
          <a:lstStyle/>
          <a:p>
            <a:r>
              <a:rPr lang="en-US" dirty="0"/>
              <a:t>			</a:t>
            </a:r>
            <a:r>
              <a:rPr lang="en-US" sz="7200" b="1" dirty="0"/>
              <a:t>Paraphrasing </a:t>
            </a:r>
          </a:p>
        </p:txBody>
      </p:sp>
      <p:sp>
        <p:nvSpPr>
          <p:cNvPr id="3" name="Content Placeholder 2">
            <a:extLst>
              <a:ext uri="{FF2B5EF4-FFF2-40B4-BE49-F238E27FC236}">
                <a16:creationId xmlns:a16="http://schemas.microsoft.com/office/drawing/2014/main" id="{12CD9C37-0652-423F-BC6B-F9B83386E970}"/>
              </a:ext>
            </a:extLst>
          </p:cNvPr>
          <p:cNvSpPr>
            <a:spLocks noGrp="1"/>
          </p:cNvSpPr>
          <p:nvPr>
            <p:ph idx="1"/>
          </p:nvPr>
        </p:nvSpPr>
        <p:spPr/>
        <p:txBody>
          <a:bodyPr>
            <a:normAutofit fontScale="92500" lnSpcReduction="10000"/>
          </a:bodyPr>
          <a:lstStyle/>
          <a:p>
            <a:r>
              <a:rPr lang="en-US" sz="4400" dirty="0"/>
              <a:t>Paraphrasing means changing the wording of a text so that it is signiﬁcantly different from the original source, without changing the meaning. </a:t>
            </a:r>
          </a:p>
          <a:p>
            <a:r>
              <a:rPr lang="en-US" sz="4400" dirty="0"/>
              <a:t>It attempts to restate the relevant information.</a:t>
            </a:r>
          </a:p>
        </p:txBody>
      </p:sp>
    </p:spTree>
    <p:extLst>
      <p:ext uri="{BB962C8B-B14F-4D97-AF65-F5344CB8AC3E}">
        <p14:creationId xmlns:p14="http://schemas.microsoft.com/office/powerpoint/2010/main" val="1814227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EEAA2-CDC4-4AFD-8D73-9F2888D10159}"/>
              </a:ext>
            </a:extLst>
          </p:cNvPr>
          <p:cNvSpPr>
            <a:spLocks noGrp="1"/>
          </p:cNvSpPr>
          <p:nvPr>
            <p:ph type="title"/>
          </p:nvPr>
        </p:nvSpPr>
        <p:spPr/>
        <p:txBody>
          <a:bodyPr/>
          <a:lstStyle/>
          <a:p>
            <a:r>
              <a:rPr lang="en-US" dirty="0"/>
              <a:t>		</a:t>
            </a:r>
            <a:r>
              <a:rPr lang="en-US" sz="5400" b="1" dirty="0"/>
              <a:t>Purpose of Paraphrasing </a:t>
            </a:r>
          </a:p>
        </p:txBody>
      </p:sp>
      <p:sp>
        <p:nvSpPr>
          <p:cNvPr id="3" name="Content Placeholder 2">
            <a:extLst>
              <a:ext uri="{FF2B5EF4-FFF2-40B4-BE49-F238E27FC236}">
                <a16:creationId xmlns:a16="http://schemas.microsoft.com/office/drawing/2014/main" id="{FBE69758-6EBF-43E5-A7B1-2C87398BA93E}"/>
              </a:ext>
            </a:extLst>
          </p:cNvPr>
          <p:cNvSpPr>
            <a:spLocks noGrp="1"/>
          </p:cNvSpPr>
          <p:nvPr>
            <p:ph idx="1"/>
          </p:nvPr>
        </p:nvSpPr>
        <p:spPr>
          <a:xfrm>
            <a:off x="838200" y="2186609"/>
            <a:ext cx="10515600" cy="3990354"/>
          </a:xfrm>
        </p:spPr>
        <p:txBody>
          <a:bodyPr>
            <a:normAutofit/>
          </a:bodyPr>
          <a:lstStyle/>
          <a:p>
            <a:r>
              <a:rPr lang="en-US" sz="4000" dirty="0"/>
              <a:t>Effective paraphrasing is a key academic skill needed to avoid the risk of plagiarism </a:t>
            </a:r>
          </a:p>
          <a:p>
            <a:r>
              <a:rPr lang="en-US" sz="4000" dirty="0"/>
              <a:t>It demonstrates your understanding of a source. </a:t>
            </a:r>
          </a:p>
        </p:txBody>
      </p:sp>
    </p:spTree>
    <p:extLst>
      <p:ext uri="{BB962C8B-B14F-4D97-AF65-F5344CB8AC3E}">
        <p14:creationId xmlns:p14="http://schemas.microsoft.com/office/powerpoint/2010/main" val="1059908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4710E-E071-40DF-AB9C-F2DE5BE17425}"/>
              </a:ext>
            </a:extLst>
          </p:cNvPr>
          <p:cNvSpPr>
            <a:spLocks noGrp="1"/>
          </p:cNvSpPr>
          <p:nvPr>
            <p:ph type="title"/>
          </p:nvPr>
        </p:nvSpPr>
        <p:spPr/>
        <p:txBody>
          <a:bodyPr/>
          <a:lstStyle/>
          <a:p>
            <a:r>
              <a:rPr lang="en-US" dirty="0"/>
              <a:t>				</a:t>
            </a:r>
            <a:r>
              <a:rPr lang="en-US" sz="5400" b="1" dirty="0"/>
              <a:t>Example</a:t>
            </a:r>
          </a:p>
        </p:txBody>
      </p:sp>
      <p:sp>
        <p:nvSpPr>
          <p:cNvPr id="3" name="Content Placeholder 2">
            <a:extLst>
              <a:ext uri="{FF2B5EF4-FFF2-40B4-BE49-F238E27FC236}">
                <a16:creationId xmlns:a16="http://schemas.microsoft.com/office/drawing/2014/main" id="{9BBC7567-A43E-4B52-842D-57958793D490}"/>
              </a:ext>
            </a:extLst>
          </p:cNvPr>
          <p:cNvSpPr>
            <a:spLocks noGrp="1"/>
          </p:cNvSpPr>
          <p:nvPr>
            <p:ph idx="1"/>
          </p:nvPr>
        </p:nvSpPr>
        <p:spPr/>
        <p:txBody>
          <a:bodyPr/>
          <a:lstStyle/>
          <a:p>
            <a:r>
              <a:rPr lang="en-US" dirty="0"/>
              <a:t>There has been much debate about the reasons for the industrial revolution happening in eighteenth-century Britain, rather than in France or Germany.</a:t>
            </a:r>
          </a:p>
          <a:p>
            <a:endParaRPr lang="en-US" dirty="0"/>
          </a:p>
          <a:p>
            <a:r>
              <a:rPr lang="en-US" dirty="0"/>
              <a:t>Why the industrial revolution occurred in Britain in the eighteenth century, instead of on the continent, has been the subject of considerable discussion. </a:t>
            </a:r>
          </a:p>
        </p:txBody>
      </p:sp>
    </p:spTree>
    <p:extLst>
      <p:ext uri="{BB962C8B-B14F-4D97-AF65-F5344CB8AC3E}">
        <p14:creationId xmlns:p14="http://schemas.microsoft.com/office/powerpoint/2010/main" val="2175191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4A177-EA13-4679-B738-35BC4C9BA981}"/>
              </a:ext>
            </a:extLst>
          </p:cNvPr>
          <p:cNvSpPr>
            <a:spLocks noGrp="1"/>
          </p:cNvSpPr>
          <p:nvPr>
            <p:ph type="title"/>
          </p:nvPr>
        </p:nvSpPr>
        <p:spPr/>
        <p:txBody>
          <a:bodyPr>
            <a:normAutofit fontScale="90000"/>
          </a:bodyPr>
          <a:lstStyle/>
          <a:p>
            <a:r>
              <a:rPr lang="en-US" sz="5400" b="1" dirty="0"/>
              <a:t>Features of an effective Paraphrase</a:t>
            </a:r>
          </a:p>
        </p:txBody>
      </p:sp>
      <p:sp>
        <p:nvSpPr>
          <p:cNvPr id="3" name="Content Placeholder 2">
            <a:extLst>
              <a:ext uri="{FF2B5EF4-FFF2-40B4-BE49-F238E27FC236}">
                <a16:creationId xmlns:a16="http://schemas.microsoft.com/office/drawing/2014/main" id="{ED67DFA6-3054-4155-B9C6-60CA84BF4C88}"/>
              </a:ext>
            </a:extLst>
          </p:cNvPr>
          <p:cNvSpPr>
            <a:spLocks noGrp="1"/>
          </p:cNvSpPr>
          <p:nvPr>
            <p:ph idx="1"/>
          </p:nvPr>
        </p:nvSpPr>
        <p:spPr/>
        <p:txBody>
          <a:bodyPr/>
          <a:lstStyle/>
          <a:p>
            <a:r>
              <a:rPr lang="en-US" dirty="0"/>
              <a:t>It has a different structure to the original.</a:t>
            </a:r>
          </a:p>
          <a:p>
            <a:r>
              <a:rPr lang="en-US" dirty="0"/>
              <a:t> It has mainly different vocabulary.</a:t>
            </a:r>
          </a:p>
          <a:p>
            <a:r>
              <a:rPr lang="en-US" dirty="0"/>
              <a:t>It retains the same meaning.</a:t>
            </a:r>
          </a:p>
          <a:p>
            <a:r>
              <a:rPr lang="en-US" dirty="0"/>
              <a:t>It keeps some phrases from the original that are in common use e.g. ‘industrial revolution’ or ‘eighteenth century’</a:t>
            </a:r>
          </a:p>
          <a:p>
            <a:endParaRPr lang="en-US" dirty="0"/>
          </a:p>
        </p:txBody>
      </p:sp>
    </p:spTree>
    <p:extLst>
      <p:ext uri="{BB962C8B-B14F-4D97-AF65-F5344CB8AC3E}">
        <p14:creationId xmlns:p14="http://schemas.microsoft.com/office/powerpoint/2010/main" val="19918406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118</TotalTime>
  <Words>1502</Words>
  <Application>Microsoft Office PowerPoint</Application>
  <PresentationFormat>Widescreen</PresentationFormat>
  <Paragraphs>104</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Arial</vt:lpstr>
      <vt:lpstr>Century Gothic</vt:lpstr>
      <vt:lpstr>Wingdings 3</vt:lpstr>
      <vt:lpstr>Ion</vt:lpstr>
      <vt:lpstr>Summarizing, Paraphrasing and Quoting</vt:lpstr>
      <vt:lpstr>   Summarizing</vt:lpstr>
      <vt:lpstr>  Stages of summarizing </vt:lpstr>
      <vt:lpstr>  Aims of Summarizing</vt:lpstr>
      <vt:lpstr>  Activity: Summarize</vt:lpstr>
      <vt:lpstr>   Paraphrasing </vt:lpstr>
      <vt:lpstr>  Purpose of Paraphrasing </vt:lpstr>
      <vt:lpstr>    Example</vt:lpstr>
      <vt:lpstr>Features of an effective Paraphrase</vt:lpstr>
      <vt:lpstr> Techniques for Paraphrasing </vt:lpstr>
      <vt:lpstr>PowerPoint Presentation</vt:lpstr>
      <vt:lpstr> Find synonyms for the words underlined</vt:lpstr>
      <vt:lpstr> Change the word class of the underlined words, and then re-write the sentences</vt:lpstr>
      <vt:lpstr> Change the word order of the following sentences</vt:lpstr>
      <vt:lpstr> References and Quotations </vt:lpstr>
      <vt:lpstr>  Using Quotations </vt:lpstr>
      <vt:lpstr>PowerPoint Presentation</vt:lpstr>
      <vt:lpstr> Reasons for providing references       and citations</vt:lpstr>
      <vt:lpstr>      Activity</vt:lpstr>
      <vt:lpstr>PowerPoint Presentation</vt:lpstr>
      <vt:lpstr>Citations and References </vt:lpstr>
      <vt:lpstr>Underline the citations in the example below. Which is a summary and which a quotation?</vt:lpstr>
      <vt:lpstr>    Giving citations </vt:lpstr>
      <vt:lpstr>PowerPoint Presentation</vt:lpstr>
      <vt:lpstr>PowerPoint Presentation</vt:lpstr>
      <vt:lpstr>    Reference Verbs</vt:lpstr>
      <vt:lpstr>   Reference Systems </vt:lpstr>
      <vt:lpstr>Organizing the list of references</vt:lpstr>
      <vt:lpstr>    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Summarizing, Paraphrasing and Quoting</dc:title>
  <dc:creator>Al Mujtaba Cheema</dc:creator>
  <cp:lastModifiedBy>Al Mujtaba Cheema</cp:lastModifiedBy>
  <cp:revision>14</cp:revision>
  <dcterms:created xsi:type="dcterms:W3CDTF">2020-11-12T20:17:21Z</dcterms:created>
  <dcterms:modified xsi:type="dcterms:W3CDTF">2020-12-01T22:13:51Z</dcterms:modified>
</cp:coreProperties>
</file>