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2"/>
    <p:sldId id="259" r:id="rId3"/>
    <p:sldId id="260" r:id="rId4"/>
    <p:sldId id="269" r:id="rId5"/>
    <p:sldId id="261" r:id="rId6"/>
    <p:sldId id="262" r:id="rId7"/>
    <p:sldId id="263" r:id="rId8"/>
    <p:sldId id="264" r:id="rId9"/>
    <p:sldId id="268" r:id="rId10"/>
    <p:sldId id="265" r:id="rId11"/>
    <p:sldId id="266" r:id="rId12"/>
    <p:sldId id="267" r:id="rId13"/>
    <p:sldId id="270" r:id="rId14"/>
    <p:sldId id="271" r:id="rId15"/>
    <p:sldId id="272" r:id="rId16"/>
    <p:sldId id="273" r:id="rId17"/>
    <p:sldId id="274" r:id="rId18"/>
    <p:sldId id="27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46" d="100"/>
          <a:sy n="46" d="100"/>
        </p:scale>
        <p:origin x="63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rcRect b="3795"/>
          <a:stretch>
            <a:fillRect/>
          </a:stretch>
        </p:blipFill>
        <p:spPr>
          <a:xfrm>
            <a:off x="0" y="260350"/>
            <a:ext cx="12192000" cy="6597650"/>
          </a:xfrm>
          <a:prstGeom prst="rect">
            <a:avLst/>
          </a:prstGeom>
          <a:noFill/>
          <a:ln w="9525">
            <a:noFill/>
          </a:ln>
        </p:spPr>
      </p:pic>
      <p:sp>
        <p:nvSpPr>
          <p:cNvPr id="2051" name="Rectangle 3"/>
          <p:cNvSpPr>
            <a:spLocks noGrp="1" noChangeArrowheads="1"/>
          </p:cNvSpPr>
          <p:nvPr>
            <p:ph type="ctrTitle"/>
          </p:nvPr>
        </p:nvSpPr>
        <p:spPr>
          <a:xfrm>
            <a:off x="624417" y="620713"/>
            <a:ext cx="10943167" cy="1082675"/>
          </a:xfrm>
        </p:spPr>
        <p:txBody>
          <a:bodyPr/>
          <a:lstStyle>
            <a:lvl1pPr>
              <a:defRPr/>
            </a:lvl1pPr>
          </a:lstStyle>
          <a:p>
            <a:pPr lvl="0"/>
            <a:r>
              <a:rPr lang="en-US" altLang="zh-CN" noProof="0" smtClean="0"/>
              <a:t>Click to edit Master title style</a:t>
            </a:r>
          </a:p>
        </p:txBody>
      </p:sp>
      <p:sp>
        <p:nvSpPr>
          <p:cNvPr id="2052" name="Rectangle 4"/>
          <p:cNvSpPr>
            <a:spLocks noGrp="1" noChangeArrowheads="1"/>
          </p:cNvSpPr>
          <p:nvPr>
            <p:ph type="subTitle" idx="1"/>
          </p:nvPr>
        </p:nvSpPr>
        <p:spPr>
          <a:xfrm>
            <a:off x="626533" y="1843088"/>
            <a:ext cx="10949517" cy="981075"/>
          </a:xfrm>
        </p:spPr>
        <p:txBody>
          <a:bodyPr/>
          <a:lstStyle>
            <a:lvl1pPr marL="0" indent="0">
              <a:buFontTx/>
              <a:buNone/>
              <a:defRPr/>
            </a:lvl1pPr>
          </a:lstStyle>
          <a:p>
            <a:pPr lvl="0"/>
            <a:r>
              <a:rPr lang="en-US" altLang="zh-CN" noProof="0" smtClean="0"/>
              <a:t>Click to edit Master subtitle style</a:t>
            </a:r>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846CE7D5-CF57-46EF-B807-FDD0502418D4}" type="datetimeFigureOut">
              <a:rPr lang="en-US" smtClean="0"/>
              <a:t>5/5/2020</a:t>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330EA680-D336-4FF7-8B7A-9848BB0A1C32}" type="slidenum">
              <a:rPr lang="en-US" smtClean="0"/>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6CE7D5-CF57-46EF-B807-FDD0502418D4}"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6CE7D5-CF57-46EF-B807-FDD0502418D4}"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6CE7D5-CF57-46EF-B807-FDD0502418D4}"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6CE7D5-CF57-46EF-B807-FDD0502418D4}" type="datetimeFigureOut">
              <a:rPr lang="en-US" smtClean="0"/>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6CE7D5-CF57-46EF-B807-FDD0502418D4}" type="datetimeFigureOut">
              <a:rPr lang="en-US" smtClean="0"/>
              <a:t>5/5/2020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6CE7D5-CF57-46EF-B807-FDD0502418D4}" type="datetimeFigureOut">
              <a:rPr lang="en-US" smtClean="0"/>
              <a:t>5/5/2020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p:cNvPicPr>
          <p:nvPr/>
        </p:nvPicPr>
        <p:blipFill>
          <a:blip r:embed="rId13"/>
          <a:stretch>
            <a:fillRect/>
          </a:stretch>
        </p:blipFill>
        <p:spPr>
          <a:xfrm>
            <a:off x="0" y="0"/>
            <a:ext cx="12192000"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lstStyle/>
          <a:p>
            <a:pPr lvl="0"/>
            <a:r>
              <a:rPr lang="en-US" altLang="zh-CN" dirty="0"/>
              <a:t>Click to edit Master title style</a:t>
            </a:r>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846CE7D5-CF57-46EF-B807-FDD0502418D4}" type="datetimeFigureOut">
              <a:rPr lang="en-US" smtClean="0"/>
              <a:t>5/5/2020</a:t>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330EA680-D336-4FF7-8B7A-9848BB0A1C3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latin typeface="Times New Roman" panose="02020603050405020304"/>
                <a:cs typeface="Calibri Light" panose="020F0302020204030204"/>
              </a:rPr>
              <a:t>Gap junction:</a:t>
            </a:r>
            <a:endParaRPr lang="en-US" sz="2400" b="1" dirty="0">
              <a:latin typeface="Times New Roman" panose="02020603050405020304"/>
            </a:endParaRPr>
          </a:p>
        </p:txBody>
      </p:sp>
      <p:sp>
        <p:nvSpPr>
          <p:cNvPr id="3" name="Content Placeholder 2"/>
          <p:cNvSpPr>
            <a:spLocks noGrp="1"/>
          </p:cNvSpPr>
          <p:nvPr>
            <p:ph idx="1"/>
          </p:nvPr>
        </p:nvSpPr>
        <p:spPr/>
        <p:txBody>
          <a:bodyPr vert="horz" lIns="91440" tIns="45720" rIns="91440" bIns="45720" rtlCol="0" anchor="t">
            <a:normAutofit/>
          </a:bodyPr>
          <a:lstStyle/>
          <a:p>
            <a:pPr>
              <a:buFont typeface="Wingdings" panose="05000000000000000000" pitchFamily="34" charset="0"/>
              <a:buChar char="§"/>
            </a:pPr>
            <a:r>
              <a:rPr lang="en-US" sz="2000" b="1" dirty="0">
                <a:latin typeface="Times New Roman" panose="02020603050405020304"/>
                <a:cs typeface="Calibri" panose="020F0502020204030204"/>
              </a:rPr>
              <a:t>Introduction:</a:t>
            </a:r>
            <a:endParaRPr lang="en-US"/>
          </a:p>
          <a:p>
            <a:pPr marL="0" indent="0">
              <a:buNone/>
            </a:pPr>
            <a:r>
              <a:rPr lang="en-US" sz="2000" b="1" dirty="0">
                <a:latin typeface="Times New Roman" panose="02020603050405020304"/>
                <a:cs typeface="Calibri" panose="020F0502020204030204"/>
              </a:rPr>
              <a:t>                    </a:t>
            </a:r>
            <a:r>
              <a:rPr lang="en-US" sz="2000" dirty="0">
                <a:latin typeface="Times New Roman" panose="02020603050405020304"/>
                <a:cs typeface="Calibri" panose="020F0502020204030204"/>
              </a:rPr>
              <a:t>Gap junctions were first defined morphologically as specialized contacts between cells that mediate the direct exchange of small molecules needed to coordinate behavior of multicellular systems.</a:t>
            </a:r>
          </a:p>
          <a:p>
            <a:r>
              <a:rPr lang="en-US" sz="2000" dirty="0">
                <a:latin typeface="Times New Roman" panose="02020603050405020304"/>
                <a:cs typeface="Calibri" panose="020F0502020204030204"/>
              </a:rPr>
              <a:t>As a functional entity, they have evolved independently three times, if one includes plasmodesmata in plants, which are structurally very distinct from gap junctions but mediate similar functions. The gap junctions of vertebrates and invertebrates are similar both in structure and function, but the former are composed off connexin family while the later are composed  of topologically similar but unrelated family called the innexins.</a:t>
            </a:r>
          </a:p>
          <a:p>
            <a:r>
              <a:rPr lang="en-US" sz="2000" dirty="0">
                <a:latin typeface="Times New Roman" panose="02020603050405020304"/>
                <a:cs typeface="Calibri" panose="020F0502020204030204"/>
              </a:rPr>
              <a:t>Recently, however, three pannexin genes displaying distant homology to the innexins, but as yet unknown function, have been found in invertebrates</a:t>
            </a:r>
          </a:p>
          <a:p>
            <a:endParaRPr lang="en-US" sz="2000" dirty="0">
              <a:latin typeface="Times New Roman" panose="02020603050405020304"/>
              <a:cs typeface="Calibri" panose="020F050202020403020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11669"/>
          </a:xfrm>
        </p:spPr>
        <p:txBody>
          <a:bodyPr>
            <a:normAutofit/>
          </a:bodyPr>
          <a:lstStyle/>
          <a:p>
            <a:r>
              <a:rPr lang="en-US" sz="2400" b="1">
                <a:latin typeface="Times New Roman" panose="02020603050405020304"/>
                <a:cs typeface="Calibri Light" panose="020F0302020204030204"/>
              </a:rPr>
              <a:t>Gap junctional intercellular channels are dynamically regulated:</a:t>
            </a:r>
            <a:endParaRPr lang="en-US" sz="2400" b="1">
              <a:latin typeface="Times New Roman" panose="02020603050405020304"/>
            </a:endParaRPr>
          </a:p>
        </p:txBody>
      </p:sp>
      <p:sp>
        <p:nvSpPr>
          <p:cNvPr id="3" name="Content Placeholder 2"/>
          <p:cNvSpPr>
            <a:spLocks noGrp="1"/>
          </p:cNvSpPr>
          <p:nvPr>
            <p:ph idx="1"/>
          </p:nvPr>
        </p:nvSpPr>
        <p:spPr>
          <a:xfrm>
            <a:off x="838200" y="1437941"/>
            <a:ext cx="10515600" cy="4739022"/>
          </a:xfrm>
        </p:spPr>
        <p:txBody>
          <a:bodyPr vert="horz" lIns="91440" tIns="45720" rIns="91440" bIns="45720" rtlCol="0" anchor="t">
            <a:normAutofit/>
          </a:bodyPr>
          <a:lstStyle/>
          <a:p>
            <a:r>
              <a:rPr lang="en-US" sz="2000">
                <a:latin typeface="Times New Roman" panose="02020603050405020304"/>
                <a:cs typeface="Calibri" panose="020F0502020204030204"/>
              </a:rPr>
              <a:t>Communication via intercellular channels is regulated at multiple levels. The most rapid timescales involve changing the unitary conductance of single channels or altering their probability of opening. Slower regulation is achieved by altering the number of channels present in membrane by changing rates of synthesis and assembly, post translational modification and protein degradation. The mechanism of regulation can overlap between these different time frames, for example, phosphorylation is involved both in changing single channel conduction and in protein trafficking to the cell surface and degradation. The different timescales will be considered in turn.</a:t>
            </a:r>
          </a:p>
          <a:p>
            <a:pPr marL="0" indent="0">
              <a:buNone/>
            </a:pPr>
            <a:r>
              <a:rPr lang="en-US" sz="2000" b="1">
                <a:latin typeface="Times New Roman" panose="02020603050405020304"/>
                <a:cs typeface="Calibri" panose="020F0502020204030204"/>
              </a:rPr>
              <a:t>  Rapid Regulation:</a:t>
            </a:r>
          </a:p>
          <a:p>
            <a:pPr marL="342900" indent="-342900"/>
            <a:r>
              <a:rPr lang="en-US" sz="2000">
                <a:latin typeface="Times New Roman" panose="02020603050405020304"/>
                <a:cs typeface="Calibri" panose="020F0502020204030204"/>
              </a:rPr>
              <a:t>  On the shortest time scale, it is known that gap-junction channels are gated by voltage and display multiple voltage-dependent conductance states. Voltage gating is the common property of connexins, although they show substantive differences in their sensitivities. Voltage-gating could explain rectifying neural synapsis observed in cray fish, Drosophila and hatchetfish, in which action potentials are permitted to pass orthodromically but not antidromically. </a:t>
            </a:r>
            <a:endParaRPr lang="en-US" sz="2000" dirty="0">
              <a:latin typeface="Times New Roman" panose="02020603050405020304"/>
              <a:cs typeface="Calibri" panose="020F0502020204030204"/>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04257"/>
            <a:ext cx="10515600" cy="4257759"/>
          </a:xfrm>
        </p:spPr>
        <p:txBody>
          <a:bodyPr vert="horz" lIns="91440" tIns="45720" rIns="91440" bIns="45720" rtlCol="0" anchor="t">
            <a:normAutofit/>
          </a:bodyPr>
          <a:lstStyle/>
          <a:p>
            <a:r>
              <a:rPr lang="en-US" sz="2000">
                <a:latin typeface="Times New Roman" panose="02020603050405020304"/>
                <a:cs typeface="Calibri" panose="020F0502020204030204"/>
              </a:rPr>
              <a:t>This  behavior requires a structural asymmetry that could be most simply modeled by a hetero-dependent closure whereas the other did not. Indeed, rectification was observed in heterotypic junctions formed between connexins expressed in paired Xenopus oocytes, but the the time scalewas too slow to completely explain rectifying synapses.</a:t>
            </a:r>
            <a:endParaRPr lang="en-US" sz="2000">
              <a:latin typeface="Calibri" panose="020F0502020204030204"/>
              <a:cs typeface="Calibri" panose="020F0502020204030204"/>
            </a:endParaRPr>
          </a:p>
          <a:p>
            <a:r>
              <a:rPr lang="en-US" sz="2000">
                <a:latin typeface="Times New Roman" panose="02020603050405020304"/>
                <a:cs typeface="Calibri" panose="020F0502020204030204"/>
              </a:rPr>
              <a:t>In addition to rapid closure of a channel in response</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to postsynaptic  depolarization, rectification at an</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electrical</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synapse could be achieved by opening channels in response to presynaptic depolarization. However, it requires at least 9.5ms to reopena closed Cx40 channel in this manner, which is also too slow to account for synaptic</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rectification.</a:t>
            </a:r>
            <a:endParaRPr lang="en-US" sz="2000" dirty="0">
              <a:latin typeface="Times New Roman" panose="02020603050405020304"/>
              <a:cs typeface="Calibri" panose="020F0502020204030204"/>
            </a:endParaRPr>
          </a:p>
          <a:p>
            <a:r>
              <a:rPr lang="en-US" sz="2000">
                <a:latin typeface="Times New Roman" panose="02020603050405020304"/>
                <a:cs typeface="Calibri" panose="020F0502020204030204"/>
              </a:rPr>
              <a:t>Although</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rectifying synapses require near-instantaneous rectification of current, somewhat slower voltage inactivation may be</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functional in other contexts. For example, Cx45/Cx43 heterotypic junctions may rectify fast enough to influence dendro-dendritic interactions in the central</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nervous</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system or may modulate re-entry</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circuits in myocardium.</a:t>
            </a:r>
            <a:endParaRPr lang="en-US" sz="2000" dirty="0">
              <a:latin typeface="Times New Roman" panose="02020603050405020304"/>
              <a:cs typeface="Calibri" panose="020F0502020204030204"/>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1248"/>
          </a:xfrm>
        </p:spPr>
        <p:txBody>
          <a:bodyPr>
            <a:normAutofit/>
          </a:bodyPr>
          <a:lstStyle/>
          <a:p>
            <a:r>
              <a:rPr lang="en-US" sz="2400" b="1" dirty="0">
                <a:latin typeface="Times New Roman" panose="02020603050405020304"/>
                <a:cs typeface="Calibri Light" panose="020F0302020204030204"/>
              </a:rPr>
              <a:t>Slow Regulation:</a:t>
            </a:r>
            <a:endParaRPr lang="en-US" sz="2400" b="1" dirty="0">
              <a:latin typeface="Times New Roman" panose="02020603050405020304"/>
            </a:endParaRPr>
          </a:p>
        </p:txBody>
      </p:sp>
      <p:sp>
        <p:nvSpPr>
          <p:cNvPr id="3" name="Content Placeholder 2"/>
          <p:cNvSpPr>
            <a:spLocks noGrp="1"/>
          </p:cNvSpPr>
          <p:nvPr>
            <p:ph idx="1"/>
          </p:nvPr>
        </p:nvSpPr>
        <p:spPr>
          <a:xfrm>
            <a:off x="838200" y="1531520"/>
            <a:ext cx="10515600" cy="4645443"/>
          </a:xfrm>
        </p:spPr>
        <p:txBody>
          <a:bodyPr vert="horz" lIns="91440" tIns="45720" rIns="91440" bIns="45720" rtlCol="0" anchor="t">
            <a:normAutofit/>
          </a:bodyPr>
          <a:lstStyle/>
          <a:p>
            <a:r>
              <a:rPr lang="en-US" sz="2000" dirty="0">
                <a:latin typeface="Times New Roman" panose="02020603050405020304"/>
                <a:cs typeface="Calibri" panose="020F0502020204030204"/>
              </a:rPr>
              <a:t>A slower temporal level of regulation involves connexin biosynthesis and junctional plaque  assembly and turnover. Connexin can show a remarkably rapid turnover rate for a membrane protein. For example, the in vivo half-life of Cx32 in gap junctional plaques from rodent hepatocytes is less than 5 hours and turnover of Cx43 in tissue culture cells is even faster.</a:t>
            </a:r>
          </a:p>
          <a:p>
            <a:r>
              <a:rPr lang="en-US" sz="2000" dirty="0">
                <a:latin typeface="Times New Roman" panose="02020603050405020304"/>
                <a:cs typeface="Calibri" panose="020F0502020204030204"/>
              </a:rPr>
              <a:t>Gap junctions also turnover by addition of subunits at the edges of pre-existing plaques could nothing more than lateral diffusion  in the plasma membrane, but it is not at all clear how the selective removal of connexins or intercellular channels from the center of a plaque might  be orchestrated. </a:t>
            </a:r>
          </a:p>
          <a:p>
            <a:r>
              <a:rPr lang="en-US" sz="2000" dirty="0">
                <a:latin typeface="Times New Roman" panose="02020603050405020304"/>
                <a:cs typeface="Calibri" panose="020F0502020204030204"/>
              </a:rPr>
              <a:t>Gap junctions are also removed from the cell surface by gross internalization of entire plaque, leaving large double-membrane vesicles in the cytoplasm. Studies suggest that internalization is a </a:t>
            </a:r>
            <a:r>
              <a:rPr lang="en-US" sz="2000" dirty="0" err="1">
                <a:latin typeface="Times New Roman" panose="02020603050405020304"/>
                <a:cs typeface="Calibri" panose="020F0502020204030204"/>
              </a:rPr>
              <a:t>clathrin</a:t>
            </a:r>
            <a:r>
              <a:rPr lang="en-US" sz="2000" dirty="0">
                <a:latin typeface="Times New Roman" panose="02020603050405020304"/>
                <a:cs typeface="Calibri" panose="020F0502020204030204"/>
              </a:rPr>
              <a:t>-mediated process. The relationship between the removal of connexins from the center of pre-existing junctional plaques and </a:t>
            </a:r>
            <a:r>
              <a:rPr lang="en-US" sz="2000" dirty="0" err="1">
                <a:latin typeface="Times New Roman" panose="02020603050405020304"/>
                <a:cs typeface="Calibri" panose="020F0502020204030204"/>
              </a:rPr>
              <a:t>clathrin</a:t>
            </a:r>
            <a:r>
              <a:rPr lang="en-US" sz="2000" dirty="0">
                <a:latin typeface="Times New Roman" panose="02020603050405020304"/>
                <a:cs typeface="Calibri" panose="020F0502020204030204"/>
              </a:rPr>
              <a:t>-dependent endocytosis of whole junctional plaques remains unclear.</a:t>
            </a:r>
          </a:p>
          <a:p>
            <a:endParaRPr lang="en-US" sz="2000" dirty="0">
              <a:latin typeface="Times New Roman" panose="02020603050405020304"/>
              <a:cs typeface="Calibri" panose="020F0502020204030204"/>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77985"/>
          </a:xfrm>
        </p:spPr>
        <p:txBody>
          <a:bodyPr>
            <a:normAutofit/>
          </a:bodyPr>
          <a:lstStyle/>
          <a:p>
            <a:r>
              <a:rPr lang="en-US" sz="2400" b="1" dirty="0">
                <a:latin typeface="Times New Roman" panose="02020603050405020304"/>
                <a:cs typeface="Calibri Light" panose="020F0302020204030204"/>
              </a:rPr>
              <a:t>Specialized functions revealed by connexin mutations:</a:t>
            </a:r>
            <a:endParaRPr lang="en-US" sz="2400" b="1" dirty="0">
              <a:latin typeface="Times New Roman" panose="02020603050405020304"/>
            </a:endParaRPr>
          </a:p>
        </p:txBody>
      </p:sp>
      <p:sp>
        <p:nvSpPr>
          <p:cNvPr id="3" name="Content Placeholder 2"/>
          <p:cNvSpPr>
            <a:spLocks noGrp="1"/>
          </p:cNvSpPr>
          <p:nvPr>
            <p:ph idx="1"/>
          </p:nvPr>
        </p:nvSpPr>
        <p:spPr>
          <a:xfrm>
            <a:off x="838200" y="1411204"/>
            <a:ext cx="10515600" cy="4765759"/>
          </a:xfrm>
        </p:spPr>
        <p:txBody>
          <a:bodyPr vert="horz" lIns="91440" tIns="45720" rIns="91440" bIns="45720" rtlCol="0" anchor="t">
            <a:normAutofit/>
          </a:bodyPr>
          <a:lstStyle/>
          <a:p>
            <a:pPr marL="0" indent="0">
              <a:buNone/>
            </a:pPr>
            <a:r>
              <a:rPr lang="en-US" sz="2000" b="1" dirty="0">
                <a:latin typeface="Times New Roman" panose="02020603050405020304"/>
                <a:cs typeface="Calibri" panose="020F0502020204030204"/>
              </a:rPr>
              <a:t>Human Mutations:</a:t>
            </a:r>
          </a:p>
          <a:p>
            <a:pPr marL="342900" indent="-342900"/>
            <a:r>
              <a:rPr lang="en-US" sz="2000" dirty="0">
                <a:latin typeface="Times New Roman" panose="02020603050405020304"/>
                <a:cs typeface="Calibri" panose="020F0502020204030204"/>
              </a:rPr>
              <a:t>In humans, mutations in Cx32 underlie X-linked Charcot-Marie-Tooth syndrome, a common peripheral demyelination neuropathy, and mutations in Cx47 result in a central demyelinating condition called </a:t>
            </a:r>
            <a:r>
              <a:rPr lang="en-US" sz="2000" dirty="0" err="1">
                <a:latin typeface="Times New Roman" panose="02020603050405020304"/>
                <a:cs typeface="Calibri" panose="020F0502020204030204"/>
              </a:rPr>
              <a:t>Pelizaeus</a:t>
            </a:r>
            <a:r>
              <a:rPr lang="en-US" sz="2000" dirty="0">
                <a:latin typeface="Times New Roman" panose="02020603050405020304"/>
                <a:cs typeface="Calibri" panose="020F0502020204030204"/>
              </a:rPr>
              <a:t>-Merzbacher-Like-Disease. </a:t>
            </a:r>
          </a:p>
          <a:p>
            <a:pPr marL="342900" indent="-342900"/>
            <a:r>
              <a:rPr lang="en-US" sz="2000" dirty="0">
                <a:latin typeface="Times New Roman" panose="02020603050405020304"/>
                <a:cs typeface="Calibri" panose="020F0502020204030204"/>
              </a:rPr>
              <a:t>More than half of all profound hereditary deafness results from mutations in Cx26, which are often syndromic and involve skin disorders. Similarly, although usually less severe, disorders of the skin and auditory system accompany mutations in Cx31 and Cx30.</a:t>
            </a:r>
          </a:p>
          <a:p>
            <a:pPr marL="342900" indent="-342900"/>
            <a:r>
              <a:rPr lang="en-US" sz="2000" dirty="0">
                <a:latin typeface="Times New Roman" panose="02020603050405020304"/>
                <a:cs typeface="Calibri" panose="020F0502020204030204"/>
              </a:rPr>
              <a:t>Familial  cataracts are commonly associated with mutations in either Cx46 or Cx50, whose expression is largely restricted to the ocular lens. Finally, mutations in Cx43 give rise to oculodentodigital dysplasia, a pleomorphic, syndromic condition affecting a large number of cell types.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63625"/>
            <a:ext cx="10515600" cy="5113338"/>
          </a:xfrm>
        </p:spPr>
        <p:txBody>
          <a:bodyPr vert="horz" lIns="91440" tIns="45720" rIns="91440" bIns="45720" rtlCol="0" anchor="t">
            <a:normAutofit/>
          </a:bodyPr>
          <a:lstStyle/>
          <a:p>
            <a:pPr marL="0" indent="0">
              <a:buNone/>
            </a:pPr>
            <a:r>
              <a:rPr lang="en-US" sz="2000" b="1" dirty="0">
                <a:latin typeface="Times New Roman" panose="02020603050405020304"/>
                <a:cs typeface="Calibri" panose="020F0502020204030204"/>
              </a:rPr>
              <a:t>Targeted Mutations in Mice:</a:t>
            </a:r>
          </a:p>
          <a:p>
            <a:pPr marL="342900" indent="-342900"/>
            <a:r>
              <a:rPr lang="en-US" sz="2000" dirty="0">
                <a:latin typeface="Times New Roman" panose="02020603050405020304"/>
                <a:cs typeface="Calibri" panose="020F0502020204030204"/>
              </a:rPr>
              <a:t>    In mice, targeted mutations of connexins have uncovered a wide  variety of gap-junction functions in various organs. In many of these cases, a given connexin occupies a particular niche, supplying an essential function that is not compensated by another connexin.</a:t>
            </a:r>
          </a:p>
          <a:p>
            <a:pPr marL="342900" indent="-342900"/>
            <a:r>
              <a:rPr lang="en-US" sz="2000" dirty="0">
                <a:latin typeface="Times New Roman" panose="02020603050405020304"/>
                <a:cs typeface="Calibri" panose="020F0502020204030204"/>
              </a:rPr>
              <a:t>For example, Cx26 deletion is embryonic lethal because of a disruption of glucose transport between </a:t>
            </a:r>
            <a:r>
              <a:rPr lang="en-US" sz="2000" dirty="0" err="1">
                <a:latin typeface="Times New Roman" panose="02020603050405020304"/>
                <a:cs typeface="Calibri" panose="020F0502020204030204"/>
              </a:rPr>
              <a:t>syncytiotrophoblast</a:t>
            </a:r>
            <a:r>
              <a:rPr lang="en-US" sz="2000" dirty="0">
                <a:latin typeface="Times New Roman" panose="02020603050405020304"/>
                <a:cs typeface="Calibri" panose="020F0502020204030204"/>
              </a:rPr>
              <a:t> I and II in the labyrinth layer of the placenta, which are coupled by gap junctions. In contrast, the human placenta contains only one giant </a:t>
            </a:r>
            <a:r>
              <a:rPr lang="en-US" sz="2000" dirty="0" err="1">
                <a:latin typeface="Times New Roman" panose="02020603050405020304"/>
                <a:cs typeface="Calibri" panose="020F0502020204030204"/>
              </a:rPr>
              <a:t>syncytiotrophoblast</a:t>
            </a:r>
            <a:r>
              <a:rPr lang="en-US" sz="2000" dirty="0">
                <a:latin typeface="Times New Roman" panose="02020603050405020304"/>
                <a:cs typeface="Calibri" panose="020F0502020204030204"/>
              </a:rPr>
              <a:t> and so is not vulnerable to Cx26 mutations.</a:t>
            </a:r>
          </a:p>
          <a:p>
            <a:pPr marL="342900" indent="-342900"/>
            <a:r>
              <a:rPr lang="en-US" sz="2000" dirty="0">
                <a:latin typeface="Times New Roman" panose="02020603050405020304"/>
                <a:cs typeface="Calibri" panose="020F0502020204030204"/>
              </a:rPr>
              <a:t>Cx45 deletions are also embryonic lethal, in this case likely the result of myocardial arrhythmia shortly after  the heart begins to beat. Cx37 knockouts are female sterile from a failure of ovarian follicle development at the antral</a:t>
            </a:r>
            <a:r>
              <a:rPr lang="en-US" sz="2000">
                <a:latin typeface="Times New Roman" panose="02020603050405020304"/>
                <a:cs typeface="Calibri" panose="020F0502020204030204"/>
              </a:rPr>
              <a:t> stage. Presumbly, loss of communication between oocyte and cumulus cells leads to premature resumption of meiosis and luteinization.</a:t>
            </a:r>
            <a:endParaRPr lang="en-US" sz="2000" dirty="0">
              <a:latin typeface="Times New Roman" panose="02020603050405020304"/>
              <a:cs typeface="Calibri" panose="020F0502020204030204"/>
            </a:endParaRPr>
          </a:p>
          <a:p>
            <a:pPr marL="342900" indent="-342900"/>
            <a:r>
              <a:rPr lang="en-US" sz="2000">
                <a:latin typeface="Times New Roman" panose="02020603050405020304"/>
                <a:cs typeface="Calibri" panose="020F0502020204030204"/>
              </a:rPr>
              <a:t>The loss of Cx40, prevalent in the His-Purkinje system, results in cardiac arrhythmias resembling</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right-bundle-branch block in humans.   </a:t>
            </a:r>
            <a:endParaRPr lang="en-US" sz="2000" dirty="0">
              <a:latin typeface="Times New Roman" panose="02020603050405020304"/>
              <a:cs typeface="Calibri" panose="020F0502020204030204"/>
            </a:endParaRPr>
          </a:p>
          <a:p>
            <a:pPr marL="0" indent="0">
              <a:buNone/>
            </a:pPr>
            <a:endParaRPr lang="en-US" sz="2000" dirty="0">
              <a:latin typeface="Times New Roman" panose="02020603050405020304"/>
              <a:cs typeface="Calibri" panose="020F0502020204030204"/>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7458"/>
          </a:xfrm>
        </p:spPr>
        <p:txBody>
          <a:bodyPr>
            <a:normAutofit/>
          </a:bodyPr>
          <a:lstStyle/>
          <a:p>
            <a:r>
              <a:rPr lang="en-US" sz="2400" b="1">
                <a:latin typeface="Times New Roman" panose="02020603050405020304"/>
                <a:cs typeface="Calibri Light" panose="020F0302020204030204"/>
              </a:rPr>
              <a:t>Unique roles of connexins:</a:t>
            </a:r>
            <a:endParaRPr lang="en-US" sz="2400" b="1">
              <a:latin typeface="Times New Roman" panose="02020603050405020304"/>
            </a:endParaRPr>
          </a:p>
        </p:txBody>
      </p:sp>
      <p:sp>
        <p:nvSpPr>
          <p:cNvPr id="3" name="Content Placeholder 2"/>
          <p:cNvSpPr>
            <a:spLocks noGrp="1"/>
          </p:cNvSpPr>
          <p:nvPr>
            <p:ph idx="1"/>
          </p:nvPr>
        </p:nvSpPr>
        <p:spPr>
          <a:xfrm>
            <a:off x="838200" y="1344362"/>
            <a:ext cx="10515600" cy="4832601"/>
          </a:xfrm>
        </p:spPr>
        <p:txBody>
          <a:bodyPr vert="horz" lIns="91440" tIns="45720" rIns="91440" bIns="45720" rtlCol="0" anchor="t">
            <a:normAutofit/>
          </a:bodyPr>
          <a:lstStyle/>
          <a:p>
            <a:r>
              <a:rPr lang="en-US" sz="2000">
                <a:latin typeface="Times New Roman" panose="02020603050405020304"/>
                <a:cs typeface="Calibri" panose="020F0502020204030204"/>
              </a:rPr>
              <a:t>Unique roles played by some connexins have been shown by knockin experiments. The Cx43 coding sequence was replaced in three separate mouse lines with Cx32, Cx40, or Cx26 coding regions. All three animal lines showed new functional defects unique to each connexin, revealing that the three connexins were not able to substitute  for Cx43 in all contexts.</a:t>
            </a:r>
            <a:endParaRPr lang="en-US" sz="2000">
              <a:latin typeface="Times New Roman" panose="02020603050405020304"/>
              <a:cs typeface="Times New Roman" panose="02020603050405020304"/>
            </a:endParaRPr>
          </a:p>
          <a:p>
            <a:r>
              <a:rPr lang="en-US" sz="2000">
                <a:latin typeface="Times New Roman" panose="02020603050405020304"/>
                <a:cs typeface="Calibri" panose="020F0502020204030204"/>
              </a:rPr>
              <a:t>Although none of the lines displayed</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the pulmonary outflow defects seen in the Cx43KO mouse, a knockin of</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Cx31 into the Cx43 locus did show the defect. Thus, connexins may have both unique</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and redundant functions</a:t>
            </a:r>
            <a:endParaRPr lang="en-US" sz="2000" dirty="0">
              <a:latin typeface="Times New Roman" panose="02020603050405020304"/>
              <a:cs typeface="Calibri" panose="020F0502020204030204"/>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91353"/>
          </a:xfrm>
        </p:spPr>
        <p:txBody>
          <a:bodyPr>
            <a:normAutofit/>
          </a:bodyPr>
          <a:lstStyle/>
          <a:p>
            <a:r>
              <a:rPr lang="en-US" sz="2400" b="1">
                <a:latin typeface="Times New Roman" panose="02020603050405020304"/>
                <a:cs typeface="Calibri Light" panose="020F0302020204030204"/>
              </a:rPr>
              <a:t>Channel Permeability Properties:</a:t>
            </a:r>
            <a:endParaRPr lang="en-US" sz="2400" b="1">
              <a:latin typeface="Times New Roman" panose="02020603050405020304"/>
            </a:endParaRPr>
          </a:p>
        </p:txBody>
      </p:sp>
      <p:sp>
        <p:nvSpPr>
          <p:cNvPr id="3" name="Content Placeholder 2"/>
          <p:cNvSpPr>
            <a:spLocks noGrp="1"/>
          </p:cNvSpPr>
          <p:nvPr>
            <p:ph idx="1"/>
          </p:nvPr>
        </p:nvSpPr>
        <p:spPr>
          <a:xfrm>
            <a:off x="838200" y="1384468"/>
            <a:ext cx="10515600" cy="4792495"/>
          </a:xfrm>
        </p:spPr>
        <p:txBody>
          <a:bodyPr vert="horz" lIns="91440" tIns="45720" rIns="91440" bIns="45720" rtlCol="0" anchor="t">
            <a:normAutofit/>
          </a:bodyPr>
          <a:lstStyle/>
          <a:p>
            <a:r>
              <a:rPr lang="en-US" sz="2000">
                <a:latin typeface="Times New Roman" panose="02020603050405020304"/>
                <a:cs typeface="Calibri" panose="020F0502020204030204"/>
              </a:rPr>
              <a:t>The primary function ascribed to gap junctions has been the transfer of metabolites and ions under about 1000 Da between cells in contact. Although this may seem to be a 'housekeeping' function, several recent studies have revealed a surprising diversity in the permeability properties of gap junctions composed of different connexins.</a:t>
            </a:r>
            <a:endParaRPr lang="en-US" sz="2000" dirty="0">
              <a:latin typeface="Times New Roman" panose="02020603050405020304"/>
              <a:cs typeface="Calibri" panose="020F0502020204030204"/>
            </a:endParaRPr>
          </a:p>
          <a:p>
            <a:r>
              <a:rPr lang="en-US" sz="2000">
                <a:latin typeface="Times New Roman" panose="02020603050405020304"/>
                <a:cs typeface="Calibri" panose="020F0502020204030204"/>
              </a:rPr>
              <a:t>Ion substitution experiments show that the anion/cation preferences of connexins can differ by upto tenfold, while larger permeants, show exclusion limits that vary from 7 to 15Å,</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depending on the connexin composition of the channel.</a:t>
            </a:r>
            <a:endParaRPr lang="en-US" sz="2000" dirty="0">
              <a:latin typeface="Times New Roman" panose="02020603050405020304"/>
              <a:cs typeface="Calibri" panose="020F0502020204030204"/>
            </a:endParaRPr>
          </a:p>
          <a:p>
            <a:r>
              <a:rPr lang="en-US" sz="2000">
                <a:latin typeface="Times New Roman" panose="02020603050405020304"/>
                <a:cs typeface="Calibri" panose="020F0502020204030204"/>
              </a:rPr>
              <a:t>Rates of dye flux through individual channels were 1-3 orders of magnitude higher than those predicted by diffusion, indicating a significant affinity between dyes and the pore wall. This is consistent  with findings that different connexins can impart selectivity levels of 10-100 fold for natural permeants such as ATP, AMP, adenosine and glutathione, IP</a:t>
            </a:r>
            <a:r>
              <a:rPr lang="en-US" sz="1600">
                <a:latin typeface="Times New Roman" panose="02020603050405020304"/>
                <a:cs typeface="Calibri" panose="020F0502020204030204"/>
              </a:rPr>
              <a:t>3</a:t>
            </a:r>
            <a:r>
              <a:rPr lang="en-US" sz="2000">
                <a:latin typeface="Times New Roman" panose="02020603050405020304"/>
                <a:cs typeface="Calibri" panose="020F0502020204030204"/>
              </a:rPr>
              <a:t>  and even different cyclic nucleotides.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1037"/>
          </a:xfrm>
        </p:spPr>
        <p:txBody>
          <a:bodyPr>
            <a:normAutofit/>
          </a:bodyPr>
          <a:lstStyle/>
          <a:p>
            <a:r>
              <a:rPr lang="en-US" sz="2400" b="1">
                <a:latin typeface="Times New Roman" panose="02020603050405020304"/>
                <a:cs typeface="Calibri Light" panose="020F0302020204030204"/>
              </a:rPr>
              <a:t>Hemichannels:</a:t>
            </a:r>
            <a:endParaRPr lang="en-US" sz="2400" b="1">
              <a:latin typeface="Times New Roman" panose="02020603050405020304"/>
            </a:endParaRPr>
          </a:p>
        </p:txBody>
      </p:sp>
      <p:sp>
        <p:nvSpPr>
          <p:cNvPr id="3" name="Content Placeholder 2"/>
          <p:cNvSpPr>
            <a:spLocks noGrp="1"/>
          </p:cNvSpPr>
          <p:nvPr>
            <p:ph idx="1"/>
          </p:nvPr>
        </p:nvSpPr>
        <p:spPr>
          <a:xfrm>
            <a:off x="838200" y="1224047"/>
            <a:ext cx="10515600" cy="4952916"/>
          </a:xfrm>
        </p:spPr>
        <p:txBody>
          <a:bodyPr vert="horz" lIns="91440" tIns="45720" rIns="91440" bIns="45720" rtlCol="0" anchor="t">
            <a:normAutofit/>
          </a:bodyPr>
          <a:lstStyle/>
          <a:p>
            <a:r>
              <a:rPr lang="en-US" sz="2000">
                <a:latin typeface="Times New Roman" panose="02020603050405020304"/>
                <a:cs typeface="Calibri" panose="020F0502020204030204"/>
              </a:rPr>
              <a:t>Prior to incorporation into gap junctions, hemichannels are typically kept closed through a combination of extracellular Ca</a:t>
            </a:r>
            <a:r>
              <a:rPr lang="en-US" sz="1600" b="1">
                <a:latin typeface="Times New Roman" panose="02020603050405020304"/>
                <a:cs typeface="Calibri" panose="020F0502020204030204"/>
              </a:rPr>
              <a:t>++</a:t>
            </a:r>
            <a:r>
              <a:rPr lang="en-US" sz="2000">
                <a:latin typeface="Times New Roman" panose="02020603050405020304"/>
                <a:cs typeface="Calibri" panose="020F0502020204030204"/>
              </a:rPr>
              <a:t> and Vm gates. On docking with the compatible hemichannel in the other cell, intercellular channels are triggered to open. Sone hemichannels can be opened by membrane depolarization and reduced extracellular Ca</a:t>
            </a:r>
            <a:r>
              <a:rPr lang="en-US" sz="1600" b="1">
                <a:latin typeface="Times New Roman" panose="02020603050405020304"/>
                <a:cs typeface="Calibri" panose="020F0502020204030204"/>
              </a:rPr>
              <a:t>++</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concentration.</a:t>
            </a:r>
            <a:endParaRPr lang="en-US" sz="2000" dirty="0">
              <a:latin typeface="Times New Roman" panose="02020603050405020304"/>
              <a:cs typeface="Calibri" panose="020F0502020204030204"/>
            </a:endParaRPr>
          </a:p>
          <a:p>
            <a:r>
              <a:rPr lang="en-US" sz="2000">
                <a:latin typeface="Times New Roman" panose="02020603050405020304"/>
                <a:cs typeface="Calibri" panose="020F0502020204030204"/>
              </a:rPr>
              <a:t>However,</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significant circumstantial evidence has implicated open hemichannels of other connexins in physiological processes as varied as extracellularly propagated Ca</a:t>
            </a:r>
            <a:r>
              <a:rPr lang="en-US" sz="1400" b="1">
                <a:latin typeface="Times New Roman" panose="02020603050405020304"/>
                <a:cs typeface="Calibri" panose="020F0502020204030204"/>
              </a:rPr>
              <a:t>++</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waves, inhibition of apoptosis in osteocytes and center surround inhibition of cones by horizontal cells.</a:t>
            </a:r>
            <a:endParaRPr lang="en-US" sz="2000" dirty="0">
              <a:latin typeface="Times New Roman" panose="02020603050405020304"/>
              <a:cs typeface="Calibri" panose="020F0502020204030204"/>
            </a:endParaRPr>
          </a:p>
          <a:p>
            <a:pPr marL="0" indent="0">
              <a:buNone/>
            </a:pPr>
            <a:r>
              <a:rPr lang="en-US" sz="2400" b="1">
                <a:latin typeface="Times New Roman" panose="02020603050405020304"/>
                <a:cs typeface="Calibri" panose="020F0502020204030204"/>
              </a:rPr>
              <a:t>Molecular Structure of the Pore:</a:t>
            </a:r>
          </a:p>
          <a:p>
            <a:pPr marL="342900" indent="-342900"/>
            <a:r>
              <a:rPr lang="en-US" sz="2000">
                <a:latin typeface="Times New Roman" panose="02020603050405020304"/>
                <a:cs typeface="Calibri" panose="020F0502020204030204"/>
              </a:rPr>
              <a:t>Improved microscopic, biophysical and mutagenic strategies have led to recent advances in our understanding of the structural basis of gap junction function. Atomic force microscopy has provided a dynamic view of conformational changes in the hexameric channels during gating, but at limited resolution.</a:t>
            </a:r>
            <a:endParaRPr lang="en-US" sz="2000" dirty="0">
              <a:latin typeface="Times New Roman" panose="02020603050405020304"/>
              <a:cs typeface="Calibri" panose="020F0502020204030204"/>
            </a:endParaRPr>
          </a:p>
          <a:p>
            <a:pPr marL="342900" indent="-342900"/>
            <a:r>
              <a:rPr lang="en-US" sz="2000">
                <a:latin typeface="Times New Roman" panose="02020603050405020304"/>
                <a:cs typeface="Calibri" panose="020F0502020204030204"/>
              </a:rPr>
              <a:t>However, a major breakthrough in resolving the structure of the pore came with reconstruction of electron</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diffraction images of</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isolated Cx43 gap junctions.</a:t>
            </a:r>
            <a:endParaRPr lang="en-US" sz="2000" dirty="0">
              <a:latin typeface="Times New Roman" panose="02020603050405020304"/>
              <a:cs typeface="Calibri" panose="020F0502020204030204"/>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57204"/>
            <a:ext cx="10515600" cy="5019759"/>
          </a:xfrm>
        </p:spPr>
        <p:txBody>
          <a:bodyPr vert="horz" lIns="91440" tIns="45720" rIns="91440" bIns="45720" rtlCol="0" anchor="t">
            <a:normAutofit/>
          </a:bodyPr>
          <a:lstStyle/>
          <a:p>
            <a:r>
              <a:rPr lang="en-US" sz="2000">
                <a:latin typeface="Times New Roman" panose="02020603050405020304"/>
                <a:cs typeface="Calibri" panose="020F0502020204030204"/>
              </a:rPr>
              <a:t>All connexins have four transmembrane helices, two highly conserved extracellular loops that are held rigidly together by three disulphide linkages and three highly variable cytoplasmic domains. Systematic cysteine scanning mutagenesis of Cx32 has mapped the residues that contribute to the pore lining in open and closed states, which, surprisingly, revealed that the channel is lined with hydrophobic residues predominantly in M3, with some at the cytoplasmic end of M2.</a:t>
            </a:r>
            <a:endParaRPr lang="en-US" sz="2000" dirty="0">
              <a:latin typeface="Times New Roman" panose="02020603050405020304"/>
              <a:cs typeface="Calibri" panose="020F0502020204030204"/>
            </a:endParaRPr>
          </a:p>
          <a:p>
            <a:r>
              <a:rPr lang="en-US" sz="2000">
                <a:latin typeface="Times New Roman" panose="02020603050405020304"/>
                <a:cs typeface="Calibri" panose="020F0502020204030204"/>
              </a:rPr>
              <a:t>Other mutagenesis</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studies have indicated that M1 and its  flanking</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domains may contribute</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to the pore lining of hemichannels and are likely to serve as the voltage sensor of the channel. The cytoplasmic C-terminal domain serve as a 'ball' to close the channel in response to pH and phosphorylation, and contains a variety of targets and binding sites for various kinases, scaffolding and signaling proteins that have been most extensively mapped in Cx43. </a:t>
            </a:r>
          </a:p>
          <a:p>
            <a:r>
              <a:rPr lang="en-US" sz="2000">
                <a:latin typeface="Times New Roman" panose="02020603050405020304"/>
                <a:cs typeface="Calibri" panose="020F0502020204030204"/>
              </a:rPr>
              <a:t>The latter suggest that, like adhesive and tight junctions, gap junctions may be an important nexus</a:t>
            </a:r>
            <a:r>
              <a:rPr lang="en-US" sz="2000" dirty="0">
                <a:latin typeface="Times New Roman" panose="02020603050405020304"/>
                <a:cs typeface="Calibri" panose="020F0502020204030204"/>
              </a:rPr>
              <a:t> </a:t>
            </a:r>
            <a:r>
              <a:rPr lang="en-US" sz="2000">
                <a:latin typeface="Times New Roman" panose="02020603050405020304"/>
                <a:cs typeface="Calibri" panose="020F0502020204030204"/>
              </a:rPr>
              <a:t>for signaling beyond their role in  selective exchanges of metabolites between cells.</a:t>
            </a:r>
            <a:endParaRPr lang="en-US" sz="2000" dirty="0">
              <a:latin typeface="Times New Roman" panose="02020603050405020304"/>
              <a:cs typeface="Calibri" panose="020F0502020204030204"/>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4195"/>
          </a:xfrm>
        </p:spPr>
        <p:txBody>
          <a:bodyPr>
            <a:normAutofit/>
          </a:bodyPr>
          <a:lstStyle/>
          <a:p>
            <a:r>
              <a:rPr lang="en-US" sz="2400" b="1" dirty="0">
                <a:latin typeface="Times New Roman" panose="02020603050405020304"/>
                <a:cs typeface="Calibri Light" panose="020F0302020204030204"/>
              </a:rPr>
              <a:t>Definition:</a:t>
            </a:r>
            <a:endParaRPr lang="en-US" sz="2400" b="1" dirty="0">
              <a:latin typeface="Times New Roman" panose="02020603050405020304"/>
            </a:endParaRPr>
          </a:p>
        </p:txBody>
      </p:sp>
      <p:sp>
        <p:nvSpPr>
          <p:cNvPr id="3" name="Content Placeholder 2"/>
          <p:cNvSpPr>
            <a:spLocks noGrp="1"/>
          </p:cNvSpPr>
          <p:nvPr>
            <p:ph idx="1"/>
          </p:nvPr>
        </p:nvSpPr>
        <p:spPr>
          <a:xfrm>
            <a:off x="838200" y="1371099"/>
            <a:ext cx="10515600" cy="4805864"/>
          </a:xfrm>
        </p:spPr>
        <p:txBody>
          <a:bodyPr vert="horz" lIns="91440" tIns="45720" rIns="91440" bIns="45720" rtlCol="0" anchor="t">
            <a:normAutofit/>
          </a:bodyPr>
          <a:lstStyle/>
          <a:p>
            <a:pPr marL="0" indent="0">
              <a:buNone/>
            </a:pPr>
            <a:r>
              <a:rPr lang="en-US" sz="2000" dirty="0">
                <a:latin typeface="Times New Roman" panose="02020603050405020304"/>
                <a:cs typeface="Calibri" panose="020F0502020204030204"/>
              </a:rPr>
              <a:t>         'Gap junctions are aggregates of intercellular channels that permit direct cell-cell transfer of     </a:t>
            </a:r>
            <a:endParaRPr lang="en-US" sz="2000">
              <a:latin typeface="Times New Roman" panose="02020603050405020304"/>
              <a:cs typeface="Times New Roman" panose="02020603050405020304"/>
            </a:endParaRPr>
          </a:p>
          <a:p>
            <a:pPr marL="0" indent="0">
              <a:buNone/>
            </a:pPr>
            <a:r>
              <a:rPr lang="en-US" sz="2000" dirty="0">
                <a:latin typeface="Times New Roman" panose="02020603050405020304"/>
                <a:cs typeface="Calibri" panose="020F0502020204030204"/>
              </a:rPr>
              <a:t>                                                            ions and small molecules'</a:t>
            </a:r>
          </a:p>
          <a:p>
            <a:pPr marL="0" indent="0">
              <a:buNone/>
            </a:pPr>
            <a:r>
              <a:rPr lang="en-US" sz="2000" dirty="0">
                <a:latin typeface="Times New Roman" panose="02020603050405020304"/>
                <a:cs typeface="Calibri" panose="020F0502020204030204"/>
              </a:rPr>
              <a:t>      'Gap junctions are clusters of  intercellular channels that allow direct diffusion of ions and small </a:t>
            </a:r>
          </a:p>
          <a:p>
            <a:pPr marL="0" indent="0">
              <a:buNone/>
            </a:pPr>
            <a:r>
              <a:rPr lang="en-US" sz="2000" dirty="0">
                <a:latin typeface="Times New Roman" panose="02020603050405020304"/>
                <a:cs typeface="Calibri" panose="020F0502020204030204"/>
              </a:rPr>
              <a:t>                                                molecules between adjacent cells'</a:t>
            </a:r>
            <a:endParaRPr lang="en-US" dirty="0"/>
          </a:p>
          <a:p>
            <a:pPr marL="342900" indent="-342900"/>
            <a:r>
              <a:rPr lang="en-US" sz="2000" dirty="0">
                <a:latin typeface="Times New Roman" panose="02020603050405020304"/>
                <a:cs typeface="Calibri" panose="020F0502020204030204"/>
              </a:rPr>
              <a:t>They are initially described as low-resistance ion pathways joining excitable cells(nerve and muscle), gap junctions are found joining virtually all cells in solid tissues.</a:t>
            </a:r>
          </a:p>
          <a:p>
            <a:pPr marL="342900" indent="-342900"/>
            <a:r>
              <a:rPr lang="en-US" sz="2000" dirty="0">
                <a:latin typeface="Times New Roman" panose="02020603050405020304"/>
                <a:cs typeface="Calibri" panose="020F0502020204030204"/>
              </a:rPr>
              <a:t>Their long evolutionary history has permitted adaptation of gap-junctional intercellular communication to a variety of functions, with multiple regulatory mechanisms.</a:t>
            </a:r>
          </a:p>
          <a:p>
            <a:pPr marL="342900" indent="-342900"/>
            <a:r>
              <a:rPr lang="en-US" sz="2000" dirty="0">
                <a:latin typeface="Times New Roman" panose="02020603050405020304"/>
                <a:cs typeface="Calibri" panose="020F0502020204030204"/>
              </a:rPr>
              <a:t>Gap-junctional channels are composed of hexamers of medium-sized families of integral proteins: connexins in chordates and innexins in </a:t>
            </a:r>
            <a:r>
              <a:rPr lang="en-US" sz="2000" dirty="0" err="1">
                <a:latin typeface="Times New Roman" panose="02020603050405020304"/>
                <a:cs typeface="Calibri" panose="020F0502020204030204"/>
              </a:rPr>
              <a:t>precordates</a:t>
            </a:r>
            <a:r>
              <a:rPr lang="en-US" sz="2000" dirty="0">
                <a:latin typeface="Times New Roman" panose="02020603050405020304"/>
                <a:cs typeface="Calibri" panose="020F0502020204030204"/>
              </a:rPr>
              <a:t>.</a:t>
            </a:r>
          </a:p>
          <a:p>
            <a:pPr marL="342900" indent="-342900"/>
            <a:r>
              <a:rPr lang="en-US" sz="2000" dirty="0">
                <a:latin typeface="Times New Roman" panose="02020603050405020304"/>
                <a:cs typeface="Calibri" panose="020F0502020204030204"/>
              </a:rPr>
              <a:t>The functions of gap junctions have been explored by studying mutations in flies, worms, and humans, and targeted gene disruption in mice. These studies have revealed a wide diversity of function in tissue and organ biology. </a:t>
            </a:r>
          </a:p>
          <a:p>
            <a:pPr marL="342900" indent="-342900"/>
            <a:endParaRPr lang="en-US" sz="2000" dirty="0">
              <a:latin typeface="Times New Roman" panose="02020603050405020304"/>
              <a:cs typeface="Calibri" panose="020F05020202040302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latin typeface="Times New Roman" panose="02020603050405020304"/>
                <a:cs typeface="Calibri Light" panose="020F0302020204030204"/>
              </a:rPr>
              <a:t>How are they formed?</a:t>
            </a:r>
          </a:p>
        </p:txBody>
      </p:sp>
      <p:sp>
        <p:nvSpPr>
          <p:cNvPr id="3" name="Content Placeholder 2"/>
          <p:cNvSpPr>
            <a:spLocks noGrp="1"/>
          </p:cNvSpPr>
          <p:nvPr>
            <p:ph idx="1"/>
          </p:nvPr>
        </p:nvSpPr>
        <p:spPr/>
        <p:txBody>
          <a:bodyPr vert="horz" lIns="91440" tIns="45720" rIns="91440" bIns="45720" rtlCol="0" anchor="t">
            <a:normAutofit/>
          </a:bodyPr>
          <a:lstStyle/>
          <a:p>
            <a:r>
              <a:rPr lang="en-US" sz="2000" dirty="0">
                <a:latin typeface="Times New Roman" panose="02020603050405020304"/>
                <a:cs typeface="Calibri" panose="020F0502020204030204"/>
              </a:rPr>
              <a:t>These intercellular channels are formed by head-to-head docking of </a:t>
            </a:r>
            <a:r>
              <a:rPr lang="en-US" sz="2000" dirty="0" err="1">
                <a:latin typeface="Times New Roman" panose="02020603050405020304"/>
                <a:cs typeface="Calibri" panose="020F0502020204030204"/>
              </a:rPr>
              <a:t>hexameric</a:t>
            </a:r>
            <a:r>
              <a:rPr lang="en-US" sz="2000" dirty="0">
                <a:latin typeface="Times New Roman" panose="02020603050405020304"/>
                <a:cs typeface="Calibri" panose="020F0502020204030204"/>
              </a:rPr>
              <a:t> assemblies of </a:t>
            </a:r>
            <a:r>
              <a:rPr lang="en-US" sz="2000" dirty="0" err="1">
                <a:latin typeface="Times New Roman" panose="02020603050405020304"/>
                <a:cs typeface="Calibri" panose="020F0502020204030204"/>
              </a:rPr>
              <a:t>tetraspan</a:t>
            </a:r>
            <a:r>
              <a:rPr lang="en-US" sz="2000" dirty="0">
                <a:latin typeface="Times New Roman" panose="02020603050405020304"/>
                <a:cs typeface="Calibri" panose="020F0502020204030204"/>
              </a:rPr>
              <a:t> integral membrane proteins, the connexins(Cx</a:t>
            </a:r>
            <a:r>
              <a:rPr lang="en-US" sz="2000">
                <a:latin typeface="Times New Roman" panose="02020603050405020304"/>
                <a:cs typeface="Calibri" panose="020F0502020204030204"/>
              </a:rPr>
              <a:t>).</a:t>
            </a:r>
          </a:p>
          <a:p>
            <a:r>
              <a:rPr lang="en-US" sz="2000" dirty="0">
                <a:latin typeface="Times New Roman" panose="02020603050405020304"/>
                <a:cs typeface="Calibri" panose="020F0502020204030204"/>
              </a:rPr>
              <a:t>These channels cluster into polymorphic maculae or plaques containing a few to thousands of units. The close membrane apposition required to allow docking between connexons sterically excludes most other membrane proteins, leaving a narrow 2nm extracellular 'gap' for which the  junction is named.</a:t>
            </a:r>
          </a:p>
          <a:p>
            <a:r>
              <a:rPr lang="en-US" sz="2000" dirty="0">
                <a:latin typeface="Times New Roman" panose="02020603050405020304"/>
                <a:cs typeface="Calibri" panose="020F0502020204030204"/>
              </a:rPr>
              <a:t>Gap junction in </a:t>
            </a:r>
            <a:r>
              <a:rPr lang="en-US" sz="2000" dirty="0" err="1">
                <a:latin typeface="Times New Roman" panose="02020603050405020304"/>
                <a:cs typeface="Calibri" panose="020F0502020204030204"/>
              </a:rPr>
              <a:t>prechordates</a:t>
            </a:r>
            <a:r>
              <a:rPr lang="en-US" sz="2000" dirty="0">
                <a:latin typeface="Times New Roman" panose="02020603050405020304"/>
                <a:cs typeface="Calibri" panose="020F0502020204030204"/>
              </a:rPr>
              <a:t> are composed of innexins. In chordates, connexins arose by convergent evolution, to expand by gene duplication into a 21-member gene family. Three innexin related proteins, called pannexins, have persisted in vertebrates, although it is not clear if they form intercellular </a:t>
            </a:r>
            <a:r>
              <a:rPr lang="en-US" sz="2000">
                <a:latin typeface="Times New Roman" panose="02020603050405020304"/>
                <a:cs typeface="Calibri" panose="020F0502020204030204"/>
              </a:rPr>
              <a:t>channels.</a:t>
            </a:r>
            <a:endParaRPr lang="en-US" sz="2000" dirty="0">
              <a:latin typeface="Times New Roman" panose="02020603050405020304"/>
              <a:cs typeface="Calibri" panose="020F05020202040302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latin typeface="Times New Roman" panose="02020603050405020304"/>
                <a:cs typeface="Calibri Light" panose="020F0302020204030204"/>
              </a:rPr>
              <a:t>Formation and degradation:</a:t>
            </a:r>
            <a:endParaRPr lang="en-US" sz="2400" b="1" dirty="0">
              <a:latin typeface="Times New Roman" panose="02020603050405020304"/>
            </a:endParaRPr>
          </a:p>
        </p:txBody>
      </p:sp>
      <p:sp>
        <p:nvSpPr>
          <p:cNvPr id="3" name="Content Placeholder 2"/>
          <p:cNvSpPr>
            <a:spLocks noGrp="1"/>
          </p:cNvSpPr>
          <p:nvPr>
            <p:ph idx="1"/>
          </p:nvPr>
        </p:nvSpPr>
        <p:spPr/>
        <p:txBody>
          <a:bodyPr vert="horz" lIns="91440" tIns="45720" rIns="91440" bIns="45720" rtlCol="0" anchor="t">
            <a:normAutofit/>
          </a:bodyPr>
          <a:lstStyle/>
          <a:p>
            <a:r>
              <a:rPr lang="en-US" sz="2000" dirty="0">
                <a:latin typeface="Times New Roman" panose="02020603050405020304"/>
                <a:cs typeface="Calibri" panose="020F0502020204030204"/>
              </a:rPr>
              <a:t>Gap junctions form punctate 'plaques' at the interfaces between cells, although protein is often seen trapped in the ER and Golgi in some disease-associated mutants. Although not glycosylated, most connexins  do pass through the Golgi, and oligomerize late in their biosynthesis. </a:t>
            </a:r>
            <a:endParaRPr lang="en-US" sz="2000">
              <a:latin typeface="Times New Roman" panose="02020603050405020304"/>
              <a:cs typeface="Calibri" panose="020F0502020204030204"/>
            </a:endParaRPr>
          </a:p>
          <a:p>
            <a:r>
              <a:rPr lang="en-US" sz="2000" dirty="0">
                <a:latin typeface="Times New Roman" panose="02020603050405020304"/>
                <a:cs typeface="Calibri" panose="020F0502020204030204"/>
              </a:rPr>
              <a:t>There is also some evidence for non-Golgi transport of Cx26. </a:t>
            </a:r>
            <a:r>
              <a:rPr lang="en-US" sz="2000" dirty="0" err="1">
                <a:latin typeface="Times New Roman" panose="02020603050405020304"/>
                <a:cs typeface="Calibri" panose="020F0502020204030204"/>
              </a:rPr>
              <a:t>Hexameric</a:t>
            </a:r>
            <a:r>
              <a:rPr lang="en-US" sz="2000" dirty="0">
                <a:latin typeface="Times New Roman" panose="02020603050405020304"/>
                <a:cs typeface="Calibri" panose="020F0502020204030204"/>
              </a:rPr>
              <a:t> connexons, or hemichannels, are inserted into the membrane, where they remain in a predominantly closed state until recruited to the outside of existing plaques within the membrane.</a:t>
            </a:r>
          </a:p>
          <a:p>
            <a:r>
              <a:rPr lang="en-US" sz="2000" dirty="0">
                <a:latin typeface="Times New Roman" panose="02020603050405020304"/>
                <a:cs typeface="Calibri" panose="020F0502020204030204"/>
              </a:rPr>
              <a:t>Removal of old connexins can occur through 'budding-off' of whole pieces of plaques, to form annular gap junction vesicles within one cell. Both lysosomal and proteasomal degradation pathways for connexins have been reported. Surprisingly, connexins themselves are turned over very rapidly, with the half-life of 1-5 hours.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06981" y="166400"/>
            <a:ext cx="3422075" cy="3953163"/>
          </a:xfrm>
          <a:ln>
            <a:noFill/>
          </a:ln>
        </p:spPr>
        <p:txBody>
          <a:bodyPr/>
          <a:lstStyle/>
          <a:p>
            <a:endParaRPr lang="en-US"/>
          </a:p>
        </p:txBody>
      </p:sp>
      <p:sp>
        <p:nvSpPr>
          <p:cNvPr id="3" name="Subtitle 2"/>
          <p:cNvSpPr>
            <a:spLocks noGrp="1"/>
          </p:cNvSpPr>
          <p:nvPr>
            <p:ph type="subTitle" idx="1"/>
          </p:nvPr>
        </p:nvSpPr>
        <p:spPr>
          <a:xfrm>
            <a:off x="1524000" y="4336329"/>
            <a:ext cx="9144000" cy="1350962"/>
          </a:xfrm>
        </p:spPr>
        <p:txBody>
          <a:bodyPr vert="horz" lIns="91440" tIns="45720" rIns="91440" bIns="45720" rtlCol="0" anchor="t">
            <a:normAutofit/>
          </a:bodyPr>
          <a:lstStyle/>
          <a:p>
            <a:r>
              <a:rPr lang="en-US" sz="2000" dirty="0">
                <a:latin typeface="Times New Roman" panose="02020603050405020304"/>
                <a:cs typeface="Calibri" panose="020F0502020204030204"/>
              </a:rPr>
              <a:t>A diagram showing the multiple levels of gap junction structure. Individual connexins assemble intracellularly into hexamers, called connexons, which then traffic to the cell surface. There they dock with connexons in an adjacent cell, assembling an axial channel spanning two plasma membranes and a narrow extracellular 'gap'.</a:t>
            </a:r>
            <a:endParaRPr lang="en-US" sz="2000" dirty="0">
              <a:latin typeface="Times New Roman" panose="02020603050405020304"/>
            </a:endParaRPr>
          </a:p>
        </p:txBody>
      </p:sp>
      <p:pic>
        <p:nvPicPr>
          <p:cNvPr id="4" name="Picture 4" descr="A close up of a logo&#10;&#10;Description generated with high confidence"/>
          <p:cNvPicPr>
            <a:picLocks noChangeAspect="1"/>
          </p:cNvPicPr>
          <p:nvPr/>
        </p:nvPicPr>
        <p:blipFill>
          <a:blip r:embed="rId2"/>
          <a:stretch>
            <a:fillRect/>
          </a:stretch>
        </p:blipFill>
        <p:spPr>
          <a:xfrm>
            <a:off x="4176295" y="75944"/>
            <a:ext cx="2743200" cy="394061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66109" y="1136217"/>
            <a:ext cx="6941128" cy="2609273"/>
          </a:xfrm>
          <a:ln>
            <a:noFill/>
          </a:ln>
        </p:spPr>
        <p:txBody>
          <a:bodyPr/>
          <a:lstStyle/>
          <a:p>
            <a:endParaRPr lang="en-US"/>
          </a:p>
        </p:txBody>
      </p:sp>
      <p:sp>
        <p:nvSpPr>
          <p:cNvPr id="3" name="Content Placeholder 2"/>
          <p:cNvSpPr>
            <a:spLocks noGrp="1"/>
          </p:cNvSpPr>
          <p:nvPr>
            <p:ph type="subTitle" idx="1"/>
          </p:nvPr>
        </p:nvSpPr>
        <p:spPr>
          <a:xfrm>
            <a:off x="1524000" y="4114655"/>
            <a:ext cx="9144000" cy="1420236"/>
          </a:xfrm>
        </p:spPr>
        <p:txBody>
          <a:bodyPr vert="horz" lIns="91440" tIns="45720" rIns="91440" bIns="45720" rtlCol="0" anchor="t">
            <a:normAutofit/>
          </a:bodyPr>
          <a:lstStyle/>
          <a:p>
            <a:r>
              <a:rPr lang="en-US" sz="2000" dirty="0">
                <a:latin typeface="Times New Roman" panose="02020603050405020304"/>
                <a:cs typeface="Calibri" panose="020F0502020204030204"/>
              </a:rPr>
              <a:t>Electron microscopy of gap junctions joining adjacent hepatocytes in the mouse. The gap junction is seen as an area of close plasma membrane apposition, clearly distinct from the tight junction joining these cells.</a:t>
            </a:r>
            <a:endParaRPr lang="en-US" sz="2000" dirty="0">
              <a:latin typeface="Times New Roman" panose="02020603050405020304"/>
            </a:endParaRPr>
          </a:p>
        </p:txBody>
      </p:sp>
      <p:pic>
        <p:nvPicPr>
          <p:cNvPr id="4" name="Picture 4" descr="A picture containing old, stone, table, laying&#10;&#10;Description generated with very high confidence"/>
          <p:cNvPicPr>
            <a:picLocks noChangeAspect="1"/>
          </p:cNvPicPr>
          <p:nvPr/>
        </p:nvPicPr>
        <p:blipFill>
          <a:blip r:embed="rId2"/>
          <a:stretch>
            <a:fillRect/>
          </a:stretch>
        </p:blipFill>
        <p:spPr>
          <a:xfrm>
            <a:off x="2424546" y="1143353"/>
            <a:ext cx="7024253" cy="261780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86545" y="1122363"/>
            <a:ext cx="6082146" cy="2387600"/>
          </a:xfrm>
        </p:spPr>
        <p:txBody>
          <a:bodyPr/>
          <a:lstStyle/>
          <a:p>
            <a:endParaRPr lang="en-US"/>
          </a:p>
        </p:txBody>
      </p:sp>
      <p:sp>
        <p:nvSpPr>
          <p:cNvPr id="3" name="Subtitle 2"/>
          <p:cNvSpPr>
            <a:spLocks noGrp="1"/>
          </p:cNvSpPr>
          <p:nvPr>
            <p:ph type="subTitle" idx="1"/>
          </p:nvPr>
        </p:nvSpPr>
        <p:spPr>
          <a:xfrm>
            <a:off x="1579418" y="4183929"/>
            <a:ext cx="9144000" cy="907617"/>
          </a:xfrm>
        </p:spPr>
        <p:txBody>
          <a:bodyPr vert="horz" lIns="91440" tIns="45720" rIns="91440" bIns="45720" rtlCol="0" anchor="t">
            <a:normAutofit/>
          </a:bodyPr>
          <a:lstStyle/>
          <a:p>
            <a:r>
              <a:rPr lang="en-US" sz="2000" dirty="0">
                <a:latin typeface="Times New Roman" panose="02020603050405020304"/>
                <a:cs typeface="Calibri" panose="020F0502020204030204"/>
              </a:rPr>
              <a:t>The 1985 data were acquired from gap junctions isolated biochemically from mouse liver. The 2009 data acquired from three-Dimensional crystals of recombinant Cx26.</a:t>
            </a:r>
            <a:endParaRPr lang="en-US" sz="2000" dirty="0">
              <a:latin typeface="Times New Roman" panose="02020603050405020304"/>
            </a:endParaRPr>
          </a:p>
        </p:txBody>
      </p:sp>
      <p:pic>
        <p:nvPicPr>
          <p:cNvPr id="4" name="Picture 4" descr="A close up of text on a black background&#10;&#10;Description generated with very high confidence"/>
          <p:cNvPicPr>
            <a:picLocks noChangeAspect="1"/>
          </p:cNvPicPr>
          <p:nvPr/>
        </p:nvPicPr>
        <p:blipFill>
          <a:blip r:embed="rId2"/>
          <a:stretch>
            <a:fillRect/>
          </a:stretch>
        </p:blipFill>
        <p:spPr>
          <a:xfrm>
            <a:off x="3186546" y="1126558"/>
            <a:ext cx="5915890" cy="2415866"/>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3780"/>
            <a:ext cx="10515600" cy="909927"/>
          </a:xfrm>
        </p:spPr>
        <p:txBody>
          <a:bodyPr>
            <a:normAutofit/>
          </a:bodyPr>
          <a:lstStyle/>
          <a:p>
            <a:r>
              <a:rPr lang="en-US" sz="2400" b="1" dirty="0">
                <a:latin typeface="Times New Roman" panose="02020603050405020304"/>
                <a:cs typeface="Calibri Light" panose="020F0302020204030204"/>
              </a:rPr>
              <a:t>Diverse functions:</a:t>
            </a:r>
            <a:endParaRPr lang="en-US" sz="2400" b="1" dirty="0">
              <a:latin typeface="Times New Roman" panose="02020603050405020304"/>
            </a:endParaRPr>
          </a:p>
        </p:txBody>
      </p:sp>
      <p:sp>
        <p:nvSpPr>
          <p:cNvPr id="3" name="Content Placeholder 2"/>
          <p:cNvSpPr>
            <a:spLocks noGrp="1"/>
          </p:cNvSpPr>
          <p:nvPr>
            <p:ph idx="1"/>
          </p:nvPr>
        </p:nvSpPr>
        <p:spPr/>
        <p:txBody>
          <a:bodyPr vert="horz" lIns="91440" tIns="45720" rIns="91440" bIns="45720" rtlCol="0" anchor="t">
            <a:normAutofit/>
          </a:bodyPr>
          <a:lstStyle/>
          <a:p>
            <a:r>
              <a:rPr lang="en-US" sz="2000" dirty="0">
                <a:latin typeface="Times New Roman" panose="02020603050405020304"/>
                <a:cs typeface="Calibri" panose="020F0502020204030204"/>
              </a:rPr>
              <a:t>The ubiquitous presence of gap junctions in the </a:t>
            </a:r>
            <a:r>
              <a:rPr lang="en-US" sz="2000" dirty="0" err="1">
                <a:latin typeface="Times New Roman" panose="02020603050405020304"/>
                <a:cs typeface="Calibri" panose="020F0502020204030204"/>
              </a:rPr>
              <a:t>metazoa</a:t>
            </a:r>
            <a:r>
              <a:rPr lang="en-US" sz="2000" dirty="0">
                <a:latin typeface="Times New Roman" panose="02020603050405020304"/>
                <a:cs typeface="Calibri" panose="020F0502020204030204"/>
              </a:rPr>
              <a:t> has suggested that they are essential for multicellular life. A conclusion that is supported by the array of different human diseases and mouse phenotype that arise from defects in these genes. Some of the diseases have a significant impact on the human population, with Cx26 mutations accounting for over 50% of the cases of  inherited asymptomatic </a:t>
            </a:r>
            <a:r>
              <a:rPr lang="en-US" sz="2000" dirty="0" err="1">
                <a:latin typeface="Times New Roman" panose="02020603050405020304"/>
                <a:cs typeface="Calibri" panose="020F0502020204030204"/>
              </a:rPr>
              <a:t>sensoneural</a:t>
            </a:r>
            <a:r>
              <a:rPr lang="en-US" sz="2000" dirty="0">
                <a:latin typeface="Times New Roman" panose="02020603050405020304"/>
                <a:cs typeface="Calibri" panose="020F0502020204030204"/>
              </a:rPr>
              <a:t> deafness.</a:t>
            </a:r>
          </a:p>
          <a:p>
            <a:r>
              <a:rPr lang="en-US" sz="2000" dirty="0">
                <a:latin typeface="Times New Roman" panose="02020603050405020304"/>
                <a:cs typeface="Calibri" panose="020F0502020204030204"/>
              </a:rPr>
              <a:t>Among the phenotypic consequences of connexin loss, some appear to reflect the role of gap junctions as ion conductors, such as the loss of retinal rod signaling, cortical asynchrony (Cx36), partial conductance block (Cx40) and ventricular arrhythmias (Cx43) in the heart, and K+ recycling in the ear (Cx26 and Cx30). Others are likely to result from interruption of nutrient transfer between cells, as in the avascular eye lens (Cx46 and Cx50) and placental transfer to the fetus (Cx26 and Cx31). Yet other defects illustrate the probable role of gap junctions in meditating intercellular signaling, such as coordination of neural crest migration (Cx43), oocyte maturation (Cx37 and Cx43), myelin development (Cx32 and Cx47), coordination of hepatic sympathetic responses (Cx32) and morphogenesis of heart, blood, bone, vasculature (Cx43 and Cx45) and skin  (Cx26, </a:t>
            </a:r>
            <a:r>
              <a:rPr lang="en-US" sz="2000">
                <a:latin typeface="Times New Roman" panose="02020603050405020304"/>
                <a:cs typeface="Calibri" panose="020F0502020204030204"/>
              </a:rPr>
              <a:t>Cx30 and Cx30.3).</a:t>
            </a:r>
            <a:endParaRPr lang="en-US" sz="2000" dirty="0">
              <a:latin typeface="Times New Roman" panose="02020603050405020304"/>
              <a:cs typeface="Calibri" panose="020F0502020204030204"/>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1941"/>
            <a:ext cx="10515600" cy="5755022"/>
          </a:xfrm>
        </p:spPr>
        <p:txBody>
          <a:bodyPr vert="horz" lIns="91440" tIns="45720" rIns="91440" bIns="45720" rtlCol="0" anchor="t">
            <a:normAutofit lnSpcReduction="10000"/>
          </a:bodyPr>
          <a:lstStyle/>
          <a:p>
            <a:r>
              <a:rPr lang="en-US" sz="2000" dirty="0">
                <a:latin typeface="Times New Roman" panose="02020603050405020304"/>
                <a:cs typeface="Calibri" panose="020F0502020204030204"/>
              </a:rPr>
              <a:t>The ability of adjacent cells to share ions through low-resistance pathways is fundamental to the function of electrically excitable cells, such as neurons, heart, and smooth muscles. Indeed, gap junctions were first discovered in myocardium and nerve because of their properties of electrical transmission between adjacent cells. In these contexts, connecting cells with gap junctions provides both increased speed in synaptic transmission and the ability to synchronize groups of cells for coordinated electrical and mechanical output.</a:t>
            </a:r>
          </a:p>
          <a:p>
            <a:r>
              <a:rPr lang="en-US" sz="2000" dirty="0">
                <a:latin typeface="Times New Roman" panose="02020603050405020304"/>
                <a:cs typeface="Calibri" panose="020F0502020204030204"/>
              </a:rPr>
              <a:t>In addition to electrically excitable cells, virtually all cells in solid tissues are joined by gap junctions. A core function of GJIC is to share metabolic demands across group of cells and thereby buffer spatial gradients of  nutrients or signaling molecules.</a:t>
            </a:r>
          </a:p>
          <a:p>
            <a:r>
              <a:rPr lang="en-US" sz="2000" dirty="0">
                <a:latin typeface="Times New Roman" panose="02020603050405020304"/>
                <a:cs typeface="Calibri" panose="020F0502020204030204"/>
              </a:rPr>
              <a:t>Gap junctions may also function as suppressors of somatic cell mutations so that loss of a critical metabolic enzyme or ion channel in one cell might be compensated by its neighbors. For example, Lesch-Nyhan syndrome results from impaired activity of hypoxanthine </a:t>
            </a:r>
            <a:r>
              <a:rPr lang="en-US" sz="2000" dirty="0" err="1">
                <a:latin typeface="Times New Roman" panose="02020603050405020304"/>
                <a:cs typeface="Calibri" panose="020F0502020204030204"/>
              </a:rPr>
              <a:t>phosphoribosyltransferase</a:t>
            </a:r>
            <a:r>
              <a:rPr lang="en-US" sz="2000" dirty="0">
                <a:latin typeface="Times New Roman" panose="02020603050405020304"/>
                <a:cs typeface="Calibri" panose="020F0502020204030204"/>
              </a:rPr>
              <a:t> (</a:t>
            </a:r>
            <a:r>
              <a:rPr lang="en-US" sz="2000" dirty="0" err="1">
                <a:latin typeface="Times New Roman" panose="02020603050405020304"/>
                <a:cs typeface="Calibri" panose="020F0502020204030204"/>
              </a:rPr>
              <a:t>HGPRTase</a:t>
            </a:r>
            <a:r>
              <a:rPr lang="en-US" sz="2000" dirty="0">
                <a:latin typeface="Times New Roman" panose="02020603050405020304"/>
                <a:cs typeface="Calibri" panose="020F0502020204030204"/>
              </a:rPr>
              <a:t>), a key enzyme in nucleotide salvage pathway. </a:t>
            </a:r>
          </a:p>
          <a:p>
            <a:r>
              <a:rPr lang="en-US" sz="2000" dirty="0">
                <a:latin typeface="Times New Roman" panose="02020603050405020304"/>
                <a:cs typeface="Calibri" panose="020F0502020204030204"/>
              </a:rPr>
              <a:t>Impaired </a:t>
            </a:r>
            <a:r>
              <a:rPr lang="en-US" sz="2000" dirty="0" err="1">
                <a:latin typeface="Times New Roman" panose="02020603050405020304"/>
                <a:cs typeface="Calibri" panose="020F0502020204030204"/>
              </a:rPr>
              <a:t>HGPRTase</a:t>
            </a:r>
            <a:r>
              <a:rPr lang="en-US" sz="2000" dirty="0">
                <a:latin typeface="Times New Roman" panose="02020603050405020304"/>
                <a:cs typeface="Calibri" panose="020F0502020204030204"/>
              </a:rPr>
              <a:t> results in an elevated concentration of phosphoribosyl pyrophosphate, a marked increase in the rate of purine biosynthesis, and an over production of urate. Mutant fibroblasts from patients with Lesch-Nyhan syndrome can be metabolically rescued  in cell culture by gap junction formation with normal cells, a process called metabolic cooperation. So, the individuals are asymptomatic because of metabolic rescue of mutant cells by adjacent nonmutant cells.</a:t>
            </a:r>
          </a:p>
          <a:p>
            <a:endParaRPr lang="en-US" sz="2000" dirty="0">
              <a:latin typeface="Times New Roman" panose="02020603050405020304"/>
              <a:cs typeface="Calibri" panose="020F0502020204030204"/>
            </a:endParaRPr>
          </a:p>
        </p:txBody>
      </p:sp>
    </p:spTree>
  </p:cSld>
  <p:clrMapOvr>
    <a:masterClrMapping/>
  </p:clrMapOvr>
</p:sld>
</file>

<file path=ppt/theme/theme1.xml><?xml version="1.0" encoding="utf-8"?>
<a:theme xmlns:a="http://schemas.openxmlformats.org/drawingml/2006/main" name="Orange Waves">
  <a:themeElements>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fontScheme name="Orang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Orang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rang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rang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rang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rang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rang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ang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rang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rang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rang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rang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rang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1006</Words>
  <Application>Microsoft Office PowerPoint</Application>
  <PresentationFormat>Widescreen</PresentationFormat>
  <Paragraphs>69</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SimSun</vt:lpstr>
      <vt:lpstr>Arial</vt:lpstr>
      <vt:lpstr>Calibri</vt:lpstr>
      <vt:lpstr>Calibri Light</vt:lpstr>
      <vt:lpstr>Times New Roman</vt:lpstr>
      <vt:lpstr>Wingdings</vt:lpstr>
      <vt:lpstr>Orange Waves</vt:lpstr>
      <vt:lpstr>Gap junction:</vt:lpstr>
      <vt:lpstr>Definition:</vt:lpstr>
      <vt:lpstr>How are they formed?</vt:lpstr>
      <vt:lpstr>Formation and degradation:</vt:lpstr>
      <vt:lpstr>PowerPoint Presentation</vt:lpstr>
      <vt:lpstr>PowerPoint Presentation</vt:lpstr>
      <vt:lpstr>PowerPoint Presentation</vt:lpstr>
      <vt:lpstr>Diverse functions:</vt:lpstr>
      <vt:lpstr>PowerPoint Presentation</vt:lpstr>
      <vt:lpstr>Gap junctional intercellular channels are dynamically regulated:</vt:lpstr>
      <vt:lpstr>PowerPoint Presentation</vt:lpstr>
      <vt:lpstr>Slow Regulation:</vt:lpstr>
      <vt:lpstr>Specialized functions revealed by connexin mutations:</vt:lpstr>
      <vt:lpstr>PowerPoint Presentation</vt:lpstr>
      <vt:lpstr>Unique roles of connexins:</vt:lpstr>
      <vt:lpstr>Channel Permeability Properties:</vt:lpstr>
      <vt:lpstr>Hemichannels: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Shahid Iqbal</cp:lastModifiedBy>
  <cp:revision>5597</cp:revision>
  <dcterms:created xsi:type="dcterms:W3CDTF">2020-04-21T15:37:00Z</dcterms:created>
  <dcterms:modified xsi:type="dcterms:W3CDTF">2020-05-05T06:17:45Z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1033-10.2.0.7636</vt:lpwstr>
  </property>
</Properties>
</file>