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1"/>
  </p:notesMasterIdLst>
  <p:sldIdLst>
    <p:sldId id="256" r:id="rId2"/>
    <p:sldId id="261" r:id="rId3"/>
    <p:sldId id="289" r:id="rId4"/>
    <p:sldId id="262" r:id="rId5"/>
    <p:sldId id="290" r:id="rId6"/>
    <p:sldId id="263" r:id="rId7"/>
    <p:sldId id="287" r:id="rId8"/>
    <p:sldId id="283" r:id="rId9"/>
    <p:sldId id="281" r:id="rId10"/>
    <p:sldId id="271" r:id="rId11"/>
    <p:sldId id="285" r:id="rId12"/>
    <p:sldId id="286" r:id="rId13"/>
    <p:sldId id="277" r:id="rId14"/>
    <p:sldId id="278" r:id="rId15"/>
    <p:sldId id="265" r:id="rId16"/>
    <p:sldId id="282" r:id="rId17"/>
    <p:sldId id="288" r:id="rId18"/>
    <p:sldId id="266" r:id="rId19"/>
    <p:sldId id="267" r:id="rId20"/>
    <p:sldId id="291" r:id="rId21"/>
    <p:sldId id="284" r:id="rId22"/>
    <p:sldId id="292" r:id="rId23"/>
    <p:sldId id="276" r:id="rId24"/>
    <p:sldId id="275" r:id="rId25"/>
    <p:sldId id="274" r:id="rId26"/>
    <p:sldId id="270" r:id="rId27"/>
    <p:sldId id="272" r:id="rId28"/>
    <p:sldId id="269" r:id="rId29"/>
    <p:sldId id="25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58" y="-43"/>
      </p:cViewPr>
      <p:guideLst>
        <p:guide orient="horz" pos="2160"/>
        <p:guide pos="2880"/>
      </p:guideLst>
    </p:cSldViewPr>
  </p:slideViewPr>
  <p:notesTextViewPr>
    <p:cViewPr>
      <p:scale>
        <a:sx n="1" d="1"/>
        <a:sy n="1" d="1"/>
      </p:scale>
      <p:origin x="0" y="0"/>
    </p:cViewPr>
  </p:notesTextViewPr>
  <p:sorterViewPr>
    <p:cViewPr>
      <p:scale>
        <a:sx n="132" d="100"/>
        <a:sy n="132"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7DD04D-5CEF-4CDE-AB5F-6258DBAF2AD1}" type="datetimeFigureOut">
              <a:rPr lang="en-US" smtClean="0"/>
              <a:t>4/29/2020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E13FC9-A7D2-443A-A55D-343C504E582E}" type="slidenum">
              <a:rPr lang="en-US" smtClean="0"/>
              <a:t>‹#›</a:t>
            </a:fld>
            <a:endParaRPr lang="en-US"/>
          </a:p>
        </p:txBody>
      </p:sp>
    </p:spTree>
    <p:extLst>
      <p:ext uri="{BB962C8B-B14F-4D97-AF65-F5344CB8AC3E}">
        <p14:creationId xmlns:p14="http://schemas.microsoft.com/office/powerpoint/2010/main" val="2437056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ethics, culture, religion, and morality help to shape Social debate, policymaking, and policy execution. </a:t>
            </a:r>
          </a:p>
          <a:p>
            <a:r>
              <a:rPr lang="en-US" i="1" dirty="0" smtClean="0"/>
              <a:t>In the execution of Social policy, it is impossible to do no harm to others; </a:t>
            </a:r>
          </a:p>
          <a:p>
            <a:r>
              <a:rPr lang="en-US" i="1" dirty="0" smtClean="0"/>
              <a:t>often, Social policy requires the redistribution of resources, denial of rights or privileges, or promotion of one group at the expense of another</a:t>
            </a:r>
            <a:endParaRPr lang="en-US" dirty="0" smtClean="0"/>
          </a:p>
          <a:p>
            <a:endParaRPr lang="en-US" dirty="0"/>
          </a:p>
        </p:txBody>
      </p:sp>
      <p:sp>
        <p:nvSpPr>
          <p:cNvPr id="4" name="Slide Number Placeholder 3"/>
          <p:cNvSpPr>
            <a:spLocks noGrp="1"/>
          </p:cNvSpPr>
          <p:nvPr>
            <p:ph type="sldNum" sz="quarter" idx="10"/>
          </p:nvPr>
        </p:nvSpPr>
        <p:spPr/>
        <p:txBody>
          <a:bodyPr/>
          <a:lstStyle/>
          <a:p>
            <a:fld id="{32E13FC9-A7D2-443A-A55D-343C504E582E}" type="slidenum">
              <a:rPr lang="en-US" smtClean="0"/>
              <a:t>8</a:t>
            </a:fld>
            <a:endParaRPr lang="en-US"/>
          </a:p>
        </p:txBody>
      </p:sp>
    </p:spTree>
    <p:extLst>
      <p:ext uri="{BB962C8B-B14F-4D97-AF65-F5344CB8AC3E}">
        <p14:creationId xmlns:p14="http://schemas.microsoft.com/office/powerpoint/2010/main" val="1823859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400" dirty="0" smtClean="0"/>
              <a:t>at the heart of Social policy </a:t>
            </a:r>
          </a:p>
          <a:p>
            <a:endParaRPr lang="en-US" dirty="0"/>
          </a:p>
        </p:txBody>
      </p:sp>
      <p:sp>
        <p:nvSpPr>
          <p:cNvPr id="4" name="Slide Number Placeholder 3"/>
          <p:cNvSpPr>
            <a:spLocks noGrp="1"/>
          </p:cNvSpPr>
          <p:nvPr>
            <p:ph type="sldNum" sz="quarter" idx="10"/>
          </p:nvPr>
        </p:nvSpPr>
        <p:spPr/>
        <p:txBody>
          <a:bodyPr/>
          <a:lstStyle/>
          <a:p>
            <a:fld id="{32E13FC9-A7D2-443A-A55D-343C504E582E}" type="slidenum">
              <a:rPr lang="en-US" smtClean="0"/>
              <a:t>9</a:t>
            </a:fld>
            <a:endParaRPr lang="en-US"/>
          </a:p>
        </p:txBody>
      </p:sp>
    </p:spTree>
    <p:extLst>
      <p:ext uri="{BB962C8B-B14F-4D97-AF65-F5344CB8AC3E}">
        <p14:creationId xmlns:p14="http://schemas.microsoft.com/office/powerpoint/2010/main" val="401591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policy makers and their advisers serious ethical reflection on both the purpose of policies and how they should be designed is crucial. </a:t>
            </a:r>
          </a:p>
          <a:p>
            <a:r>
              <a:rPr lang="en-US" dirty="0" smtClean="0"/>
              <a:t>But a range of other ethical issues also arise in policy-making contexts</a:t>
            </a:r>
            <a:endParaRPr lang="en-US" dirty="0"/>
          </a:p>
        </p:txBody>
      </p:sp>
      <p:sp>
        <p:nvSpPr>
          <p:cNvPr id="4" name="Slide Number Placeholder 3"/>
          <p:cNvSpPr>
            <a:spLocks noGrp="1"/>
          </p:cNvSpPr>
          <p:nvPr>
            <p:ph type="sldNum" sz="quarter" idx="10"/>
          </p:nvPr>
        </p:nvSpPr>
        <p:spPr/>
        <p:txBody>
          <a:bodyPr/>
          <a:lstStyle/>
          <a:p>
            <a:fld id="{32E13FC9-A7D2-443A-A55D-343C504E582E}" type="slidenum">
              <a:rPr lang="en-US" smtClean="0"/>
              <a:t>10</a:t>
            </a:fld>
            <a:endParaRPr lang="en-US"/>
          </a:p>
        </p:txBody>
      </p:sp>
    </p:spTree>
    <p:extLst>
      <p:ext uri="{BB962C8B-B14F-4D97-AF65-F5344CB8AC3E}">
        <p14:creationId xmlns:p14="http://schemas.microsoft.com/office/powerpoint/2010/main" val="3739176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with further division among the federal, provincial and local governments.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many countries, China, for example, each ministry has a research institute which helps in compiling data, carrying out analysis and preparing background material.)</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that takes stock of the existing situation, diagnoses the problems, analyses the various options, outlines the preferred option, costs out its financial implications and spells out the action plan along with milestones and deadlines</a:t>
            </a:r>
            <a:r>
              <a:rPr lang="en-US" baseline="0" dirty="0" smtClean="0"/>
              <a:t> in draft document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some countries also hold Social consultations on critical policy documents.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32E13FC9-A7D2-443A-A55D-343C504E582E}" type="slidenum">
              <a:rPr lang="en-US" smtClean="0"/>
              <a:t>13</a:t>
            </a:fld>
            <a:endParaRPr lang="en-US"/>
          </a:p>
        </p:txBody>
      </p:sp>
    </p:spTree>
    <p:extLst>
      <p:ext uri="{BB962C8B-B14F-4D97-AF65-F5344CB8AC3E}">
        <p14:creationId xmlns:p14="http://schemas.microsoft.com/office/powerpoint/2010/main" val="1482165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John Stuart Mill the need to </a:t>
            </a:r>
            <a:r>
              <a:rPr lang="en-US" dirty="0" err="1" smtClean="0"/>
              <a:t>maximise</a:t>
            </a:r>
            <a:r>
              <a:rPr lang="en-US" dirty="0" smtClean="0"/>
              <a:t> utility, happiness, or welfare or </a:t>
            </a:r>
            <a:endParaRPr lang="en-US" dirty="0"/>
          </a:p>
        </p:txBody>
      </p:sp>
      <p:sp>
        <p:nvSpPr>
          <p:cNvPr id="4" name="Slide Number Placeholder 3"/>
          <p:cNvSpPr>
            <a:spLocks noGrp="1"/>
          </p:cNvSpPr>
          <p:nvPr>
            <p:ph type="sldNum" sz="quarter" idx="10"/>
          </p:nvPr>
        </p:nvSpPr>
        <p:spPr/>
        <p:txBody>
          <a:bodyPr/>
          <a:lstStyle/>
          <a:p>
            <a:fld id="{32E13FC9-A7D2-443A-A55D-343C504E582E}" type="slidenum">
              <a:rPr lang="en-US" smtClean="0"/>
              <a:t>15</a:t>
            </a:fld>
            <a:endParaRPr lang="en-US"/>
          </a:p>
        </p:txBody>
      </p:sp>
    </p:spTree>
    <p:extLst>
      <p:ext uri="{BB962C8B-B14F-4D97-AF65-F5344CB8AC3E}">
        <p14:creationId xmlns:p14="http://schemas.microsoft.com/office/powerpoint/2010/main" val="35103790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From the perspective of moral philosophy two broad approaches</a:t>
            </a:r>
          </a:p>
          <a:p>
            <a:endParaRPr lang="en-US" dirty="0"/>
          </a:p>
        </p:txBody>
      </p:sp>
      <p:sp>
        <p:nvSpPr>
          <p:cNvPr id="4" name="Slide Number Placeholder 3"/>
          <p:cNvSpPr>
            <a:spLocks noGrp="1"/>
          </p:cNvSpPr>
          <p:nvPr>
            <p:ph type="sldNum" sz="quarter" idx="10"/>
          </p:nvPr>
        </p:nvSpPr>
        <p:spPr/>
        <p:txBody>
          <a:bodyPr/>
          <a:lstStyle/>
          <a:p>
            <a:fld id="{32E13FC9-A7D2-443A-A55D-343C504E582E}" type="slidenum">
              <a:rPr lang="en-US" smtClean="0"/>
              <a:t>18</a:t>
            </a:fld>
            <a:endParaRPr lang="en-US"/>
          </a:p>
        </p:txBody>
      </p:sp>
    </p:spTree>
    <p:extLst>
      <p:ext uri="{BB962C8B-B14F-4D97-AF65-F5344CB8AC3E}">
        <p14:creationId xmlns:p14="http://schemas.microsoft.com/office/powerpoint/2010/main" val="3525678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Recognition that ultimate decision-making power rests with governments.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Four points about the responsibilities and obligations of government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32E13FC9-A7D2-443A-A55D-343C504E582E}" type="slidenum">
              <a:rPr lang="en-US" smtClean="0"/>
              <a:t>23</a:t>
            </a:fld>
            <a:endParaRPr lang="en-US"/>
          </a:p>
        </p:txBody>
      </p:sp>
    </p:spTree>
    <p:extLst>
      <p:ext uri="{BB962C8B-B14F-4D97-AF65-F5344CB8AC3E}">
        <p14:creationId xmlns:p14="http://schemas.microsoft.com/office/powerpoint/2010/main" val="628917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ethics” of our leaders have evolved over time. For instance, the Founding Fathers of the United States are often portrayed as highly moral men--yet, most of them were slave owners. What may have been considered ethical in previous decades is no longer considered ethical due to evolving cultural norms and societal mores.</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Canadians are more sympathetic to concerns about the good of the community, somewhat more deferential toward authority, and willing to accept a larger role for governments in social and economic affairs.</a:t>
            </a:r>
          </a:p>
          <a:p>
            <a:endParaRPr lang="en-US" dirty="0"/>
          </a:p>
        </p:txBody>
      </p:sp>
      <p:sp>
        <p:nvSpPr>
          <p:cNvPr id="4" name="Slide Number Placeholder 3"/>
          <p:cNvSpPr>
            <a:spLocks noGrp="1"/>
          </p:cNvSpPr>
          <p:nvPr>
            <p:ph type="sldNum" sz="quarter" idx="10"/>
          </p:nvPr>
        </p:nvSpPr>
        <p:spPr/>
        <p:txBody>
          <a:bodyPr/>
          <a:lstStyle/>
          <a:p>
            <a:fld id="{32E13FC9-A7D2-443A-A55D-343C504E582E}" type="slidenum">
              <a:rPr lang="en-US" smtClean="0"/>
              <a:t>25</a:t>
            </a:fld>
            <a:endParaRPr lang="en-US"/>
          </a:p>
        </p:txBody>
      </p:sp>
    </p:spTree>
    <p:extLst>
      <p:ext uri="{BB962C8B-B14F-4D97-AF65-F5344CB8AC3E}">
        <p14:creationId xmlns:p14="http://schemas.microsoft.com/office/powerpoint/2010/main" val="741299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what Kenneth Winston (2009) terms </a:t>
            </a:r>
            <a:endParaRPr lang="en-US" dirty="0"/>
          </a:p>
        </p:txBody>
      </p:sp>
      <p:sp>
        <p:nvSpPr>
          <p:cNvPr id="4" name="Slide Number Placeholder 3"/>
          <p:cNvSpPr>
            <a:spLocks noGrp="1"/>
          </p:cNvSpPr>
          <p:nvPr>
            <p:ph type="sldNum" sz="quarter" idx="10"/>
          </p:nvPr>
        </p:nvSpPr>
        <p:spPr/>
        <p:txBody>
          <a:bodyPr/>
          <a:lstStyle/>
          <a:p>
            <a:fld id="{32E13FC9-A7D2-443A-A55D-343C504E582E}" type="slidenum">
              <a:rPr lang="en-US" smtClean="0"/>
              <a:t>27</a:t>
            </a:fld>
            <a:endParaRPr lang="en-US"/>
          </a:p>
        </p:txBody>
      </p:sp>
    </p:spTree>
    <p:extLst>
      <p:ext uri="{BB962C8B-B14F-4D97-AF65-F5344CB8AC3E}">
        <p14:creationId xmlns:p14="http://schemas.microsoft.com/office/powerpoint/2010/main" val="26490062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7F02881-9D62-4D46-8E22-5F2ED0838C88}" type="datetimeFigureOut">
              <a:rPr lang="en-US" smtClean="0"/>
              <a:t>4/29/2020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4486DAF-839A-42AA-AB1C-FBDED80DBC1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7F02881-9D62-4D46-8E22-5F2ED0838C88}" type="datetimeFigureOut">
              <a:rPr lang="en-US" smtClean="0"/>
              <a:t>4/29/2020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4486DAF-839A-42AA-AB1C-FBDED80DBC1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7F02881-9D62-4D46-8E22-5F2ED0838C88}" type="datetimeFigureOut">
              <a:rPr lang="en-US" smtClean="0"/>
              <a:t>4/29/2020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4486DAF-839A-42AA-AB1C-FBDED80DBC1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7F02881-9D62-4D46-8E22-5F2ED0838C88}" type="datetimeFigureOut">
              <a:rPr lang="en-US" smtClean="0"/>
              <a:t>4/29/2020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4486DAF-839A-42AA-AB1C-FBDED80DBC18}"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7F02881-9D62-4D46-8E22-5F2ED0838C88}" type="datetimeFigureOut">
              <a:rPr lang="en-US" smtClean="0"/>
              <a:t>4/29/2020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4486DAF-839A-42AA-AB1C-FBDED80DBC18}"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7F02881-9D62-4D46-8E22-5F2ED0838C88}" type="datetimeFigureOut">
              <a:rPr lang="en-US" smtClean="0"/>
              <a:t>4/29/2020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4486DAF-839A-42AA-AB1C-FBDED80DBC18}"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7F02881-9D62-4D46-8E22-5F2ED0838C88}" type="datetimeFigureOut">
              <a:rPr lang="en-US" smtClean="0"/>
              <a:t>4/29/2020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4486DAF-839A-42AA-AB1C-FBDED80DBC1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7F02881-9D62-4D46-8E22-5F2ED0838C88}" type="datetimeFigureOut">
              <a:rPr lang="en-US" smtClean="0"/>
              <a:t>4/29/2020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4486DAF-839A-42AA-AB1C-FBDED80DBC18}"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7F02881-9D62-4D46-8E22-5F2ED0838C88}" type="datetimeFigureOut">
              <a:rPr lang="en-US" smtClean="0"/>
              <a:t>4/29/2020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4486DAF-839A-42AA-AB1C-FBDED80DBC1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7F02881-9D62-4D46-8E22-5F2ED0838C88}" type="datetimeFigureOut">
              <a:rPr lang="en-US" smtClean="0"/>
              <a:t>4/29/2020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4486DAF-839A-42AA-AB1C-FBDED80DBC1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7F02881-9D62-4D46-8E22-5F2ED0838C88}" type="datetimeFigureOut">
              <a:rPr lang="en-US" smtClean="0"/>
              <a:t>4/29/2020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4486DAF-839A-42AA-AB1C-FBDED80DBC18}"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7F02881-9D62-4D46-8E22-5F2ED0838C88}" type="datetimeFigureOut">
              <a:rPr lang="en-US" smtClean="0"/>
              <a:t>4/29/2020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4486DAF-839A-42AA-AB1C-FBDED80DBC1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Ethical Dimensions of Social Policy</a:t>
            </a:r>
            <a:endParaRPr lang="en-US" dirty="0"/>
          </a:p>
        </p:txBody>
      </p:sp>
      <p:sp>
        <p:nvSpPr>
          <p:cNvPr id="4" name="Subtitle 3"/>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83902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dirty="0" smtClean="0"/>
          </a:p>
          <a:p>
            <a:r>
              <a:rPr lang="en-US" sz="2400" dirty="0" smtClean="0"/>
              <a:t>What </a:t>
            </a:r>
            <a:r>
              <a:rPr lang="en-US" sz="2400" dirty="0"/>
              <a:t>norms and values should guide the </a:t>
            </a:r>
            <a:r>
              <a:rPr lang="en-US" sz="2400" dirty="0" smtClean="0"/>
              <a:t>behavior </a:t>
            </a:r>
            <a:r>
              <a:rPr lang="en-US" sz="2400" dirty="0"/>
              <a:t>of those involved in the policy process? </a:t>
            </a:r>
            <a:endParaRPr lang="en-US" sz="2400" dirty="0" smtClean="0"/>
          </a:p>
          <a:p>
            <a:endParaRPr lang="en-US" sz="2400" dirty="0" smtClean="0"/>
          </a:p>
          <a:p>
            <a:r>
              <a:rPr lang="en-US" sz="2400" dirty="0" smtClean="0"/>
              <a:t>What </a:t>
            </a:r>
            <a:r>
              <a:rPr lang="en-US" sz="2400" dirty="0"/>
              <a:t>procedures should be adopted in the event of conflicts of interest? </a:t>
            </a:r>
            <a:endParaRPr lang="en-US" sz="2400" dirty="0" smtClean="0"/>
          </a:p>
          <a:p>
            <a:endParaRPr lang="en-US" sz="2400" dirty="0" smtClean="0"/>
          </a:p>
          <a:p>
            <a:r>
              <a:rPr lang="en-US" sz="2400" dirty="0" smtClean="0"/>
              <a:t>How </a:t>
            </a:r>
            <a:r>
              <a:rPr lang="en-US" sz="2400" dirty="0"/>
              <a:t>should the need for secrecy – </a:t>
            </a:r>
            <a:r>
              <a:rPr lang="en-US" sz="2400" dirty="0" smtClean="0"/>
              <a:t>essential </a:t>
            </a:r>
            <a:r>
              <a:rPr lang="en-US" sz="2400" dirty="0"/>
              <a:t>for frank and confidential discussions – be balanced against the desirability of openness and </a:t>
            </a:r>
            <a:r>
              <a:rPr lang="en-US" sz="2400" dirty="0" smtClean="0"/>
              <a:t>Social </a:t>
            </a:r>
            <a:r>
              <a:rPr lang="en-US" sz="2400" dirty="0"/>
              <a:t>participation? </a:t>
            </a:r>
            <a:endParaRPr lang="en-US" sz="2400" dirty="0" smtClean="0"/>
          </a:p>
          <a:p>
            <a:endParaRPr lang="en-US" dirty="0"/>
          </a:p>
        </p:txBody>
      </p:sp>
      <p:sp>
        <p:nvSpPr>
          <p:cNvPr id="3" name="Title 2"/>
          <p:cNvSpPr>
            <a:spLocks noGrp="1"/>
          </p:cNvSpPr>
          <p:nvPr>
            <p:ph type="title"/>
          </p:nvPr>
        </p:nvSpPr>
        <p:spPr/>
        <p:txBody>
          <a:bodyPr/>
          <a:lstStyle/>
          <a:p>
            <a:r>
              <a:rPr lang="en-US" dirty="0" smtClean="0"/>
              <a:t>Ethical Questions</a:t>
            </a:r>
            <a:endParaRPr lang="en-US" dirty="0"/>
          </a:p>
        </p:txBody>
      </p:sp>
    </p:spTree>
    <p:extLst>
      <p:ext uri="{BB962C8B-B14F-4D97-AF65-F5344CB8AC3E}">
        <p14:creationId xmlns:p14="http://schemas.microsoft.com/office/powerpoint/2010/main" val="1772111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To </a:t>
            </a:r>
            <a:r>
              <a:rPr lang="en-US" sz="2400" dirty="0"/>
              <a:t>what extent is it legitimate for officials to challenge the priorities and policies of the government? </a:t>
            </a:r>
            <a:endParaRPr lang="en-US" sz="2400" dirty="0" smtClean="0"/>
          </a:p>
          <a:p>
            <a:endParaRPr lang="en-US" sz="2400" dirty="0"/>
          </a:p>
          <a:p>
            <a:r>
              <a:rPr lang="en-US" sz="2400" dirty="0"/>
              <a:t>What are the boundaries of free and frank advice or loyal and obedient service</a:t>
            </a:r>
            <a:r>
              <a:rPr lang="en-US" sz="2400" dirty="0" smtClean="0"/>
              <a:t>?</a:t>
            </a:r>
          </a:p>
          <a:p>
            <a:pPr marL="109728" indent="0">
              <a:buNone/>
            </a:pPr>
            <a:r>
              <a:rPr lang="en-US" sz="2400" dirty="0" smtClean="0"/>
              <a:t> </a:t>
            </a:r>
            <a:endParaRPr lang="en-US" sz="2400" dirty="0"/>
          </a:p>
          <a:p>
            <a:r>
              <a:rPr lang="en-US" sz="2400" dirty="0"/>
              <a:t>Is it appropriate for officials to advocate for particular social, cultural, economic, or environmental outcomes within the performance of their </a:t>
            </a:r>
            <a:r>
              <a:rPr lang="en-US" sz="2400" dirty="0" smtClean="0"/>
              <a:t>Social </a:t>
            </a:r>
            <a:r>
              <a:rPr lang="en-US" sz="2400" dirty="0"/>
              <a:t>duties?</a:t>
            </a:r>
          </a:p>
          <a:p>
            <a:endParaRPr lang="en-US" dirty="0"/>
          </a:p>
        </p:txBody>
      </p:sp>
      <p:sp>
        <p:nvSpPr>
          <p:cNvPr id="3" name="Title 2"/>
          <p:cNvSpPr>
            <a:spLocks noGrp="1"/>
          </p:cNvSpPr>
          <p:nvPr>
            <p:ph type="title"/>
          </p:nvPr>
        </p:nvSpPr>
        <p:spPr/>
        <p:txBody>
          <a:bodyPr/>
          <a:lstStyle/>
          <a:p>
            <a:r>
              <a:rPr lang="en-US" dirty="0" smtClean="0"/>
              <a:t>Ethical Questions</a:t>
            </a:r>
            <a:endParaRPr lang="en-US" dirty="0"/>
          </a:p>
        </p:txBody>
      </p:sp>
    </p:spTree>
    <p:extLst>
      <p:ext uri="{BB962C8B-B14F-4D97-AF65-F5344CB8AC3E}">
        <p14:creationId xmlns:p14="http://schemas.microsoft.com/office/powerpoint/2010/main" val="1971702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r>
              <a:rPr lang="en-US" dirty="0" smtClean="0"/>
              <a:t>Elected government</a:t>
            </a:r>
          </a:p>
          <a:p>
            <a:endParaRPr lang="en-US" dirty="0"/>
          </a:p>
          <a:p>
            <a:endParaRPr lang="en-US" dirty="0" smtClean="0"/>
          </a:p>
          <a:p>
            <a:r>
              <a:rPr lang="en-US" dirty="0" smtClean="0"/>
              <a:t>Bureaucracy </a:t>
            </a:r>
          </a:p>
          <a:p>
            <a:endParaRPr lang="en-US" dirty="0"/>
          </a:p>
          <a:p>
            <a:endParaRPr lang="en-US" dirty="0"/>
          </a:p>
        </p:txBody>
      </p:sp>
      <p:sp>
        <p:nvSpPr>
          <p:cNvPr id="3" name="Title 2"/>
          <p:cNvSpPr>
            <a:spLocks noGrp="1"/>
          </p:cNvSpPr>
          <p:nvPr>
            <p:ph type="title"/>
          </p:nvPr>
        </p:nvSpPr>
        <p:spPr/>
        <p:txBody>
          <a:bodyPr/>
          <a:lstStyle/>
          <a:p>
            <a:r>
              <a:rPr lang="en-US" dirty="0" smtClean="0"/>
              <a:t>Who makes Policy</a:t>
            </a:r>
            <a:endParaRPr lang="en-US" dirty="0"/>
          </a:p>
        </p:txBody>
      </p:sp>
    </p:spTree>
    <p:extLst>
      <p:ext uri="{BB962C8B-B14F-4D97-AF65-F5344CB8AC3E}">
        <p14:creationId xmlns:p14="http://schemas.microsoft.com/office/powerpoint/2010/main" val="2925076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181600"/>
          </a:xfrm>
        </p:spPr>
        <p:txBody>
          <a:bodyPr>
            <a:normAutofit fontScale="92500" lnSpcReduction="10000"/>
          </a:bodyPr>
          <a:lstStyle/>
          <a:p>
            <a:r>
              <a:rPr lang="en-US" sz="2400" dirty="0"/>
              <a:t>Under the Constitution, </a:t>
            </a:r>
            <a:r>
              <a:rPr lang="en-US" sz="2400" dirty="0" smtClean="0"/>
              <a:t>responsibility </a:t>
            </a:r>
            <a:r>
              <a:rPr lang="en-US" sz="2400" dirty="0"/>
              <a:t>of policymaking </a:t>
            </a:r>
            <a:r>
              <a:rPr lang="en-US" sz="2400" dirty="0" smtClean="0"/>
              <a:t>with </a:t>
            </a:r>
            <a:r>
              <a:rPr lang="en-US" sz="2400" dirty="0"/>
              <a:t>the executive </a:t>
            </a:r>
            <a:r>
              <a:rPr lang="en-US" sz="2400" dirty="0" smtClean="0"/>
              <a:t>branch</a:t>
            </a:r>
          </a:p>
          <a:p>
            <a:endParaRPr lang="en-US" sz="2400" dirty="0" smtClean="0"/>
          </a:p>
          <a:p>
            <a:r>
              <a:rPr lang="en-US" sz="2400" dirty="0" smtClean="0"/>
              <a:t>An </a:t>
            </a:r>
            <a:r>
              <a:rPr lang="en-US" sz="2400" dirty="0"/>
              <a:t>elected government has a manifesto on the basis of which it is voted to </a:t>
            </a:r>
            <a:r>
              <a:rPr lang="en-US" sz="2400" dirty="0" smtClean="0"/>
              <a:t>power</a:t>
            </a:r>
          </a:p>
          <a:p>
            <a:endParaRPr lang="en-US" sz="2400" dirty="0" smtClean="0"/>
          </a:p>
          <a:p>
            <a:r>
              <a:rPr lang="en-US" sz="2400" dirty="0" smtClean="0"/>
              <a:t>The leadership </a:t>
            </a:r>
            <a:r>
              <a:rPr lang="en-US" sz="2400" dirty="0"/>
              <a:t>should </a:t>
            </a:r>
            <a:r>
              <a:rPr lang="en-US" sz="2400" dirty="0" smtClean="0"/>
              <a:t>decide </a:t>
            </a:r>
            <a:r>
              <a:rPr lang="en-US" sz="2400" dirty="0"/>
              <a:t>the priorities enshrined in the </a:t>
            </a:r>
            <a:r>
              <a:rPr lang="en-US" sz="2400" dirty="0" smtClean="0"/>
              <a:t>manifesto</a:t>
            </a:r>
          </a:p>
          <a:p>
            <a:endParaRPr lang="en-US" sz="2400" dirty="0"/>
          </a:p>
          <a:p>
            <a:r>
              <a:rPr lang="en-US" sz="2400" dirty="0" smtClean="0"/>
              <a:t>Political government  should </a:t>
            </a:r>
            <a:r>
              <a:rPr lang="en-US" sz="2400" dirty="0"/>
              <a:t>then ask the concerned ministries to prepare a draft document </a:t>
            </a:r>
            <a:endParaRPr lang="en-US" sz="2400" dirty="0" smtClean="0"/>
          </a:p>
          <a:p>
            <a:endParaRPr lang="en-US" sz="2400" dirty="0" smtClean="0"/>
          </a:p>
          <a:p>
            <a:r>
              <a:rPr lang="en-US" sz="2400" dirty="0" smtClean="0"/>
              <a:t>Draft </a:t>
            </a:r>
            <a:r>
              <a:rPr lang="en-US" sz="2400" dirty="0"/>
              <a:t>policy document </a:t>
            </a:r>
            <a:r>
              <a:rPr lang="en-US" sz="2400" dirty="0" smtClean="0"/>
              <a:t>circulated </a:t>
            </a:r>
            <a:r>
              <a:rPr lang="en-US" sz="2400" dirty="0"/>
              <a:t>among various stakeholders for their </a:t>
            </a:r>
            <a:r>
              <a:rPr lang="en-US" sz="2400" dirty="0" smtClean="0"/>
              <a:t>views</a:t>
            </a:r>
            <a:endParaRPr lang="en-US" sz="2400" dirty="0"/>
          </a:p>
        </p:txBody>
      </p:sp>
      <p:sp>
        <p:nvSpPr>
          <p:cNvPr id="3" name="Title 2"/>
          <p:cNvSpPr>
            <a:spLocks noGrp="1"/>
          </p:cNvSpPr>
          <p:nvPr>
            <p:ph type="title"/>
          </p:nvPr>
        </p:nvSpPr>
        <p:spPr/>
        <p:txBody>
          <a:bodyPr/>
          <a:lstStyle/>
          <a:p>
            <a:r>
              <a:rPr lang="en-US" dirty="0" smtClean="0"/>
              <a:t>Process of PP in Pakistan - I</a:t>
            </a:r>
            <a:endParaRPr lang="en-US" dirty="0"/>
          </a:p>
        </p:txBody>
      </p:sp>
    </p:spTree>
    <p:extLst>
      <p:ext uri="{BB962C8B-B14F-4D97-AF65-F5344CB8AC3E}">
        <p14:creationId xmlns:p14="http://schemas.microsoft.com/office/powerpoint/2010/main" val="258155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257800"/>
          </a:xfrm>
        </p:spPr>
        <p:txBody>
          <a:bodyPr>
            <a:normAutofit fontScale="92500" lnSpcReduction="10000"/>
          </a:bodyPr>
          <a:lstStyle/>
          <a:p>
            <a:r>
              <a:rPr lang="en-US" sz="2400" dirty="0" smtClean="0"/>
              <a:t>Ministry concerned forwards the </a:t>
            </a:r>
            <a:r>
              <a:rPr lang="en-US" sz="2400" dirty="0"/>
              <a:t>draft to the Economic Coordination Committee or the </a:t>
            </a:r>
            <a:r>
              <a:rPr lang="en-US" sz="2400" dirty="0" smtClean="0"/>
              <a:t>full cabinet</a:t>
            </a:r>
          </a:p>
          <a:p>
            <a:endParaRPr lang="en-US" sz="2400" dirty="0"/>
          </a:p>
          <a:p>
            <a:r>
              <a:rPr lang="en-US" sz="2400" dirty="0" smtClean="0"/>
              <a:t>Approved policy </a:t>
            </a:r>
            <a:r>
              <a:rPr lang="en-US" sz="2400" dirty="0"/>
              <a:t>may be </a:t>
            </a:r>
            <a:r>
              <a:rPr lang="en-US" sz="2400" dirty="0" smtClean="0"/>
              <a:t>supported with legislative </a:t>
            </a:r>
            <a:r>
              <a:rPr lang="en-US" sz="2400" dirty="0"/>
              <a:t>instruments </a:t>
            </a:r>
            <a:r>
              <a:rPr lang="en-US" sz="2400" dirty="0" smtClean="0"/>
              <a:t>prepared </a:t>
            </a:r>
            <a:r>
              <a:rPr lang="en-US" sz="2400" dirty="0"/>
              <a:t>by the law </a:t>
            </a:r>
            <a:r>
              <a:rPr lang="en-US" sz="2400" dirty="0" smtClean="0"/>
              <a:t>ministry</a:t>
            </a:r>
          </a:p>
          <a:p>
            <a:endParaRPr lang="en-US" sz="2400" dirty="0" smtClean="0"/>
          </a:p>
          <a:p>
            <a:r>
              <a:rPr lang="en-US" sz="2400" dirty="0" smtClean="0"/>
              <a:t>Steered </a:t>
            </a:r>
            <a:r>
              <a:rPr lang="en-US" sz="2400" dirty="0"/>
              <a:t>though </a:t>
            </a:r>
            <a:r>
              <a:rPr lang="en-US" sz="2400" dirty="0" smtClean="0"/>
              <a:t>relevant </a:t>
            </a:r>
            <a:r>
              <a:rPr lang="en-US" sz="2400" dirty="0"/>
              <a:t>committees of </a:t>
            </a:r>
            <a:r>
              <a:rPr lang="en-US" sz="2400" dirty="0" smtClean="0"/>
              <a:t>National </a:t>
            </a:r>
            <a:r>
              <a:rPr lang="en-US" sz="2400" dirty="0"/>
              <a:t>Assembly and </a:t>
            </a:r>
            <a:r>
              <a:rPr lang="en-US" sz="2400" dirty="0" smtClean="0"/>
              <a:t>Senate </a:t>
            </a:r>
            <a:r>
              <a:rPr lang="en-US" sz="2400" dirty="0"/>
              <a:t>and finally </a:t>
            </a:r>
            <a:r>
              <a:rPr lang="en-US" sz="2400" dirty="0" smtClean="0"/>
              <a:t>in the parliament</a:t>
            </a:r>
          </a:p>
          <a:p>
            <a:endParaRPr lang="en-US" sz="2400" dirty="0"/>
          </a:p>
          <a:p>
            <a:r>
              <a:rPr lang="en-US" sz="2400" dirty="0" smtClean="0"/>
              <a:t>After approval of legislature </a:t>
            </a:r>
            <a:r>
              <a:rPr lang="en-US" sz="2400" dirty="0"/>
              <a:t>entrusted with </a:t>
            </a:r>
            <a:r>
              <a:rPr lang="en-US" sz="2400" dirty="0" smtClean="0"/>
              <a:t>concerned </a:t>
            </a:r>
            <a:r>
              <a:rPr lang="en-US" sz="2400" dirty="0"/>
              <a:t>ministry </a:t>
            </a:r>
            <a:r>
              <a:rPr lang="en-US" sz="2400" dirty="0" smtClean="0"/>
              <a:t>for </a:t>
            </a:r>
            <a:r>
              <a:rPr lang="en-US" sz="2400" dirty="0"/>
              <a:t>execution with specified timelines and </a:t>
            </a:r>
            <a:r>
              <a:rPr lang="en-US" sz="2400" dirty="0" smtClean="0"/>
              <a:t>milestones</a:t>
            </a:r>
          </a:p>
          <a:p>
            <a:endParaRPr lang="en-US" sz="2400" dirty="0" smtClean="0"/>
          </a:p>
          <a:p>
            <a:r>
              <a:rPr lang="en-US" sz="2400" dirty="0" smtClean="0"/>
              <a:t>Progress reviewed periodically and </a:t>
            </a:r>
            <a:r>
              <a:rPr lang="en-US" sz="2400" dirty="0"/>
              <a:t>monitored either by </a:t>
            </a:r>
            <a:r>
              <a:rPr lang="en-US" sz="2400" dirty="0" smtClean="0"/>
              <a:t>PM, cabinet </a:t>
            </a:r>
            <a:r>
              <a:rPr lang="en-US" sz="2400" dirty="0"/>
              <a:t>or </a:t>
            </a:r>
            <a:r>
              <a:rPr lang="en-US" sz="2400" dirty="0" smtClean="0"/>
              <a:t>ECC</a:t>
            </a:r>
            <a:r>
              <a:rPr lang="en-US" sz="2400" dirty="0"/>
              <a:t>.</a:t>
            </a:r>
          </a:p>
          <a:p>
            <a:pPr marL="109728" indent="0">
              <a:buNone/>
            </a:pPr>
            <a:endParaRPr lang="en-US" dirty="0"/>
          </a:p>
        </p:txBody>
      </p:sp>
      <p:sp>
        <p:nvSpPr>
          <p:cNvPr id="3" name="Title 2"/>
          <p:cNvSpPr>
            <a:spLocks noGrp="1"/>
          </p:cNvSpPr>
          <p:nvPr>
            <p:ph type="title"/>
          </p:nvPr>
        </p:nvSpPr>
        <p:spPr/>
        <p:txBody>
          <a:bodyPr/>
          <a:lstStyle/>
          <a:p>
            <a:r>
              <a:rPr lang="en-US" dirty="0" smtClean="0"/>
              <a:t>Process of PP in Pakistan - II</a:t>
            </a:r>
            <a:endParaRPr lang="en-US" dirty="0"/>
          </a:p>
        </p:txBody>
      </p:sp>
    </p:spTree>
    <p:extLst>
      <p:ext uri="{BB962C8B-B14F-4D97-AF65-F5344CB8AC3E}">
        <p14:creationId xmlns:p14="http://schemas.microsoft.com/office/powerpoint/2010/main" val="617593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t>Building</a:t>
            </a:r>
            <a:r>
              <a:rPr lang="en-US" sz="2400" dirty="0"/>
              <a:t> </a:t>
            </a:r>
            <a:r>
              <a:rPr lang="en-US" sz="2400" i="1" dirty="0"/>
              <a:t>the good </a:t>
            </a:r>
            <a:r>
              <a:rPr lang="en-US" sz="2400" i="1" dirty="0" smtClean="0"/>
              <a:t>society</a:t>
            </a:r>
            <a:r>
              <a:rPr lang="en-US" sz="2400" dirty="0"/>
              <a:t> </a:t>
            </a:r>
            <a:r>
              <a:rPr lang="en-US" sz="2400" dirty="0" smtClean="0"/>
              <a:t>  - Virtue</a:t>
            </a:r>
          </a:p>
          <a:p>
            <a:endParaRPr lang="en-US" sz="2400" dirty="0" smtClean="0"/>
          </a:p>
          <a:p>
            <a:r>
              <a:rPr lang="en-US" sz="2400" dirty="0" smtClean="0"/>
              <a:t>Fairness and </a:t>
            </a:r>
            <a:r>
              <a:rPr lang="en-US" sz="2400" i="1" dirty="0" smtClean="0"/>
              <a:t>justice</a:t>
            </a:r>
          </a:p>
          <a:p>
            <a:endParaRPr lang="en-US" sz="2400" dirty="0"/>
          </a:p>
          <a:p>
            <a:r>
              <a:rPr lang="en-US" sz="2400" i="1" dirty="0" smtClean="0"/>
              <a:t>The </a:t>
            </a:r>
            <a:r>
              <a:rPr lang="en-US" sz="2400" i="1" dirty="0"/>
              <a:t>common good</a:t>
            </a:r>
            <a:r>
              <a:rPr lang="en-US" sz="2400" dirty="0"/>
              <a:t> </a:t>
            </a:r>
            <a:r>
              <a:rPr lang="en-US" sz="2400" dirty="0" smtClean="0"/>
              <a:t>or </a:t>
            </a:r>
            <a:r>
              <a:rPr lang="en-US" sz="2400" i="1" dirty="0" smtClean="0"/>
              <a:t>the Social interest</a:t>
            </a:r>
          </a:p>
          <a:p>
            <a:r>
              <a:rPr lang="en-US" sz="2400" i="1" dirty="0" smtClean="0"/>
              <a:t> </a:t>
            </a:r>
          </a:p>
          <a:p>
            <a:r>
              <a:rPr lang="en-US" sz="2400" dirty="0" smtClean="0"/>
              <a:t>Uphold </a:t>
            </a:r>
            <a:r>
              <a:rPr lang="en-US" sz="2400" dirty="0"/>
              <a:t>the divine will or build the </a:t>
            </a:r>
            <a:r>
              <a:rPr lang="en-US" sz="2400" i="1" dirty="0"/>
              <a:t>Kingdom of </a:t>
            </a:r>
            <a:r>
              <a:rPr lang="en-US" sz="2400" i="1" dirty="0" smtClean="0"/>
              <a:t>God</a:t>
            </a:r>
          </a:p>
          <a:p>
            <a:endParaRPr lang="en-US" sz="2400" dirty="0"/>
          </a:p>
          <a:p>
            <a:r>
              <a:rPr lang="en-US" sz="2400" dirty="0" smtClean="0"/>
              <a:t>Utilitarian: achieve </a:t>
            </a:r>
            <a:r>
              <a:rPr lang="en-US" sz="2400" dirty="0"/>
              <a:t>the greatest good for the greatest </a:t>
            </a:r>
            <a:r>
              <a:rPr lang="en-US" sz="2400" dirty="0" smtClean="0"/>
              <a:t>number</a:t>
            </a:r>
          </a:p>
          <a:p>
            <a:endParaRPr lang="en-US" sz="2400" dirty="0" smtClean="0"/>
          </a:p>
          <a:p>
            <a:r>
              <a:rPr lang="en-US" sz="2400" dirty="0" smtClean="0"/>
              <a:t>Rights based </a:t>
            </a:r>
            <a:endParaRPr lang="en-US" sz="2400" dirty="0"/>
          </a:p>
          <a:p>
            <a:endParaRPr lang="en-US" dirty="0"/>
          </a:p>
        </p:txBody>
      </p:sp>
      <p:sp>
        <p:nvSpPr>
          <p:cNvPr id="3" name="Title 2"/>
          <p:cNvSpPr>
            <a:spLocks noGrp="1"/>
          </p:cNvSpPr>
          <p:nvPr>
            <p:ph type="title"/>
          </p:nvPr>
        </p:nvSpPr>
        <p:spPr/>
        <p:txBody>
          <a:bodyPr/>
          <a:lstStyle/>
          <a:p>
            <a:r>
              <a:rPr lang="en-US" dirty="0" smtClean="0"/>
              <a:t>Frameworks of PP</a:t>
            </a:r>
            <a:endParaRPr lang="en-US" dirty="0"/>
          </a:p>
        </p:txBody>
      </p:sp>
    </p:spTree>
    <p:extLst>
      <p:ext uri="{BB962C8B-B14F-4D97-AF65-F5344CB8AC3E}">
        <p14:creationId xmlns:p14="http://schemas.microsoft.com/office/powerpoint/2010/main" val="2663657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buFont typeface="Wingdings" pitchFamily="2" charset="2"/>
              <a:buChar char="Ø"/>
            </a:pPr>
            <a:r>
              <a:rPr lang="en-US" sz="2400" dirty="0" smtClean="0"/>
              <a:t>Steps for each framework </a:t>
            </a:r>
          </a:p>
          <a:p>
            <a:pPr marL="630936" lvl="2" indent="0">
              <a:buNone/>
            </a:pPr>
            <a:endParaRPr lang="en-US" sz="2400" dirty="0" smtClean="0"/>
          </a:p>
          <a:p>
            <a:pPr lvl="1">
              <a:buFont typeface="Wingdings" pitchFamily="2" charset="2"/>
              <a:buChar char="Ø"/>
            </a:pPr>
            <a:r>
              <a:rPr lang="en-US" sz="2400" dirty="0" smtClean="0"/>
              <a:t> Policymaker </a:t>
            </a:r>
            <a:r>
              <a:rPr lang="en-US" sz="2400" dirty="0"/>
              <a:t>may have </a:t>
            </a:r>
            <a:r>
              <a:rPr lang="en-US" sz="2400" dirty="0" smtClean="0"/>
              <a:t>a preferred </a:t>
            </a:r>
            <a:r>
              <a:rPr lang="en-US" sz="2400" dirty="0"/>
              <a:t>approach </a:t>
            </a:r>
            <a:endParaRPr lang="en-US" sz="2400" dirty="0" smtClean="0"/>
          </a:p>
          <a:p>
            <a:pPr lvl="1">
              <a:buFont typeface="Wingdings" pitchFamily="2" charset="2"/>
              <a:buChar char="Ø"/>
            </a:pPr>
            <a:endParaRPr lang="en-US" sz="2400" dirty="0" smtClean="0"/>
          </a:p>
          <a:p>
            <a:pPr lvl="1">
              <a:buFont typeface="Wingdings" pitchFamily="2" charset="2"/>
              <a:buChar char="Ø"/>
            </a:pPr>
            <a:r>
              <a:rPr lang="en-US" sz="2400" dirty="0" smtClean="0"/>
              <a:t> </a:t>
            </a:r>
            <a:r>
              <a:rPr lang="en-US" sz="2400" dirty="0"/>
              <a:t>one approach may not be appropriate or feasible for all types of dilemmas political leaders may </a:t>
            </a:r>
            <a:r>
              <a:rPr lang="en-US" sz="2400" dirty="0" smtClean="0"/>
              <a:t>face</a:t>
            </a:r>
          </a:p>
          <a:p>
            <a:pPr marL="393192" lvl="1" indent="0">
              <a:buNone/>
            </a:pPr>
            <a:endParaRPr lang="en-US" sz="2400" dirty="0" smtClean="0"/>
          </a:p>
          <a:p>
            <a:pPr lvl="1">
              <a:buFont typeface="Wingdings" pitchFamily="2" charset="2"/>
              <a:buChar char="Ø"/>
            </a:pPr>
            <a:r>
              <a:rPr lang="en-US" sz="2400" dirty="0" smtClean="0"/>
              <a:t>Knowledge </a:t>
            </a:r>
            <a:r>
              <a:rPr lang="en-US" sz="2400" dirty="0"/>
              <a:t>of a variety of approaches and how each can be applied to a given situation is </a:t>
            </a:r>
            <a:r>
              <a:rPr lang="en-US" sz="2400" dirty="0" smtClean="0"/>
              <a:t>necessary</a:t>
            </a:r>
            <a:endParaRPr lang="en-US" sz="2400" dirty="0"/>
          </a:p>
          <a:p>
            <a:pPr>
              <a:buFont typeface="Wingdings" pitchFamily="2" charset="2"/>
              <a:buChar char="Ø"/>
            </a:pPr>
            <a:endParaRPr lang="en-US" dirty="0"/>
          </a:p>
        </p:txBody>
      </p:sp>
      <p:sp>
        <p:nvSpPr>
          <p:cNvPr id="3" name="Title 2"/>
          <p:cNvSpPr>
            <a:spLocks noGrp="1"/>
          </p:cNvSpPr>
          <p:nvPr>
            <p:ph type="title"/>
          </p:nvPr>
        </p:nvSpPr>
        <p:spPr/>
        <p:txBody>
          <a:bodyPr/>
          <a:lstStyle/>
          <a:p>
            <a:r>
              <a:rPr lang="en-US" dirty="0" smtClean="0"/>
              <a:t>Steps for each framework</a:t>
            </a:r>
            <a:endParaRPr lang="en-US" dirty="0"/>
          </a:p>
        </p:txBody>
      </p:sp>
    </p:spTree>
    <p:extLst>
      <p:ext uri="{BB962C8B-B14F-4D97-AF65-F5344CB8AC3E}">
        <p14:creationId xmlns:p14="http://schemas.microsoft.com/office/powerpoint/2010/main" val="2670738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images.flatworldknowledge.com/collins/collins-fig02_0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0"/>
            <a:ext cx="9750425" cy="678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42039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Consequentialist approach:</a:t>
            </a:r>
          </a:p>
          <a:p>
            <a:pPr lvl="1">
              <a:buFont typeface="Arial" pitchFamily="34" charset="0"/>
              <a:buChar char="•"/>
            </a:pPr>
            <a:r>
              <a:rPr lang="en-US" sz="2400" dirty="0" smtClean="0"/>
              <a:t>to </a:t>
            </a:r>
            <a:r>
              <a:rPr lang="en-US" sz="2400" dirty="0"/>
              <a:t>assess the goodness or otherwise of a policy solely on the basis of its </a:t>
            </a:r>
            <a:r>
              <a:rPr lang="en-US" sz="2400" dirty="0" smtClean="0"/>
              <a:t>consequences</a:t>
            </a:r>
          </a:p>
          <a:p>
            <a:pPr lvl="1">
              <a:buFont typeface="Arial" pitchFamily="34" charset="0"/>
              <a:buChar char="•"/>
            </a:pPr>
            <a:endParaRPr lang="en-US" sz="2400" dirty="0" smtClean="0"/>
          </a:p>
          <a:p>
            <a:r>
              <a:rPr lang="en-US" sz="2800" dirty="0" smtClean="0"/>
              <a:t>Consequences </a:t>
            </a:r>
            <a:r>
              <a:rPr lang="en-US" sz="2800" dirty="0"/>
              <a:t>of a policy </a:t>
            </a:r>
            <a:r>
              <a:rPr lang="en-US" sz="2800" dirty="0" smtClean="0"/>
              <a:t>often </a:t>
            </a:r>
            <a:r>
              <a:rPr lang="en-US" sz="2800" dirty="0"/>
              <a:t>difficult to discern </a:t>
            </a:r>
            <a:endParaRPr lang="en-US" sz="2800" dirty="0" smtClean="0"/>
          </a:p>
          <a:p>
            <a:endParaRPr lang="en-US" sz="2800" dirty="0"/>
          </a:p>
          <a:p>
            <a:r>
              <a:rPr lang="en-US" sz="2800" dirty="0" smtClean="0"/>
              <a:t>May </a:t>
            </a:r>
            <a:r>
              <a:rPr lang="en-US" sz="2800" dirty="0"/>
              <a:t>not be fully evident for many years or even </a:t>
            </a:r>
            <a:r>
              <a:rPr lang="en-US" sz="2800" dirty="0" smtClean="0"/>
              <a:t>decades</a:t>
            </a:r>
            <a:endParaRPr lang="en-US" sz="2800" dirty="0"/>
          </a:p>
        </p:txBody>
      </p:sp>
      <p:sp>
        <p:nvSpPr>
          <p:cNvPr id="3" name="Title 2"/>
          <p:cNvSpPr>
            <a:spLocks noGrp="1"/>
          </p:cNvSpPr>
          <p:nvPr>
            <p:ph type="title"/>
          </p:nvPr>
        </p:nvSpPr>
        <p:spPr/>
        <p:txBody>
          <a:bodyPr/>
          <a:lstStyle/>
          <a:p>
            <a:r>
              <a:rPr lang="en-US" dirty="0" smtClean="0"/>
              <a:t>APPROACHES - I</a:t>
            </a:r>
            <a:endParaRPr lang="en-US" dirty="0"/>
          </a:p>
        </p:txBody>
      </p:sp>
    </p:spTree>
    <p:extLst>
      <p:ext uri="{BB962C8B-B14F-4D97-AF65-F5344CB8AC3E}">
        <p14:creationId xmlns:p14="http://schemas.microsoft.com/office/powerpoint/2010/main" val="1458121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Non-consequentialist </a:t>
            </a:r>
            <a:r>
              <a:rPr lang="en-US" sz="2400" dirty="0"/>
              <a:t>or deontological </a:t>
            </a:r>
            <a:r>
              <a:rPr lang="en-US" sz="2400" dirty="0" smtClean="0"/>
              <a:t>approach</a:t>
            </a:r>
          </a:p>
          <a:p>
            <a:endParaRPr lang="en-US" sz="2400" dirty="0" smtClean="0"/>
          </a:p>
          <a:p>
            <a:r>
              <a:rPr lang="en-US" sz="2400" dirty="0"/>
              <a:t>A</a:t>
            </a:r>
            <a:r>
              <a:rPr lang="en-US" sz="2400" dirty="0" smtClean="0"/>
              <a:t>ssess </a:t>
            </a:r>
            <a:r>
              <a:rPr lang="en-US" sz="2400" dirty="0"/>
              <a:t>a policy </a:t>
            </a:r>
            <a:r>
              <a:rPr lang="en-US" sz="2400" dirty="0" smtClean="0"/>
              <a:t>on </a:t>
            </a:r>
            <a:r>
              <a:rPr lang="en-US" sz="2400" dirty="0"/>
              <a:t>whether it is consistent with certain agreed ethical </a:t>
            </a:r>
            <a:r>
              <a:rPr lang="en-US" sz="2400" dirty="0" smtClean="0"/>
              <a:t>principles</a:t>
            </a:r>
          </a:p>
          <a:p>
            <a:endParaRPr lang="en-US" sz="2400" dirty="0" smtClean="0"/>
          </a:p>
          <a:p>
            <a:r>
              <a:rPr lang="en-US" sz="2400" dirty="0" smtClean="0"/>
              <a:t>What </a:t>
            </a:r>
            <a:r>
              <a:rPr lang="en-US" sz="2400" dirty="0"/>
              <a:t>particular principles should </a:t>
            </a:r>
            <a:r>
              <a:rPr lang="en-US" sz="2400" dirty="0" smtClean="0"/>
              <a:t>count</a:t>
            </a:r>
          </a:p>
          <a:p>
            <a:endParaRPr lang="en-US" sz="2400" dirty="0" smtClean="0"/>
          </a:p>
          <a:p>
            <a:r>
              <a:rPr lang="en-US" sz="2400" dirty="0" smtClean="0"/>
              <a:t>if </a:t>
            </a:r>
            <a:r>
              <a:rPr lang="en-US" sz="2400" dirty="0"/>
              <a:t>there are conflicts between the relevant principles, how these should be </a:t>
            </a:r>
            <a:r>
              <a:rPr lang="en-US" sz="2400" dirty="0" smtClean="0"/>
              <a:t>resolved</a:t>
            </a:r>
            <a:endParaRPr lang="en-US" sz="2400" dirty="0"/>
          </a:p>
        </p:txBody>
      </p:sp>
      <p:sp>
        <p:nvSpPr>
          <p:cNvPr id="3" name="Title 2"/>
          <p:cNvSpPr>
            <a:spLocks noGrp="1"/>
          </p:cNvSpPr>
          <p:nvPr>
            <p:ph type="title"/>
          </p:nvPr>
        </p:nvSpPr>
        <p:spPr/>
        <p:txBody>
          <a:bodyPr/>
          <a:lstStyle/>
          <a:p>
            <a:r>
              <a:rPr lang="en-US" dirty="0" smtClean="0"/>
              <a:t>Approaches - II</a:t>
            </a:r>
            <a:endParaRPr lang="en-US" dirty="0"/>
          </a:p>
        </p:txBody>
      </p:sp>
    </p:spTree>
    <p:extLst>
      <p:ext uri="{BB962C8B-B14F-4D97-AF65-F5344CB8AC3E}">
        <p14:creationId xmlns:p14="http://schemas.microsoft.com/office/powerpoint/2010/main" val="3611839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What </a:t>
            </a:r>
            <a:r>
              <a:rPr lang="en-US" dirty="0"/>
              <a:t>is ethics? </a:t>
            </a:r>
            <a:endParaRPr lang="en-US" dirty="0" smtClean="0"/>
          </a:p>
          <a:p>
            <a:endParaRPr lang="en-US" dirty="0" smtClean="0"/>
          </a:p>
          <a:p>
            <a:r>
              <a:rPr lang="en-US" dirty="0" smtClean="0"/>
              <a:t>What </a:t>
            </a:r>
            <a:r>
              <a:rPr lang="en-US" dirty="0"/>
              <a:t>is </a:t>
            </a:r>
            <a:r>
              <a:rPr lang="en-US" dirty="0" err="1" smtClean="0"/>
              <a:t>Socialpolicy</a:t>
            </a:r>
            <a:r>
              <a:rPr lang="en-US" dirty="0" smtClean="0"/>
              <a:t>?</a:t>
            </a:r>
          </a:p>
          <a:p>
            <a:endParaRPr lang="en-US" dirty="0" smtClean="0"/>
          </a:p>
          <a:p>
            <a:r>
              <a:rPr lang="en-US" dirty="0" smtClean="0"/>
              <a:t>How</a:t>
            </a:r>
            <a:r>
              <a:rPr lang="en-US" dirty="0"/>
              <a:t>, and in what ways, are ethics and </a:t>
            </a:r>
            <a:r>
              <a:rPr lang="en-US" dirty="0" smtClean="0"/>
              <a:t>Social </a:t>
            </a:r>
            <a:r>
              <a:rPr lang="en-US" dirty="0"/>
              <a:t>policy connected? </a:t>
            </a:r>
            <a:endParaRPr lang="en-US" dirty="0" smtClean="0"/>
          </a:p>
          <a:p>
            <a:endParaRPr lang="en-US" dirty="0" smtClean="0"/>
          </a:p>
          <a:p>
            <a:r>
              <a:rPr lang="en-US" dirty="0" smtClean="0"/>
              <a:t>Is policy </a:t>
            </a:r>
            <a:r>
              <a:rPr lang="en-US" dirty="0"/>
              <a:t>formulation </a:t>
            </a:r>
            <a:r>
              <a:rPr lang="en-US" dirty="0" smtClean="0"/>
              <a:t>the </a:t>
            </a:r>
            <a:r>
              <a:rPr lang="en-US" dirty="0"/>
              <a:t>role of </a:t>
            </a:r>
            <a:r>
              <a:rPr lang="en-US" dirty="0" smtClean="0"/>
              <a:t>politicians or government servants? </a:t>
            </a:r>
            <a:endParaRPr lang="en-US" dirty="0"/>
          </a:p>
        </p:txBody>
      </p:sp>
      <p:sp>
        <p:nvSpPr>
          <p:cNvPr id="3" name="Title 2"/>
          <p:cNvSpPr>
            <a:spLocks noGrp="1"/>
          </p:cNvSpPr>
          <p:nvPr>
            <p:ph type="title"/>
          </p:nvPr>
        </p:nvSpPr>
        <p:spPr/>
        <p:txBody>
          <a:bodyPr/>
          <a:lstStyle/>
          <a:p>
            <a:r>
              <a:rPr lang="en-US" dirty="0" smtClean="0"/>
              <a:t>Introduction</a:t>
            </a:r>
            <a:endParaRPr lang="en-US" dirty="0"/>
          </a:p>
        </p:txBody>
      </p:sp>
    </p:spTree>
    <p:extLst>
      <p:ext uri="{BB962C8B-B14F-4D97-AF65-F5344CB8AC3E}">
        <p14:creationId xmlns:p14="http://schemas.microsoft.com/office/powerpoint/2010/main" val="31784097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image.slidesharecdn.com/02valueandethics-131212032704-phpapp01/95/02-value-and-ethics-23-638.jpg?cb=13868189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304800"/>
            <a:ext cx="7162800" cy="586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1666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Ethical </a:t>
            </a:r>
            <a:r>
              <a:rPr lang="en-US" dirty="0"/>
              <a:t>principles that should guide policy analysts: </a:t>
            </a:r>
          </a:p>
          <a:p>
            <a:pPr lvl="1"/>
            <a:endParaRPr lang="en-US" dirty="0" smtClean="0"/>
          </a:p>
          <a:p>
            <a:pPr lvl="1"/>
            <a:r>
              <a:rPr lang="en-US" dirty="0" smtClean="0"/>
              <a:t>Integrity</a:t>
            </a:r>
            <a:endParaRPr lang="en-US" dirty="0"/>
          </a:p>
          <a:p>
            <a:pPr lvl="1"/>
            <a:r>
              <a:rPr lang="en-US" dirty="0"/>
              <a:t>Competence</a:t>
            </a:r>
          </a:p>
          <a:p>
            <a:pPr lvl="1"/>
            <a:r>
              <a:rPr lang="en-US" dirty="0"/>
              <a:t>Responsibility</a:t>
            </a:r>
          </a:p>
          <a:p>
            <a:pPr lvl="1"/>
            <a:r>
              <a:rPr lang="en-US" dirty="0"/>
              <a:t>Respect</a:t>
            </a:r>
          </a:p>
          <a:p>
            <a:pPr lvl="1"/>
            <a:r>
              <a:rPr lang="en-US" dirty="0" smtClean="0"/>
              <a:t>Concern –for the lives </a:t>
            </a:r>
            <a:r>
              <a:rPr lang="en-US" dirty="0"/>
              <a:t>of others. </a:t>
            </a:r>
          </a:p>
          <a:p>
            <a:endParaRPr lang="en-US" dirty="0"/>
          </a:p>
        </p:txBody>
      </p:sp>
      <p:sp>
        <p:nvSpPr>
          <p:cNvPr id="3" name="Title 2"/>
          <p:cNvSpPr>
            <a:spLocks noGrp="1"/>
          </p:cNvSpPr>
          <p:nvPr>
            <p:ph type="title"/>
          </p:nvPr>
        </p:nvSpPr>
        <p:spPr/>
        <p:txBody>
          <a:bodyPr/>
          <a:lstStyle/>
          <a:p>
            <a:r>
              <a:rPr lang="en-US" dirty="0" smtClean="0"/>
              <a:t>Ethical Principles</a:t>
            </a:r>
            <a:endParaRPr lang="en-US" dirty="0"/>
          </a:p>
        </p:txBody>
      </p:sp>
    </p:spTree>
    <p:extLst>
      <p:ext uri="{BB962C8B-B14F-4D97-AF65-F5344CB8AC3E}">
        <p14:creationId xmlns:p14="http://schemas.microsoft.com/office/powerpoint/2010/main" val="38593688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bowmed.com/wp-content/themes/bowmed-ibisqus/images/ethical-code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533400"/>
            <a:ext cx="7086600"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6842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400" dirty="0" smtClean="0"/>
              <a:t>First - </a:t>
            </a:r>
            <a:r>
              <a:rPr lang="en-US" sz="2400" dirty="0"/>
              <a:t>decision-making processes must be </a:t>
            </a:r>
            <a:r>
              <a:rPr lang="en-US" sz="2400" dirty="0" smtClean="0"/>
              <a:t>transparent and reasons </a:t>
            </a:r>
            <a:r>
              <a:rPr lang="en-US" sz="2400" dirty="0"/>
              <a:t>for decisions </a:t>
            </a:r>
            <a:r>
              <a:rPr lang="en-US" sz="2400" dirty="0" smtClean="0"/>
              <a:t>about ethical </a:t>
            </a:r>
            <a:r>
              <a:rPr lang="en-US" sz="2400" dirty="0"/>
              <a:t>acceptability must be </a:t>
            </a:r>
            <a:r>
              <a:rPr lang="en-US" sz="2400" dirty="0" smtClean="0"/>
              <a:t>disclosed</a:t>
            </a:r>
          </a:p>
          <a:p>
            <a:r>
              <a:rPr lang="en-US" sz="2400" dirty="0" smtClean="0"/>
              <a:t> Second - provide </a:t>
            </a:r>
            <a:r>
              <a:rPr lang="en-US" sz="2400" dirty="0"/>
              <a:t>for chances to refine and rethink conclusions on ethical </a:t>
            </a:r>
            <a:r>
              <a:rPr lang="en-US" sz="2400" dirty="0" smtClean="0"/>
              <a:t>issues</a:t>
            </a:r>
          </a:p>
          <a:p>
            <a:r>
              <a:rPr lang="en-US" sz="2400" dirty="0" smtClean="0"/>
              <a:t>Third - </a:t>
            </a:r>
            <a:r>
              <a:rPr lang="en-US" sz="2400" dirty="0"/>
              <a:t>governments may choose to delegate some decision-making power, </a:t>
            </a:r>
            <a:r>
              <a:rPr lang="en-US" sz="2400" dirty="0" smtClean="0"/>
              <a:t>to provide </a:t>
            </a:r>
            <a:r>
              <a:rPr lang="en-US" sz="2400" dirty="0"/>
              <a:t>a greater degree of independence, </a:t>
            </a:r>
            <a:r>
              <a:rPr lang="en-US" sz="2400" dirty="0" smtClean="0"/>
              <a:t>from political considerations </a:t>
            </a:r>
          </a:p>
          <a:p>
            <a:r>
              <a:rPr lang="en-US" sz="2400" dirty="0" smtClean="0"/>
              <a:t>Fourth</a:t>
            </a:r>
            <a:r>
              <a:rPr lang="en-US" sz="2400" dirty="0"/>
              <a:t>, democratic </a:t>
            </a:r>
            <a:r>
              <a:rPr lang="en-US" sz="2400" dirty="0" smtClean="0"/>
              <a:t>governments must </a:t>
            </a:r>
            <a:r>
              <a:rPr lang="en-US" sz="2400" dirty="0"/>
              <a:t>exercise ethical leadership with respect to values that </a:t>
            </a:r>
            <a:r>
              <a:rPr lang="en-US" sz="2400" dirty="0" smtClean="0"/>
              <a:t>they </a:t>
            </a:r>
            <a:r>
              <a:rPr lang="en-US" sz="2400" dirty="0"/>
              <a:t>consider to be </a:t>
            </a:r>
            <a:r>
              <a:rPr lang="en-US" sz="2400" dirty="0" smtClean="0"/>
              <a:t>sufficiently fundamental</a:t>
            </a:r>
            <a:endParaRPr lang="en-US" sz="2400" dirty="0"/>
          </a:p>
        </p:txBody>
      </p:sp>
      <p:sp>
        <p:nvSpPr>
          <p:cNvPr id="3" name="Title 2"/>
          <p:cNvSpPr>
            <a:spLocks noGrp="1"/>
          </p:cNvSpPr>
          <p:nvPr>
            <p:ph type="title"/>
          </p:nvPr>
        </p:nvSpPr>
        <p:spPr/>
        <p:txBody>
          <a:bodyPr/>
          <a:lstStyle/>
          <a:p>
            <a:r>
              <a:rPr lang="en-US" dirty="0" smtClean="0"/>
              <a:t>Process of Ethical Debate</a:t>
            </a:r>
            <a:endParaRPr lang="en-US" dirty="0"/>
          </a:p>
        </p:txBody>
      </p:sp>
    </p:spTree>
    <p:extLst>
      <p:ext uri="{BB962C8B-B14F-4D97-AF65-F5344CB8AC3E}">
        <p14:creationId xmlns:p14="http://schemas.microsoft.com/office/powerpoint/2010/main" val="666006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400" dirty="0" smtClean="0"/>
              <a:t>Contrast </a:t>
            </a:r>
            <a:r>
              <a:rPr lang="en-US" sz="2400" dirty="0"/>
              <a:t>between </a:t>
            </a:r>
            <a:r>
              <a:rPr lang="en-US" sz="2400" i="1" dirty="0"/>
              <a:t>materialism and post-materialism </a:t>
            </a:r>
            <a:r>
              <a:rPr lang="en-US" sz="2400" dirty="0" smtClean="0"/>
              <a:t>in value change</a:t>
            </a:r>
          </a:p>
          <a:p>
            <a:r>
              <a:rPr lang="en-US" sz="2400" i="1" dirty="0" smtClean="0"/>
              <a:t>Materialist </a:t>
            </a:r>
            <a:r>
              <a:rPr lang="en-US" sz="2400" dirty="0"/>
              <a:t>values emphasize income, economic growth and social </a:t>
            </a:r>
            <a:r>
              <a:rPr lang="en-US" sz="2400" dirty="0" smtClean="0"/>
              <a:t>stability</a:t>
            </a:r>
          </a:p>
          <a:p>
            <a:r>
              <a:rPr lang="en-US" sz="2400" i="1" dirty="0" smtClean="0"/>
              <a:t>Post-materialist </a:t>
            </a:r>
            <a:r>
              <a:rPr lang="en-US" sz="2400" i="1" dirty="0"/>
              <a:t>values</a:t>
            </a:r>
            <a:r>
              <a:rPr lang="en-US" sz="2400" dirty="0"/>
              <a:t>, </a:t>
            </a:r>
            <a:r>
              <a:rPr lang="en-US" sz="2400" dirty="0" smtClean="0"/>
              <a:t>emphasize personal </a:t>
            </a:r>
            <a:r>
              <a:rPr lang="en-US" sz="2400" dirty="0" err="1"/>
              <a:t>fulfilment</a:t>
            </a:r>
            <a:r>
              <a:rPr lang="en-US" sz="2400" dirty="0"/>
              <a:t>, </a:t>
            </a:r>
            <a:r>
              <a:rPr lang="en-US" sz="2400" dirty="0" smtClean="0"/>
              <a:t>quality of </a:t>
            </a:r>
            <a:r>
              <a:rPr lang="en-US" sz="2400" dirty="0"/>
              <a:t>life, human rights and freedom of </a:t>
            </a:r>
            <a:r>
              <a:rPr lang="en-US" sz="2400" dirty="0" smtClean="0"/>
              <a:t>speech</a:t>
            </a:r>
          </a:p>
          <a:p>
            <a:r>
              <a:rPr lang="en-US" sz="2400" dirty="0" smtClean="0"/>
              <a:t>Since end </a:t>
            </a:r>
            <a:r>
              <a:rPr lang="en-US" sz="2400" dirty="0"/>
              <a:t>of World War II, </a:t>
            </a:r>
            <a:r>
              <a:rPr lang="en-US" sz="2400" dirty="0" smtClean="0"/>
              <a:t>post-materialist values </a:t>
            </a:r>
            <a:r>
              <a:rPr lang="en-US" sz="2400" dirty="0"/>
              <a:t>more widespread in industrial societies, </a:t>
            </a:r>
            <a:endParaRPr lang="en-US" sz="2400" dirty="0" smtClean="0"/>
          </a:p>
          <a:p>
            <a:r>
              <a:rPr lang="en-US" sz="2400" dirty="0" smtClean="0"/>
              <a:t>Values, </a:t>
            </a:r>
            <a:r>
              <a:rPr lang="en-US" sz="2400" dirty="0"/>
              <a:t>rather than </a:t>
            </a:r>
            <a:r>
              <a:rPr lang="en-US" sz="2400" dirty="0" smtClean="0"/>
              <a:t>distribution </a:t>
            </a:r>
            <a:r>
              <a:rPr lang="en-US" sz="2400" dirty="0"/>
              <a:t>of </a:t>
            </a:r>
            <a:r>
              <a:rPr lang="en-US" sz="2400" dirty="0" smtClean="0"/>
              <a:t>economic </a:t>
            </a:r>
            <a:r>
              <a:rPr lang="en-US" sz="2400" dirty="0"/>
              <a:t>pie, </a:t>
            </a:r>
            <a:r>
              <a:rPr lang="en-US" sz="2400" dirty="0" smtClean="0"/>
              <a:t>important </a:t>
            </a:r>
            <a:r>
              <a:rPr lang="en-US" sz="2400" dirty="0"/>
              <a:t>in the political </a:t>
            </a:r>
            <a:r>
              <a:rPr lang="en-US" sz="2400" dirty="0" smtClean="0"/>
              <a:t>arena of industrialized countries</a:t>
            </a:r>
            <a:endParaRPr lang="en-US" sz="2400" dirty="0"/>
          </a:p>
        </p:txBody>
      </p:sp>
      <p:sp>
        <p:nvSpPr>
          <p:cNvPr id="3" name="Title 2"/>
          <p:cNvSpPr>
            <a:spLocks noGrp="1"/>
          </p:cNvSpPr>
          <p:nvPr>
            <p:ph type="title"/>
          </p:nvPr>
        </p:nvSpPr>
        <p:spPr/>
        <p:txBody>
          <a:bodyPr/>
          <a:lstStyle/>
          <a:p>
            <a:r>
              <a:rPr lang="en-US" dirty="0" smtClean="0"/>
              <a:t>Ethical Values</a:t>
            </a:r>
            <a:endParaRPr lang="en-US" dirty="0"/>
          </a:p>
        </p:txBody>
      </p:sp>
    </p:spTree>
    <p:extLst>
      <p:ext uri="{BB962C8B-B14F-4D97-AF65-F5344CB8AC3E}">
        <p14:creationId xmlns:p14="http://schemas.microsoft.com/office/powerpoint/2010/main" val="32824969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The values that determine what is considered ethically acceptable change over </a:t>
            </a:r>
            <a:r>
              <a:rPr lang="en-US" dirty="0" smtClean="0"/>
              <a:t>time</a:t>
            </a:r>
          </a:p>
          <a:p>
            <a:endParaRPr lang="en-US" dirty="0" smtClean="0"/>
          </a:p>
          <a:p>
            <a:r>
              <a:rPr lang="en-US" dirty="0" smtClean="0"/>
              <a:t>A </a:t>
            </a:r>
            <a:r>
              <a:rPr lang="en-US" dirty="0"/>
              <a:t>number of factors, among them culture </a:t>
            </a:r>
            <a:r>
              <a:rPr lang="en-US" dirty="0" smtClean="0"/>
              <a:t>and socialization</a:t>
            </a:r>
            <a:r>
              <a:rPr lang="en-US" dirty="0"/>
              <a:t>, religion and </a:t>
            </a:r>
            <a:r>
              <a:rPr lang="en-US" dirty="0" smtClean="0"/>
              <a:t>mass media</a:t>
            </a:r>
          </a:p>
        </p:txBody>
      </p:sp>
      <p:sp>
        <p:nvSpPr>
          <p:cNvPr id="3" name="Title 2"/>
          <p:cNvSpPr>
            <a:spLocks noGrp="1"/>
          </p:cNvSpPr>
          <p:nvPr>
            <p:ph type="title"/>
          </p:nvPr>
        </p:nvSpPr>
        <p:spPr/>
        <p:txBody>
          <a:bodyPr/>
          <a:lstStyle/>
          <a:p>
            <a:r>
              <a:rPr lang="en-US" dirty="0" smtClean="0"/>
              <a:t>Ethical Values</a:t>
            </a:r>
            <a:endParaRPr lang="en-US" dirty="0"/>
          </a:p>
        </p:txBody>
      </p:sp>
    </p:spTree>
    <p:extLst>
      <p:ext uri="{BB962C8B-B14F-4D97-AF65-F5344CB8AC3E}">
        <p14:creationId xmlns:p14="http://schemas.microsoft.com/office/powerpoint/2010/main" val="31161978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t>Poverty </a:t>
            </a:r>
            <a:r>
              <a:rPr lang="en-US" sz="2400" dirty="0"/>
              <a:t>eradication to be justified ethically on the basis of considerations of global </a:t>
            </a:r>
            <a:r>
              <a:rPr lang="en-US" sz="2400" dirty="0" smtClean="0"/>
              <a:t>justice</a:t>
            </a:r>
          </a:p>
          <a:p>
            <a:pPr marL="109728" indent="0">
              <a:buNone/>
            </a:pPr>
            <a:r>
              <a:rPr lang="en-US" sz="2400" dirty="0" smtClean="0"/>
              <a:t> </a:t>
            </a:r>
          </a:p>
          <a:p>
            <a:r>
              <a:rPr lang="en-US" sz="2400" dirty="0"/>
              <a:t>M</a:t>
            </a:r>
            <a:r>
              <a:rPr lang="en-US" sz="2400" dirty="0" smtClean="0"/>
              <a:t>ore </a:t>
            </a:r>
            <a:r>
              <a:rPr lang="en-US" sz="2400" dirty="0"/>
              <a:t>important ethical motivation for reducing poverty is </a:t>
            </a:r>
            <a:r>
              <a:rPr lang="en-US" sz="2400" dirty="0" smtClean="0"/>
              <a:t>‘</a:t>
            </a:r>
            <a:r>
              <a:rPr lang="en-US" sz="2400" dirty="0"/>
              <a:t>humanity’ </a:t>
            </a:r>
          </a:p>
          <a:p>
            <a:pPr marL="109728" indent="0">
              <a:buNone/>
            </a:pPr>
            <a:r>
              <a:rPr lang="en-US" sz="2400" dirty="0" smtClean="0"/>
              <a:t> </a:t>
            </a:r>
          </a:p>
          <a:p>
            <a:r>
              <a:rPr lang="en-US" sz="2400" dirty="0" smtClean="0"/>
              <a:t>Moral </a:t>
            </a:r>
            <a:r>
              <a:rPr lang="en-US" sz="2400" dirty="0"/>
              <a:t>duty to alleviate severe suffering for its own </a:t>
            </a:r>
            <a:r>
              <a:rPr lang="en-US" sz="2400" dirty="0" smtClean="0"/>
              <a:t>stake</a:t>
            </a:r>
          </a:p>
          <a:p>
            <a:endParaRPr lang="en-US" sz="2400" dirty="0" smtClean="0"/>
          </a:p>
          <a:p>
            <a:r>
              <a:rPr lang="en-US" sz="2400" dirty="0" smtClean="0"/>
              <a:t>This </a:t>
            </a:r>
            <a:r>
              <a:rPr lang="en-US" sz="2400" dirty="0"/>
              <a:t>goal of ‘</a:t>
            </a:r>
            <a:r>
              <a:rPr lang="en-US" sz="2400" dirty="0" smtClean="0"/>
              <a:t>humanity’ </a:t>
            </a:r>
            <a:r>
              <a:rPr lang="en-US" sz="2400" dirty="0"/>
              <a:t>is distinct from considerations of </a:t>
            </a:r>
            <a:r>
              <a:rPr lang="en-US" sz="2400" dirty="0" smtClean="0"/>
              <a:t>justice</a:t>
            </a:r>
          </a:p>
          <a:p>
            <a:pPr marL="109728" indent="0">
              <a:buNone/>
            </a:pPr>
            <a:endParaRPr lang="en-US" sz="2400" dirty="0" smtClean="0"/>
          </a:p>
          <a:p>
            <a:r>
              <a:rPr lang="en-US" sz="2400" dirty="0" smtClean="0"/>
              <a:t>Ought </a:t>
            </a:r>
            <a:r>
              <a:rPr lang="en-US" sz="2400" dirty="0"/>
              <a:t>to serve as a fundamental ethical driver of </a:t>
            </a:r>
            <a:r>
              <a:rPr lang="en-US" sz="2400" dirty="0" smtClean="0"/>
              <a:t>Social </a:t>
            </a:r>
            <a:r>
              <a:rPr lang="en-US" sz="2400" dirty="0"/>
              <a:t>policy.</a:t>
            </a:r>
          </a:p>
          <a:p>
            <a:endParaRPr lang="en-US" dirty="0"/>
          </a:p>
        </p:txBody>
      </p:sp>
      <p:sp>
        <p:nvSpPr>
          <p:cNvPr id="3" name="Title 2"/>
          <p:cNvSpPr>
            <a:spLocks noGrp="1"/>
          </p:cNvSpPr>
          <p:nvPr>
            <p:ph type="title"/>
          </p:nvPr>
        </p:nvSpPr>
        <p:spPr/>
        <p:txBody>
          <a:bodyPr/>
          <a:lstStyle/>
          <a:p>
            <a:r>
              <a:rPr lang="en-US" dirty="0" smtClean="0"/>
              <a:t>Ethical Values</a:t>
            </a:r>
            <a:endParaRPr lang="en-US" dirty="0"/>
          </a:p>
        </p:txBody>
      </p:sp>
    </p:spTree>
    <p:extLst>
      <p:ext uri="{BB962C8B-B14F-4D97-AF65-F5344CB8AC3E}">
        <p14:creationId xmlns:p14="http://schemas.microsoft.com/office/powerpoint/2010/main" val="14415352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40491"/>
          </a:xfrm>
        </p:spPr>
        <p:txBody>
          <a:bodyPr>
            <a:normAutofit fontScale="92500" lnSpcReduction="10000"/>
          </a:bodyPr>
          <a:lstStyle/>
          <a:p>
            <a:pPr marL="109728" indent="0">
              <a:buNone/>
            </a:pPr>
            <a:endParaRPr lang="en-US" dirty="0" smtClean="0"/>
          </a:p>
          <a:p>
            <a:r>
              <a:rPr lang="en-US" sz="2600" dirty="0" smtClean="0"/>
              <a:t>Policy </a:t>
            </a:r>
            <a:r>
              <a:rPr lang="en-US" sz="2600" dirty="0"/>
              <a:t>analysts </a:t>
            </a:r>
            <a:r>
              <a:rPr lang="en-US" sz="2600" dirty="0" smtClean="0"/>
              <a:t>should be </a:t>
            </a:r>
            <a:r>
              <a:rPr lang="en-US" sz="2600" dirty="0"/>
              <a:t>well connected to the communities that their policies affect and alert to the impacts of their </a:t>
            </a:r>
            <a:r>
              <a:rPr lang="en-US" sz="2600" dirty="0" smtClean="0"/>
              <a:t>work</a:t>
            </a:r>
          </a:p>
          <a:p>
            <a:pPr marL="109728" indent="0">
              <a:buNone/>
            </a:pPr>
            <a:r>
              <a:rPr lang="en-US" sz="2600" dirty="0" smtClean="0"/>
              <a:t> </a:t>
            </a:r>
          </a:p>
          <a:p>
            <a:r>
              <a:rPr lang="en-US" sz="2600" dirty="0" smtClean="0"/>
              <a:t>Adopt principles to exercise moral judgment within imperfect democratic processes and institutions</a:t>
            </a:r>
          </a:p>
          <a:p>
            <a:pPr marL="109728" indent="0">
              <a:buNone/>
            </a:pPr>
            <a:endParaRPr lang="en-US" sz="2600" dirty="0" smtClean="0"/>
          </a:p>
          <a:p>
            <a:r>
              <a:rPr lang="en-US" sz="2600" dirty="0" smtClean="0"/>
              <a:t> Within a real-world context in which conflicts over facts and values, means and ends, are inescapable</a:t>
            </a:r>
          </a:p>
          <a:p>
            <a:pPr marL="109728" indent="0">
              <a:buNone/>
            </a:pPr>
            <a:r>
              <a:rPr lang="en-US" sz="2600" dirty="0" smtClean="0"/>
              <a:t> </a:t>
            </a:r>
          </a:p>
          <a:p>
            <a:r>
              <a:rPr lang="en-US" sz="2600" dirty="0" smtClean="0"/>
              <a:t>Such an applied ethics requires the active cultivation of ‘moral competence in Social life</a:t>
            </a:r>
            <a:r>
              <a:rPr lang="en-US" dirty="0" smtClean="0"/>
              <a:t>’.</a:t>
            </a:r>
          </a:p>
          <a:p>
            <a:endParaRPr lang="en-US" dirty="0"/>
          </a:p>
        </p:txBody>
      </p:sp>
      <p:sp>
        <p:nvSpPr>
          <p:cNvPr id="3" name="Title 2"/>
          <p:cNvSpPr>
            <a:spLocks noGrp="1"/>
          </p:cNvSpPr>
          <p:nvPr>
            <p:ph type="title"/>
          </p:nvPr>
        </p:nvSpPr>
        <p:spPr/>
        <p:txBody>
          <a:bodyPr/>
          <a:lstStyle/>
          <a:p>
            <a:r>
              <a:rPr lang="en-US" dirty="0" smtClean="0"/>
              <a:t>Essentials of PP</a:t>
            </a:r>
            <a:endParaRPr lang="en-US" dirty="0"/>
          </a:p>
        </p:txBody>
      </p:sp>
    </p:spTree>
    <p:extLst>
      <p:ext uri="{BB962C8B-B14F-4D97-AF65-F5344CB8AC3E}">
        <p14:creationId xmlns:p14="http://schemas.microsoft.com/office/powerpoint/2010/main" val="9425152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0" y="1481138"/>
            <a:ext cx="9144000" cy="4525962"/>
          </a:xfrm>
        </p:spPr>
        <p:txBody>
          <a:bodyPr/>
          <a:lstStyle/>
          <a:p>
            <a:pPr marL="109728" indent="0">
              <a:buNone/>
            </a:pPr>
            <a:r>
              <a:rPr lang="en-US" sz="3200" dirty="0"/>
              <a:t>According to </a:t>
            </a:r>
            <a:r>
              <a:rPr lang="en-US" sz="3200" dirty="0" err="1"/>
              <a:t>Amartya</a:t>
            </a:r>
            <a:r>
              <a:rPr lang="en-US" sz="3200" dirty="0"/>
              <a:t> </a:t>
            </a:r>
            <a:r>
              <a:rPr lang="en-US" sz="3200" dirty="0" err="1"/>
              <a:t>Sen</a:t>
            </a:r>
            <a:r>
              <a:rPr lang="en-US" sz="3200" dirty="0"/>
              <a:t>, the true measure of human development is the capabilities that an individual has to choose a life they have reason to value. … Capabilities allow an individual to fully function in society. They are not income and, while they include basic civil rights and political freedoms, they are not limited to ‘rights’</a:t>
            </a:r>
            <a:r>
              <a:rPr lang="en-US" sz="2400" dirty="0"/>
              <a:t>.</a:t>
            </a:r>
          </a:p>
          <a:p>
            <a:endParaRPr lang="en-US" dirty="0"/>
          </a:p>
        </p:txBody>
      </p:sp>
    </p:spTree>
    <p:extLst>
      <p:ext uri="{BB962C8B-B14F-4D97-AF65-F5344CB8AC3E}">
        <p14:creationId xmlns:p14="http://schemas.microsoft.com/office/powerpoint/2010/main" val="479669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images of thank you for presentati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Image result for images of thank you for presentati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Image result for images of thank you for presentation"/>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17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721" y="312737"/>
            <a:ext cx="8912225" cy="624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5007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wadanm.files.wordpress.com/2014/06/ethical-leadership.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5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2316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Ethics </a:t>
            </a:r>
            <a:r>
              <a:rPr lang="en-US" dirty="0"/>
              <a:t>is about what we ought to do or ought not to </a:t>
            </a:r>
            <a:r>
              <a:rPr lang="en-US" dirty="0" smtClean="0"/>
              <a:t>do </a:t>
            </a:r>
          </a:p>
          <a:p>
            <a:r>
              <a:rPr lang="en-US" dirty="0" smtClean="0"/>
              <a:t>What </a:t>
            </a:r>
            <a:r>
              <a:rPr lang="en-US" dirty="0"/>
              <a:t>is good and bad, right and wrong, just and unjust, or noble and ignoble, </a:t>
            </a:r>
            <a:endParaRPr lang="en-US" dirty="0" smtClean="0"/>
          </a:p>
          <a:p>
            <a:r>
              <a:rPr lang="en-US" dirty="0" smtClean="0"/>
              <a:t>Ethics </a:t>
            </a:r>
            <a:r>
              <a:rPr lang="en-US" dirty="0"/>
              <a:t>are rules that guide the decision-making </a:t>
            </a:r>
            <a:r>
              <a:rPr lang="en-US" dirty="0" smtClean="0"/>
              <a:t>process</a:t>
            </a:r>
            <a:endParaRPr lang="en-US" dirty="0"/>
          </a:p>
          <a:p>
            <a:r>
              <a:rPr lang="en-US" dirty="0"/>
              <a:t>rooted in religion, morality, law, education, experience, and human strengths and </a:t>
            </a:r>
            <a:r>
              <a:rPr lang="en-US" dirty="0" smtClean="0"/>
              <a:t>weaknesses</a:t>
            </a:r>
            <a:endParaRPr lang="en-US" dirty="0"/>
          </a:p>
          <a:p>
            <a:r>
              <a:rPr lang="en-US" dirty="0" smtClean="0"/>
              <a:t>no </a:t>
            </a:r>
            <a:r>
              <a:rPr lang="en-US" dirty="0"/>
              <a:t>complete agreement about the ethical standards and </a:t>
            </a:r>
            <a:r>
              <a:rPr lang="en-US" dirty="0" err="1"/>
              <a:t>behaviour</a:t>
            </a:r>
            <a:r>
              <a:rPr lang="en-US" dirty="0"/>
              <a:t> that should apply in specific </a:t>
            </a:r>
            <a:r>
              <a:rPr lang="en-US" dirty="0" smtClean="0"/>
              <a:t>contexts </a:t>
            </a:r>
            <a:endParaRPr lang="en-US" dirty="0"/>
          </a:p>
        </p:txBody>
      </p:sp>
      <p:sp>
        <p:nvSpPr>
          <p:cNvPr id="3" name="Title 2"/>
          <p:cNvSpPr>
            <a:spLocks noGrp="1"/>
          </p:cNvSpPr>
          <p:nvPr>
            <p:ph type="title"/>
          </p:nvPr>
        </p:nvSpPr>
        <p:spPr/>
        <p:txBody>
          <a:bodyPr/>
          <a:lstStyle/>
          <a:p>
            <a:r>
              <a:rPr lang="en-US" dirty="0" smtClean="0"/>
              <a:t>Ethics</a:t>
            </a:r>
            <a:endParaRPr lang="en-US" dirty="0"/>
          </a:p>
        </p:txBody>
      </p:sp>
    </p:spTree>
    <p:extLst>
      <p:ext uri="{BB962C8B-B14F-4D97-AF65-F5344CB8AC3E}">
        <p14:creationId xmlns:p14="http://schemas.microsoft.com/office/powerpoint/2010/main" val="2013484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Image result for images of ethical dilemm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381000"/>
            <a:ext cx="7315200" cy="601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6611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Social policy </a:t>
            </a:r>
            <a:r>
              <a:rPr lang="en-US" dirty="0" smtClean="0"/>
              <a:t>what </a:t>
            </a:r>
            <a:r>
              <a:rPr lang="en-US" dirty="0"/>
              <a:t>governments choose to do and or not to </a:t>
            </a:r>
            <a:r>
              <a:rPr lang="en-US" dirty="0" smtClean="0"/>
              <a:t>do</a:t>
            </a:r>
            <a:r>
              <a:rPr lang="en-US" dirty="0"/>
              <a:t> </a:t>
            </a:r>
            <a:endParaRPr lang="en-US" dirty="0" smtClean="0"/>
          </a:p>
          <a:p>
            <a:pPr marL="393192" lvl="1" indent="0">
              <a:buNone/>
            </a:pPr>
            <a:endParaRPr lang="en-US" dirty="0" smtClean="0"/>
          </a:p>
          <a:p>
            <a:pPr marL="109728" indent="0">
              <a:buNone/>
            </a:pPr>
            <a:endParaRPr lang="en-US" dirty="0" smtClean="0"/>
          </a:p>
          <a:p>
            <a:r>
              <a:rPr lang="en-US" dirty="0" smtClean="0"/>
              <a:t>Social </a:t>
            </a:r>
            <a:r>
              <a:rPr lang="en-US" dirty="0"/>
              <a:t>policy is largely about deciding who gets what and who pays</a:t>
            </a:r>
          </a:p>
          <a:p>
            <a:endParaRPr lang="en-US" dirty="0" smtClean="0"/>
          </a:p>
          <a:p>
            <a:endParaRPr lang="en-US" dirty="0"/>
          </a:p>
        </p:txBody>
      </p:sp>
      <p:sp>
        <p:nvSpPr>
          <p:cNvPr id="3" name="Title 2"/>
          <p:cNvSpPr>
            <a:spLocks noGrp="1"/>
          </p:cNvSpPr>
          <p:nvPr>
            <p:ph type="title"/>
          </p:nvPr>
        </p:nvSpPr>
        <p:spPr/>
        <p:txBody>
          <a:bodyPr/>
          <a:lstStyle/>
          <a:p>
            <a:r>
              <a:rPr lang="en-US" dirty="0" err="1" smtClean="0"/>
              <a:t>SocialPolicy</a:t>
            </a:r>
            <a:endParaRPr lang="en-US" dirty="0"/>
          </a:p>
        </p:txBody>
      </p:sp>
    </p:spTree>
    <p:extLst>
      <p:ext uri="{BB962C8B-B14F-4D97-AF65-F5344CB8AC3E}">
        <p14:creationId xmlns:p14="http://schemas.microsoft.com/office/powerpoint/2010/main" val="1304217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americanhumanist.org/system/storage/2/f8/f/3510/newsdetail/Ethical_Dilemn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8309" y="1219200"/>
            <a:ext cx="65532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0106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sz="2400" dirty="0" smtClean="0"/>
              <a:t>What </a:t>
            </a:r>
            <a:r>
              <a:rPr lang="en-US" sz="2400" dirty="0"/>
              <a:t>principles should guide decision </a:t>
            </a:r>
            <a:r>
              <a:rPr lang="en-US" sz="2400" dirty="0" smtClean="0"/>
              <a:t>making</a:t>
            </a:r>
          </a:p>
          <a:p>
            <a:pPr lvl="1"/>
            <a:endParaRPr lang="en-US" sz="2400" dirty="0"/>
          </a:p>
          <a:p>
            <a:pPr lvl="1"/>
            <a:r>
              <a:rPr lang="en-US" sz="2400" dirty="0"/>
              <a:t>Ethical dilemmas </a:t>
            </a:r>
            <a:r>
              <a:rPr lang="en-US" sz="2400"/>
              <a:t>in </a:t>
            </a:r>
            <a:r>
              <a:rPr lang="en-US" sz="2400" smtClean="0"/>
              <a:t>social policy </a:t>
            </a:r>
            <a:r>
              <a:rPr lang="en-US" sz="2400" dirty="0"/>
              <a:t>arise for two reasons: </a:t>
            </a:r>
            <a:endParaRPr lang="en-US" sz="2400" dirty="0" smtClean="0"/>
          </a:p>
          <a:p>
            <a:pPr marL="393192" lvl="1" indent="0">
              <a:buNone/>
            </a:pPr>
            <a:endParaRPr lang="en-US" sz="2400" dirty="0" smtClean="0"/>
          </a:p>
          <a:p>
            <a:pPr lvl="2"/>
            <a:r>
              <a:rPr lang="en-US" sz="2400" dirty="0" smtClean="0"/>
              <a:t>resources </a:t>
            </a:r>
            <a:r>
              <a:rPr lang="en-US" sz="2400" dirty="0"/>
              <a:t>are inadequate to meet all </a:t>
            </a:r>
            <a:r>
              <a:rPr lang="en-US" sz="2400" dirty="0" smtClean="0"/>
              <a:t>demands</a:t>
            </a:r>
          </a:p>
          <a:p>
            <a:pPr lvl="2"/>
            <a:r>
              <a:rPr lang="en-US" sz="2400" dirty="0" smtClean="0"/>
              <a:t>When people </a:t>
            </a:r>
            <a:r>
              <a:rPr lang="en-US" sz="2400" dirty="0"/>
              <a:t>are  </a:t>
            </a:r>
            <a:r>
              <a:rPr lang="en-US" sz="2400" dirty="0" smtClean="0"/>
              <a:t>committed </a:t>
            </a:r>
            <a:r>
              <a:rPr lang="en-US" sz="2400" dirty="0"/>
              <a:t>“to do the right thing” between  conflicting demands and priorities</a:t>
            </a:r>
          </a:p>
          <a:p>
            <a:pPr lvl="1"/>
            <a:endParaRPr lang="en-US" dirty="0"/>
          </a:p>
          <a:p>
            <a:endParaRPr lang="en-US" dirty="0"/>
          </a:p>
        </p:txBody>
      </p:sp>
      <p:sp>
        <p:nvSpPr>
          <p:cNvPr id="3" name="Title 2"/>
          <p:cNvSpPr>
            <a:spLocks noGrp="1"/>
          </p:cNvSpPr>
          <p:nvPr>
            <p:ph type="title"/>
          </p:nvPr>
        </p:nvSpPr>
        <p:spPr/>
        <p:txBody>
          <a:bodyPr/>
          <a:lstStyle/>
          <a:p>
            <a:r>
              <a:rPr lang="en-US" dirty="0" smtClean="0"/>
              <a:t>Ethical Dilemmas</a:t>
            </a:r>
            <a:endParaRPr lang="en-US" dirty="0"/>
          </a:p>
        </p:txBody>
      </p:sp>
    </p:spTree>
    <p:extLst>
      <p:ext uri="{BB962C8B-B14F-4D97-AF65-F5344CB8AC3E}">
        <p14:creationId xmlns:p14="http://schemas.microsoft.com/office/powerpoint/2010/main" val="4139722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sz="2800" dirty="0"/>
              <a:t>Ethics</a:t>
            </a:r>
          </a:p>
          <a:p>
            <a:pPr lvl="1"/>
            <a:endParaRPr lang="en-US" sz="2400" dirty="0"/>
          </a:p>
          <a:p>
            <a:pPr lvl="1"/>
            <a:r>
              <a:rPr lang="en-US" sz="2400" dirty="0"/>
              <a:t>relevant to all aspects of the policy-making </a:t>
            </a:r>
            <a:r>
              <a:rPr lang="en-US" sz="2400" dirty="0" smtClean="0"/>
              <a:t>cycle</a:t>
            </a:r>
          </a:p>
          <a:p>
            <a:pPr marL="393192" lvl="1" indent="0">
              <a:buNone/>
            </a:pPr>
            <a:r>
              <a:rPr lang="en-US" sz="2400" dirty="0" smtClean="0"/>
              <a:t> </a:t>
            </a:r>
            <a:endParaRPr lang="en-US" sz="2400" dirty="0"/>
          </a:p>
          <a:p>
            <a:pPr lvl="1"/>
            <a:r>
              <a:rPr lang="en-US" sz="2400" dirty="0"/>
              <a:t>defining the </a:t>
            </a:r>
            <a:r>
              <a:rPr lang="en-US" sz="2400" dirty="0" smtClean="0"/>
              <a:t>problem</a:t>
            </a:r>
          </a:p>
          <a:p>
            <a:pPr lvl="1"/>
            <a:endParaRPr lang="en-US" sz="2400" dirty="0" smtClean="0"/>
          </a:p>
          <a:p>
            <a:pPr lvl="1"/>
            <a:r>
              <a:rPr lang="en-US" sz="2400" dirty="0" smtClean="0"/>
              <a:t>identifying </a:t>
            </a:r>
            <a:r>
              <a:rPr lang="en-US" sz="2400" dirty="0"/>
              <a:t>and assessing the available </a:t>
            </a:r>
            <a:r>
              <a:rPr lang="en-US" sz="2400" dirty="0" smtClean="0"/>
              <a:t>options</a:t>
            </a:r>
          </a:p>
          <a:p>
            <a:pPr marL="393192" lvl="1" indent="0">
              <a:buNone/>
            </a:pPr>
            <a:endParaRPr lang="en-US" sz="2400" dirty="0"/>
          </a:p>
          <a:p>
            <a:pPr lvl="1"/>
            <a:r>
              <a:rPr lang="en-US" sz="2400" dirty="0" smtClean="0"/>
              <a:t>decision making</a:t>
            </a:r>
          </a:p>
          <a:p>
            <a:pPr marL="393192" lvl="1" indent="0">
              <a:buNone/>
            </a:pPr>
            <a:endParaRPr lang="en-US" sz="2400" dirty="0"/>
          </a:p>
          <a:p>
            <a:pPr lvl="1"/>
            <a:r>
              <a:rPr lang="en-US" sz="2400" dirty="0" smtClean="0"/>
              <a:t>Implementation</a:t>
            </a:r>
          </a:p>
          <a:p>
            <a:pPr marL="393192" lvl="1" indent="0">
              <a:buNone/>
            </a:pPr>
            <a:endParaRPr lang="en-US" sz="2400" dirty="0"/>
          </a:p>
          <a:p>
            <a:pPr lvl="1"/>
            <a:r>
              <a:rPr lang="en-US" sz="2400" dirty="0" smtClean="0"/>
              <a:t>Evaluation</a:t>
            </a:r>
          </a:p>
          <a:p>
            <a:pPr marL="393192" lvl="1" indent="0">
              <a:buNone/>
            </a:pPr>
            <a:endParaRPr lang="en-US" sz="2400" dirty="0"/>
          </a:p>
          <a:p>
            <a:pPr lvl="1"/>
            <a:r>
              <a:rPr lang="en-US" sz="2400" dirty="0"/>
              <a:t>where justified – termination.</a:t>
            </a:r>
          </a:p>
          <a:p>
            <a:endParaRPr lang="en-US" dirty="0"/>
          </a:p>
        </p:txBody>
      </p:sp>
      <p:sp>
        <p:nvSpPr>
          <p:cNvPr id="3" name="Title 2"/>
          <p:cNvSpPr>
            <a:spLocks noGrp="1"/>
          </p:cNvSpPr>
          <p:nvPr>
            <p:ph type="title"/>
          </p:nvPr>
        </p:nvSpPr>
        <p:spPr/>
        <p:txBody>
          <a:bodyPr/>
          <a:lstStyle/>
          <a:p>
            <a:r>
              <a:rPr lang="en-US" dirty="0" smtClean="0"/>
              <a:t>Ethics and Social Policy</a:t>
            </a:r>
            <a:endParaRPr lang="en-US" dirty="0"/>
          </a:p>
        </p:txBody>
      </p:sp>
    </p:spTree>
    <p:extLst>
      <p:ext uri="{BB962C8B-B14F-4D97-AF65-F5344CB8AC3E}">
        <p14:creationId xmlns:p14="http://schemas.microsoft.com/office/powerpoint/2010/main" val="22895009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11570</TotalTime>
  <Words>1312</Words>
  <Application>Microsoft Office PowerPoint</Application>
  <PresentationFormat>On-screen Show (4:3)</PresentationFormat>
  <Paragraphs>187</Paragraphs>
  <Slides>29</Slides>
  <Notes>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Concourse</vt:lpstr>
      <vt:lpstr>Ethical Dimensions of Social Policy</vt:lpstr>
      <vt:lpstr>Introduction</vt:lpstr>
      <vt:lpstr>PowerPoint Presentation</vt:lpstr>
      <vt:lpstr>Ethics</vt:lpstr>
      <vt:lpstr>PowerPoint Presentation</vt:lpstr>
      <vt:lpstr>SocialPolicy</vt:lpstr>
      <vt:lpstr>PowerPoint Presentation</vt:lpstr>
      <vt:lpstr>Ethical Dilemmas</vt:lpstr>
      <vt:lpstr>Ethics and Social Policy</vt:lpstr>
      <vt:lpstr>Ethical Questions</vt:lpstr>
      <vt:lpstr>Ethical Questions</vt:lpstr>
      <vt:lpstr>Who makes Policy</vt:lpstr>
      <vt:lpstr>Process of PP in Pakistan - I</vt:lpstr>
      <vt:lpstr>Process of PP in Pakistan - II</vt:lpstr>
      <vt:lpstr>Frameworks of PP</vt:lpstr>
      <vt:lpstr>Steps for each framework</vt:lpstr>
      <vt:lpstr>PowerPoint Presentation</vt:lpstr>
      <vt:lpstr>APPROACHES - I</vt:lpstr>
      <vt:lpstr>Approaches - II</vt:lpstr>
      <vt:lpstr>PowerPoint Presentation</vt:lpstr>
      <vt:lpstr>Ethical Principles</vt:lpstr>
      <vt:lpstr>PowerPoint Presentation</vt:lpstr>
      <vt:lpstr>Process of Ethical Debate</vt:lpstr>
      <vt:lpstr>Ethical Values</vt:lpstr>
      <vt:lpstr>Ethical Values</vt:lpstr>
      <vt:lpstr>Ethical Values</vt:lpstr>
      <vt:lpstr>Essentials of PP</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Ethical Dimensions of Public Policy</dc:title>
  <dc:creator>Seema</dc:creator>
  <cp:lastModifiedBy>Q c</cp:lastModifiedBy>
  <cp:revision>62</cp:revision>
  <dcterms:created xsi:type="dcterms:W3CDTF">2016-04-06T07:20:31Z</dcterms:created>
  <dcterms:modified xsi:type="dcterms:W3CDTF">2020-04-30T03:18:02Z</dcterms:modified>
</cp:coreProperties>
</file>