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91" r:id="rId3"/>
    <p:sldId id="292" r:id="rId4"/>
    <p:sldId id="258" r:id="rId5"/>
    <p:sldId id="259" r:id="rId6"/>
    <p:sldId id="260" r:id="rId7"/>
    <p:sldId id="261" r:id="rId8"/>
    <p:sldId id="262" r:id="rId9"/>
    <p:sldId id="263" r:id="rId10"/>
    <p:sldId id="264" r:id="rId11"/>
    <p:sldId id="265" r:id="rId12"/>
    <p:sldId id="266" r:id="rId13"/>
    <p:sldId id="267" r:id="rId14"/>
    <p:sldId id="268" r:id="rId15"/>
    <p:sldId id="295"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9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106AF3-330D-4C3C-83B7-F7F3BC6CD304}" type="datetimeFigureOut">
              <a:rPr lang="en-US" smtClean="0"/>
              <a:t>5/28/2015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77F508-9991-45DA-924D-45C4C73AA226}" type="slidenum">
              <a:rPr lang="en-US" smtClean="0"/>
              <a:t>‹#›</a:t>
            </a:fld>
            <a:endParaRPr lang="en-US"/>
          </a:p>
        </p:txBody>
      </p:sp>
    </p:spTree>
    <p:extLst>
      <p:ext uri="{BB962C8B-B14F-4D97-AF65-F5344CB8AC3E}">
        <p14:creationId xmlns:p14="http://schemas.microsoft.com/office/powerpoint/2010/main" val="4289679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Empathic awareness</a:t>
            </a:r>
          </a:p>
          <a:p>
            <a:pPr marL="228600" indent="-228600">
              <a:buAutoNum type="arabicPeriod"/>
            </a:pPr>
            <a:r>
              <a:rPr lang="en-US" dirty="0" smtClean="0"/>
              <a:t>Primitive Contagion Response</a:t>
            </a:r>
          </a:p>
          <a:p>
            <a:pPr marL="228600" indent="-228600">
              <a:buAutoNum type="arabicPeriod"/>
            </a:pPr>
            <a:r>
              <a:rPr lang="en-US" dirty="0" smtClean="0"/>
              <a:t>Purposeful</a:t>
            </a:r>
            <a:r>
              <a:rPr lang="en-US" baseline="0" dirty="0" smtClean="0"/>
              <a:t> helping behavior</a:t>
            </a:r>
          </a:p>
          <a:p>
            <a:pPr marL="228600" indent="-228600">
              <a:buAutoNum type="arabicPeriod"/>
            </a:pPr>
            <a:r>
              <a:rPr lang="en-US" baseline="0" dirty="0" smtClean="0"/>
              <a:t>Taking perspective of others</a:t>
            </a:r>
            <a:endParaRPr lang="en-US" dirty="0"/>
          </a:p>
        </p:txBody>
      </p:sp>
      <p:sp>
        <p:nvSpPr>
          <p:cNvPr id="4" name="Slide Number Placeholder 3"/>
          <p:cNvSpPr>
            <a:spLocks noGrp="1"/>
          </p:cNvSpPr>
          <p:nvPr>
            <p:ph type="sldNum" sz="quarter" idx="10"/>
          </p:nvPr>
        </p:nvSpPr>
        <p:spPr/>
        <p:txBody>
          <a:bodyPr/>
          <a:lstStyle/>
          <a:p>
            <a:fld id="{5977F508-9991-45DA-924D-45C4C73AA226}" type="slidenum">
              <a:rPr lang="en-US" smtClean="0"/>
              <a:t>2</a:t>
            </a:fld>
            <a:endParaRPr lang="en-US"/>
          </a:p>
        </p:txBody>
      </p:sp>
    </p:spTree>
    <p:extLst>
      <p:ext uri="{BB962C8B-B14F-4D97-AF65-F5344CB8AC3E}">
        <p14:creationId xmlns:p14="http://schemas.microsoft.com/office/powerpoint/2010/main" val="864448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77F508-9991-45DA-924D-45C4C73AA226}" type="slidenum">
              <a:rPr lang="en-US" smtClean="0"/>
              <a:t>6</a:t>
            </a:fld>
            <a:endParaRPr lang="en-US"/>
          </a:p>
        </p:txBody>
      </p:sp>
    </p:spTree>
    <p:extLst>
      <p:ext uri="{BB962C8B-B14F-4D97-AF65-F5344CB8AC3E}">
        <p14:creationId xmlns:p14="http://schemas.microsoft.com/office/powerpoint/2010/main" val="2901130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Early-Onset Pathway: Early Starters—Longitudinal studies suggest that overt aggression should desist in a downward progression after the age of 2. However, young children who evidence conduct problems at a very early age often persist and develop more serious conduct behaviors over time that generalize across situations, reaching further out into the community at large (Patterson &amp; </a:t>
            </a:r>
            <a:r>
              <a:rPr lang="en-US" dirty="0" err="1" smtClean="0"/>
              <a:t>Yeorger</a:t>
            </a:r>
            <a:r>
              <a:rPr lang="en-US" dirty="0" smtClean="0"/>
              <a:t>, 2002). Outcomes for children and youth in this category are poor, and ingrained behaviors can be highly resistant to intervention.</a:t>
            </a:r>
          </a:p>
          <a:p>
            <a:endParaRPr lang="en-US" dirty="0" smtClean="0"/>
          </a:p>
          <a:p>
            <a:r>
              <a:rPr lang="en-US" dirty="0" smtClean="0"/>
              <a:t>Late-Onset Pathway: Late Starters—Less research information is available about this subgroup, who seem to have less deviance and end up getting into trouble by association with the more deviant peer group, often because of inadequate parental monitoring (Patterson et al., 1991).This group may be more resilient, because they have developed more adequate coping skills (socially and behaviorally) at earlier levels. </a:t>
            </a:r>
            <a:endParaRPr lang="en-US" dirty="0"/>
          </a:p>
        </p:txBody>
      </p:sp>
      <p:sp>
        <p:nvSpPr>
          <p:cNvPr id="4" name="Slide Number Placeholder 3"/>
          <p:cNvSpPr>
            <a:spLocks noGrp="1"/>
          </p:cNvSpPr>
          <p:nvPr>
            <p:ph type="sldNum" sz="quarter" idx="10"/>
          </p:nvPr>
        </p:nvSpPr>
        <p:spPr/>
        <p:txBody>
          <a:bodyPr/>
          <a:lstStyle/>
          <a:p>
            <a:fld id="{5977F508-9991-45DA-924D-45C4C73AA226}" type="slidenum">
              <a:rPr lang="en-US" smtClean="0"/>
              <a:t>19</a:t>
            </a:fld>
            <a:endParaRPr lang="en-US"/>
          </a:p>
        </p:txBody>
      </p:sp>
    </p:spTree>
    <p:extLst>
      <p:ext uri="{BB962C8B-B14F-4D97-AF65-F5344CB8AC3E}">
        <p14:creationId xmlns:p14="http://schemas.microsoft.com/office/powerpoint/2010/main" val="1635040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3D006A-FD45-4700-98DF-80AC224A1672}" type="datetimeFigureOut">
              <a:rPr lang="en-US" smtClean="0"/>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F8D67-97D4-4F93-88A8-1FB37AD728C8}" type="slidenum">
              <a:rPr lang="en-US" smtClean="0"/>
              <a:t>‹#›</a:t>
            </a:fld>
            <a:endParaRPr lang="en-US"/>
          </a:p>
        </p:txBody>
      </p:sp>
    </p:spTree>
    <p:extLst>
      <p:ext uri="{BB962C8B-B14F-4D97-AF65-F5344CB8AC3E}">
        <p14:creationId xmlns:p14="http://schemas.microsoft.com/office/powerpoint/2010/main" val="1014300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D006A-FD45-4700-98DF-80AC224A1672}" type="datetimeFigureOut">
              <a:rPr lang="en-US" smtClean="0"/>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F8D67-97D4-4F93-88A8-1FB37AD728C8}" type="slidenum">
              <a:rPr lang="en-US" smtClean="0"/>
              <a:t>‹#›</a:t>
            </a:fld>
            <a:endParaRPr lang="en-US"/>
          </a:p>
        </p:txBody>
      </p:sp>
    </p:spTree>
    <p:extLst>
      <p:ext uri="{BB962C8B-B14F-4D97-AF65-F5344CB8AC3E}">
        <p14:creationId xmlns:p14="http://schemas.microsoft.com/office/powerpoint/2010/main" val="2955023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D006A-FD45-4700-98DF-80AC224A1672}" type="datetimeFigureOut">
              <a:rPr lang="en-US" smtClean="0"/>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F8D67-97D4-4F93-88A8-1FB37AD728C8}" type="slidenum">
              <a:rPr lang="en-US" smtClean="0"/>
              <a:t>‹#›</a:t>
            </a:fld>
            <a:endParaRPr lang="en-US"/>
          </a:p>
        </p:txBody>
      </p:sp>
    </p:spTree>
    <p:extLst>
      <p:ext uri="{BB962C8B-B14F-4D97-AF65-F5344CB8AC3E}">
        <p14:creationId xmlns:p14="http://schemas.microsoft.com/office/powerpoint/2010/main" val="3886435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D006A-FD45-4700-98DF-80AC224A1672}" type="datetimeFigureOut">
              <a:rPr lang="en-US" smtClean="0"/>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F8D67-97D4-4F93-88A8-1FB37AD728C8}" type="slidenum">
              <a:rPr lang="en-US" smtClean="0"/>
              <a:t>‹#›</a:t>
            </a:fld>
            <a:endParaRPr lang="en-US"/>
          </a:p>
        </p:txBody>
      </p:sp>
    </p:spTree>
    <p:extLst>
      <p:ext uri="{BB962C8B-B14F-4D97-AF65-F5344CB8AC3E}">
        <p14:creationId xmlns:p14="http://schemas.microsoft.com/office/powerpoint/2010/main" val="3875266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3D006A-FD45-4700-98DF-80AC224A1672}" type="datetimeFigureOut">
              <a:rPr lang="en-US" smtClean="0"/>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F8D67-97D4-4F93-88A8-1FB37AD728C8}" type="slidenum">
              <a:rPr lang="en-US" smtClean="0"/>
              <a:t>‹#›</a:t>
            </a:fld>
            <a:endParaRPr lang="en-US"/>
          </a:p>
        </p:txBody>
      </p:sp>
    </p:spTree>
    <p:extLst>
      <p:ext uri="{BB962C8B-B14F-4D97-AF65-F5344CB8AC3E}">
        <p14:creationId xmlns:p14="http://schemas.microsoft.com/office/powerpoint/2010/main" val="2929480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3D006A-FD45-4700-98DF-80AC224A1672}" type="datetimeFigureOut">
              <a:rPr lang="en-US" smtClean="0"/>
              <a:t>5/28/2015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CF8D67-97D4-4F93-88A8-1FB37AD728C8}" type="slidenum">
              <a:rPr lang="en-US" smtClean="0"/>
              <a:t>‹#›</a:t>
            </a:fld>
            <a:endParaRPr lang="en-US"/>
          </a:p>
        </p:txBody>
      </p:sp>
    </p:spTree>
    <p:extLst>
      <p:ext uri="{BB962C8B-B14F-4D97-AF65-F5344CB8AC3E}">
        <p14:creationId xmlns:p14="http://schemas.microsoft.com/office/powerpoint/2010/main" val="695115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3D006A-FD45-4700-98DF-80AC224A1672}" type="datetimeFigureOut">
              <a:rPr lang="en-US" smtClean="0"/>
              <a:t>5/28/2015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CF8D67-97D4-4F93-88A8-1FB37AD728C8}" type="slidenum">
              <a:rPr lang="en-US" smtClean="0"/>
              <a:t>‹#›</a:t>
            </a:fld>
            <a:endParaRPr lang="en-US"/>
          </a:p>
        </p:txBody>
      </p:sp>
    </p:spTree>
    <p:extLst>
      <p:ext uri="{BB962C8B-B14F-4D97-AF65-F5344CB8AC3E}">
        <p14:creationId xmlns:p14="http://schemas.microsoft.com/office/powerpoint/2010/main" val="1244550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3D006A-FD45-4700-98DF-80AC224A1672}" type="datetimeFigureOut">
              <a:rPr lang="en-US" smtClean="0"/>
              <a:t>5/28/2015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CF8D67-97D4-4F93-88A8-1FB37AD728C8}" type="slidenum">
              <a:rPr lang="en-US" smtClean="0"/>
              <a:t>‹#›</a:t>
            </a:fld>
            <a:endParaRPr lang="en-US"/>
          </a:p>
        </p:txBody>
      </p:sp>
    </p:spTree>
    <p:extLst>
      <p:ext uri="{BB962C8B-B14F-4D97-AF65-F5344CB8AC3E}">
        <p14:creationId xmlns:p14="http://schemas.microsoft.com/office/powerpoint/2010/main" val="3767642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D006A-FD45-4700-98DF-80AC224A1672}" type="datetimeFigureOut">
              <a:rPr lang="en-US" smtClean="0"/>
              <a:t>5/28/2015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CF8D67-97D4-4F93-88A8-1FB37AD728C8}" type="slidenum">
              <a:rPr lang="en-US" smtClean="0"/>
              <a:t>‹#›</a:t>
            </a:fld>
            <a:endParaRPr lang="en-US"/>
          </a:p>
        </p:txBody>
      </p:sp>
    </p:spTree>
    <p:extLst>
      <p:ext uri="{BB962C8B-B14F-4D97-AF65-F5344CB8AC3E}">
        <p14:creationId xmlns:p14="http://schemas.microsoft.com/office/powerpoint/2010/main" val="571426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D006A-FD45-4700-98DF-80AC224A1672}" type="datetimeFigureOut">
              <a:rPr lang="en-US" smtClean="0"/>
              <a:t>5/28/2015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CF8D67-97D4-4F93-88A8-1FB37AD728C8}" type="slidenum">
              <a:rPr lang="en-US" smtClean="0"/>
              <a:t>‹#›</a:t>
            </a:fld>
            <a:endParaRPr lang="en-US"/>
          </a:p>
        </p:txBody>
      </p:sp>
    </p:spTree>
    <p:extLst>
      <p:ext uri="{BB962C8B-B14F-4D97-AF65-F5344CB8AC3E}">
        <p14:creationId xmlns:p14="http://schemas.microsoft.com/office/powerpoint/2010/main" val="3907210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D006A-FD45-4700-98DF-80AC224A1672}" type="datetimeFigureOut">
              <a:rPr lang="en-US" smtClean="0"/>
              <a:t>5/28/2015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CF8D67-97D4-4F93-88A8-1FB37AD728C8}" type="slidenum">
              <a:rPr lang="en-US" smtClean="0"/>
              <a:t>‹#›</a:t>
            </a:fld>
            <a:endParaRPr lang="en-US"/>
          </a:p>
        </p:txBody>
      </p:sp>
    </p:spTree>
    <p:extLst>
      <p:ext uri="{BB962C8B-B14F-4D97-AF65-F5344CB8AC3E}">
        <p14:creationId xmlns:p14="http://schemas.microsoft.com/office/powerpoint/2010/main" val="978515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D006A-FD45-4700-98DF-80AC224A1672}" type="datetimeFigureOut">
              <a:rPr lang="en-US" smtClean="0"/>
              <a:t>5/28/2015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CF8D67-97D4-4F93-88A8-1FB37AD728C8}" type="slidenum">
              <a:rPr lang="en-US" smtClean="0"/>
              <a:t>‹#›</a:t>
            </a:fld>
            <a:endParaRPr lang="en-US"/>
          </a:p>
        </p:txBody>
      </p:sp>
    </p:spTree>
    <p:extLst>
      <p:ext uri="{BB962C8B-B14F-4D97-AF65-F5344CB8AC3E}">
        <p14:creationId xmlns:p14="http://schemas.microsoft.com/office/powerpoint/2010/main" val="3209541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Disruptive Behavior Disorders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40242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t>Prevalence</a:t>
            </a:r>
            <a:endParaRPr lang="en-US" dirty="0"/>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r>
              <a:rPr lang="en-US" dirty="0"/>
              <a:t>1</a:t>
            </a:r>
            <a:r>
              <a:rPr lang="en-US" dirty="0" smtClean="0"/>
              <a:t>% </a:t>
            </a:r>
            <a:r>
              <a:rPr lang="en-US" dirty="0"/>
              <a:t>to </a:t>
            </a:r>
            <a:r>
              <a:rPr lang="en-US" dirty="0" smtClean="0"/>
              <a:t>11% </a:t>
            </a:r>
            <a:r>
              <a:rPr lang="en-US" dirty="0" smtClean="0"/>
              <a:t>of </a:t>
            </a:r>
            <a:r>
              <a:rPr lang="en-US" dirty="0"/>
              <a:t>the </a:t>
            </a:r>
            <a:r>
              <a:rPr lang="en-US" dirty="0" smtClean="0"/>
              <a:t>population </a:t>
            </a:r>
            <a:r>
              <a:rPr lang="en-US" dirty="0" smtClean="0"/>
              <a:t>with an average of 3.3% (APA</a:t>
            </a:r>
            <a:r>
              <a:rPr lang="en-US" dirty="0"/>
              <a:t>, </a:t>
            </a:r>
            <a:r>
              <a:rPr lang="en-US" dirty="0" smtClean="0"/>
              <a:t>2013).</a:t>
            </a:r>
            <a:endParaRPr lang="en-US" dirty="0" smtClean="0"/>
          </a:p>
          <a:p>
            <a:r>
              <a:rPr lang="en-US" dirty="0"/>
              <a:t>Prior to puberty, more males than females are diagnosed </a:t>
            </a:r>
            <a:r>
              <a:rPr lang="en-US" dirty="0" smtClean="0"/>
              <a:t>with ODD</a:t>
            </a:r>
            <a:r>
              <a:rPr lang="en-US" dirty="0"/>
              <a:t>; however, the rates equalize in adolescence</a:t>
            </a:r>
            <a:r>
              <a:rPr lang="en-US" dirty="0" smtClean="0"/>
              <a:t>.</a:t>
            </a:r>
          </a:p>
          <a:p>
            <a:r>
              <a:rPr lang="en-US" dirty="0"/>
              <a:t>High rates of comorbidity </a:t>
            </a:r>
            <a:r>
              <a:rPr lang="en-US" dirty="0" smtClean="0"/>
              <a:t>have been </a:t>
            </a:r>
            <a:r>
              <a:rPr lang="en-US" dirty="0"/>
              <a:t>established for ODD with CD, learning </a:t>
            </a:r>
            <a:r>
              <a:rPr lang="en-US" dirty="0" smtClean="0"/>
              <a:t>disorders</a:t>
            </a:r>
            <a:r>
              <a:rPr lang="en-US" dirty="0"/>
              <a:t>, and ADHD. </a:t>
            </a:r>
            <a:endParaRPr lang="en-US" dirty="0" smtClean="0"/>
          </a:p>
          <a:p>
            <a:r>
              <a:rPr lang="en-US" dirty="0" smtClean="0"/>
              <a:t>Over </a:t>
            </a:r>
            <a:r>
              <a:rPr lang="en-US" dirty="0"/>
              <a:t>80</a:t>
            </a:r>
            <a:r>
              <a:rPr lang="en-US" dirty="0" smtClean="0"/>
              <a:t>% of </a:t>
            </a:r>
            <a:r>
              <a:rPr lang="en-US" dirty="0"/>
              <a:t>children diagnosed with ODD have comorbid ADHD while 65% of </a:t>
            </a:r>
            <a:r>
              <a:rPr lang="en-US" dirty="0" smtClean="0"/>
              <a:t>children with </a:t>
            </a:r>
            <a:r>
              <a:rPr lang="en-US" dirty="0"/>
              <a:t>ADHD will have ODD.</a:t>
            </a:r>
          </a:p>
        </p:txBody>
      </p:sp>
    </p:spTree>
    <p:extLst>
      <p:ext uri="{BB962C8B-B14F-4D97-AF65-F5344CB8AC3E}">
        <p14:creationId xmlns:p14="http://schemas.microsoft.com/office/powerpoint/2010/main" val="39508380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Developmental Course</a:t>
            </a:r>
            <a:endParaRPr lang="en-US" dirty="0"/>
          </a:p>
        </p:txBody>
      </p:sp>
      <p:sp>
        <p:nvSpPr>
          <p:cNvPr id="3" name="Content Placeholder 2"/>
          <p:cNvSpPr>
            <a:spLocks noGrp="1"/>
          </p:cNvSpPr>
          <p:nvPr>
            <p:ph idx="1"/>
          </p:nvPr>
        </p:nvSpPr>
        <p:spPr/>
        <p:txBody>
          <a:bodyPr/>
          <a:lstStyle/>
          <a:p>
            <a:r>
              <a:rPr lang="en-US" dirty="0" smtClean="0"/>
              <a:t>A </a:t>
            </a:r>
            <a:r>
              <a:rPr lang="en-US" dirty="0"/>
              <a:t>sequence of maladaptive behaviors that begins </a:t>
            </a:r>
            <a:r>
              <a:rPr lang="en-US" dirty="0" smtClean="0"/>
              <a:t>with ADHD</a:t>
            </a:r>
            <a:r>
              <a:rPr lang="en-US" dirty="0"/>
              <a:t>, progresses to ODD, and ultimately culminates in </a:t>
            </a:r>
            <a:r>
              <a:rPr lang="en-US" dirty="0" smtClean="0"/>
              <a:t>CD.</a:t>
            </a:r>
          </a:p>
          <a:p>
            <a:r>
              <a:rPr lang="en-US" dirty="0"/>
              <a:t>Coercion theory (Patterson et al</a:t>
            </a:r>
            <a:r>
              <a:rPr lang="en-US" dirty="0" smtClean="0"/>
              <a:t>., 1991</a:t>
            </a:r>
            <a:r>
              <a:rPr lang="en-US" dirty="0"/>
              <a:t>)</a:t>
            </a:r>
          </a:p>
        </p:txBody>
      </p:sp>
    </p:spTree>
    <p:extLst>
      <p:ext uri="{BB962C8B-B14F-4D97-AF65-F5344CB8AC3E}">
        <p14:creationId xmlns:p14="http://schemas.microsoft.com/office/powerpoint/2010/main" val="35929444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pPr algn="l"/>
            <a:r>
              <a:rPr lang="en-US" sz="2800" b="1" dirty="0"/>
              <a:t>CONDUCT PROBLEMS </a:t>
            </a:r>
            <a:r>
              <a:rPr lang="en-US" sz="2800" b="1" dirty="0" smtClean="0"/>
              <a:t>AND CONDUCT </a:t>
            </a:r>
            <a:r>
              <a:rPr lang="en-US" sz="2800" b="1" dirty="0"/>
              <a:t>DISORDER (CD)</a:t>
            </a:r>
            <a:endParaRPr lang="en-US" sz="2800" dirty="0"/>
          </a:p>
        </p:txBody>
      </p:sp>
      <p:sp>
        <p:nvSpPr>
          <p:cNvPr id="3" name="Content Placeholder 2"/>
          <p:cNvSpPr>
            <a:spLocks noGrp="1"/>
          </p:cNvSpPr>
          <p:nvPr>
            <p:ph idx="1"/>
          </p:nvPr>
        </p:nvSpPr>
        <p:spPr>
          <a:xfrm>
            <a:off x="457200" y="990600"/>
            <a:ext cx="8229600" cy="5410200"/>
          </a:xfrm>
        </p:spPr>
        <p:txBody>
          <a:bodyPr>
            <a:noAutofit/>
          </a:bodyPr>
          <a:lstStyle/>
          <a:p>
            <a:r>
              <a:rPr lang="en-US" sz="2300" dirty="0"/>
              <a:t>While ODD is associated with </a:t>
            </a:r>
            <a:r>
              <a:rPr lang="en-US" sz="2300" dirty="0" smtClean="0"/>
              <a:t>overt and </a:t>
            </a:r>
            <a:r>
              <a:rPr lang="en-US" sz="2300" dirty="0"/>
              <a:t>nondestructive behaviors, CD </a:t>
            </a:r>
            <a:r>
              <a:rPr lang="en-US" sz="2300" dirty="0" smtClean="0"/>
              <a:t>is linked </a:t>
            </a:r>
            <a:r>
              <a:rPr lang="en-US" sz="2300" dirty="0"/>
              <a:t>with covert behaviors that </a:t>
            </a:r>
            <a:r>
              <a:rPr lang="en-US" sz="2300" dirty="0" smtClean="0"/>
              <a:t>can be </a:t>
            </a:r>
            <a:r>
              <a:rPr lang="en-US" sz="2300" dirty="0"/>
              <a:t>destructive and violate the rights </a:t>
            </a:r>
            <a:r>
              <a:rPr lang="en-US" sz="2300" dirty="0" smtClean="0"/>
              <a:t>of others.</a:t>
            </a:r>
          </a:p>
          <a:p>
            <a:r>
              <a:rPr lang="en-US" sz="2300" dirty="0" smtClean="0"/>
              <a:t>The main clinical feature of CD is </a:t>
            </a:r>
            <a:r>
              <a:rPr lang="en-US" sz="2300" dirty="0"/>
              <a:t>“a repetitive and persistent behavioral pattern” that involves the “violation </a:t>
            </a:r>
            <a:r>
              <a:rPr lang="en-US" sz="2300" dirty="0" smtClean="0"/>
              <a:t>of social </a:t>
            </a:r>
            <a:r>
              <a:rPr lang="en-US" sz="2300" dirty="0"/>
              <a:t>norms or the rights of others</a:t>
            </a:r>
            <a:r>
              <a:rPr lang="en-US" sz="2300" dirty="0" smtClean="0"/>
              <a:t>.”</a:t>
            </a:r>
          </a:p>
          <a:p>
            <a:r>
              <a:rPr lang="en-US" sz="2300" dirty="0"/>
              <a:t>Criteria for CD are based on symptoms that fall into four categories of </a:t>
            </a:r>
            <a:r>
              <a:rPr lang="en-US" sz="2300" dirty="0" smtClean="0"/>
              <a:t>aggressive behaviors </a:t>
            </a:r>
            <a:r>
              <a:rPr lang="en-US" sz="2300" dirty="0"/>
              <a:t>and violations of rules and age-appropriate </a:t>
            </a:r>
            <a:r>
              <a:rPr lang="en-US" sz="2300" dirty="0" smtClean="0"/>
              <a:t>norms.</a:t>
            </a:r>
          </a:p>
          <a:p>
            <a:r>
              <a:rPr lang="en-US" sz="2300" dirty="0"/>
              <a:t>A diagnosis of CD requires at least 3 of the </a:t>
            </a:r>
            <a:r>
              <a:rPr lang="en-US" sz="2300" dirty="0" smtClean="0"/>
              <a:t>following 15 </a:t>
            </a:r>
            <a:r>
              <a:rPr lang="en-US" sz="2300" dirty="0"/>
              <a:t>criteria. </a:t>
            </a:r>
            <a:endParaRPr lang="en-US" sz="2300" dirty="0" smtClean="0"/>
          </a:p>
          <a:p>
            <a:r>
              <a:rPr lang="en-US" sz="2300" dirty="0" smtClean="0"/>
              <a:t>The criteria must </a:t>
            </a:r>
            <a:r>
              <a:rPr lang="en-US" sz="2300" dirty="0"/>
              <a:t>be present for the past 12 months, with evidence of at least one </a:t>
            </a:r>
            <a:r>
              <a:rPr lang="en-US" sz="2300" dirty="0" smtClean="0"/>
              <a:t>symptom within </a:t>
            </a:r>
            <a:r>
              <a:rPr lang="en-US" sz="2300" dirty="0"/>
              <a:t>the previous 6 months</a:t>
            </a:r>
            <a:r>
              <a:rPr lang="en-US" sz="2300" dirty="0" smtClean="0"/>
              <a:t>.</a:t>
            </a:r>
          </a:p>
          <a:p>
            <a:r>
              <a:rPr lang="en-US" sz="2300" dirty="0"/>
              <a:t>If the youth is older than 18 years, then CD </a:t>
            </a:r>
            <a:r>
              <a:rPr lang="en-US" sz="2300" dirty="0" smtClean="0"/>
              <a:t>can only </a:t>
            </a:r>
            <a:r>
              <a:rPr lang="en-US" sz="2300" dirty="0"/>
              <a:t>be diagnosed if Antisocial Personality Disorder is not the more </a:t>
            </a:r>
            <a:r>
              <a:rPr lang="en-US" sz="2300" dirty="0" smtClean="0"/>
              <a:t>appropriate diagnosis</a:t>
            </a:r>
            <a:r>
              <a:rPr lang="en-US" sz="2300" dirty="0"/>
              <a:t>.</a:t>
            </a:r>
            <a:endParaRPr lang="en-US" sz="2300" dirty="0" smtClean="0"/>
          </a:p>
        </p:txBody>
      </p:sp>
    </p:spTree>
    <p:extLst>
      <p:ext uri="{BB962C8B-B14F-4D97-AF65-F5344CB8AC3E}">
        <p14:creationId xmlns:p14="http://schemas.microsoft.com/office/powerpoint/2010/main" val="14807266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rmAutofit fontScale="70000" lnSpcReduction="20000"/>
          </a:bodyPr>
          <a:lstStyle/>
          <a:p>
            <a:r>
              <a:rPr lang="en-US" dirty="0"/>
              <a:t>Acts of aggression toward others and animals</a:t>
            </a:r>
          </a:p>
          <a:p>
            <a:pPr lvl="1"/>
            <a:r>
              <a:rPr lang="en-US" dirty="0"/>
              <a:t>bullying, threatening</a:t>
            </a:r>
          </a:p>
          <a:p>
            <a:pPr lvl="1"/>
            <a:r>
              <a:rPr lang="en-US" dirty="0"/>
              <a:t>initiating fights</a:t>
            </a:r>
          </a:p>
          <a:p>
            <a:pPr lvl="1"/>
            <a:r>
              <a:rPr lang="en-US" dirty="0"/>
              <a:t>use of a weapon to cause harm</a:t>
            </a:r>
          </a:p>
          <a:p>
            <a:pPr lvl="1"/>
            <a:r>
              <a:rPr lang="en-US" dirty="0"/>
              <a:t>cruelty to others</a:t>
            </a:r>
          </a:p>
          <a:p>
            <a:pPr lvl="1"/>
            <a:r>
              <a:rPr lang="en-US" dirty="0"/>
              <a:t>cruelty to animals</a:t>
            </a:r>
          </a:p>
          <a:p>
            <a:pPr lvl="1"/>
            <a:r>
              <a:rPr lang="en-US" dirty="0"/>
              <a:t>theft while confronting (e.g., mugging)</a:t>
            </a:r>
          </a:p>
          <a:p>
            <a:pPr lvl="1"/>
            <a:r>
              <a:rPr lang="en-US" dirty="0"/>
              <a:t>forced sexual activity</a:t>
            </a:r>
          </a:p>
          <a:p>
            <a:r>
              <a:rPr lang="en-US" dirty="0" smtClean="0"/>
              <a:t>Destruction </a:t>
            </a:r>
            <a:r>
              <a:rPr lang="en-US" dirty="0"/>
              <a:t>of property</a:t>
            </a:r>
          </a:p>
          <a:p>
            <a:pPr lvl="1"/>
            <a:r>
              <a:rPr lang="en-US" dirty="0"/>
              <a:t>fire setting with intent to harm</a:t>
            </a:r>
          </a:p>
          <a:p>
            <a:pPr lvl="1"/>
            <a:r>
              <a:rPr lang="en-US" dirty="0"/>
              <a:t>property destruction</a:t>
            </a:r>
          </a:p>
          <a:p>
            <a:r>
              <a:rPr lang="en-US" dirty="0" smtClean="0"/>
              <a:t>Deceit </a:t>
            </a:r>
            <a:r>
              <a:rPr lang="en-US" dirty="0"/>
              <a:t>or theft</a:t>
            </a:r>
          </a:p>
          <a:p>
            <a:pPr lvl="1"/>
            <a:r>
              <a:rPr lang="en-US" dirty="0"/>
              <a:t>committing break-ins (e.g., house, car)</a:t>
            </a:r>
          </a:p>
          <a:p>
            <a:pPr lvl="1"/>
            <a:r>
              <a:rPr lang="en-US" dirty="0"/>
              <a:t>conning others</a:t>
            </a:r>
          </a:p>
          <a:p>
            <a:pPr lvl="1"/>
            <a:r>
              <a:rPr lang="en-US" dirty="0"/>
              <a:t>theft (e.g., shoplifting, forgery)</a:t>
            </a:r>
          </a:p>
          <a:p>
            <a:r>
              <a:rPr lang="en-US" dirty="0" smtClean="0"/>
              <a:t>Rule </a:t>
            </a:r>
            <a:r>
              <a:rPr lang="en-US" dirty="0"/>
              <a:t>violations</a:t>
            </a:r>
          </a:p>
          <a:p>
            <a:pPr lvl="1"/>
            <a:r>
              <a:rPr lang="en-US" dirty="0"/>
              <a:t>staying out all night*</a:t>
            </a:r>
          </a:p>
          <a:p>
            <a:pPr lvl="1"/>
            <a:r>
              <a:rPr lang="en-US" dirty="0"/>
              <a:t>running away</a:t>
            </a:r>
          </a:p>
          <a:p>
            <a:pPr lvl="1"/>
            <a:r>
              <a:rPr lang="en-US" dirty="0"/>
              <a:t>frequently playing truant</a:t>
            </a:r>
            <a:r>
              <a:rPr lang="en-US" dirty="0" smtClean="0"/>
              <a:t>*</a:t>
            </a:r>
          </a:p>
          <a:p>
            <a:r>
              <a:rPr lang="en-US" dirty="0"/>
              <a:t>For items with the asterisk</a:t>
            </a:r>
            <a:r>
              <a:rPr lang="en-US" dirty="0" smtClean="0"/>
              <a:t>, behaviors </a:t>
            </a:r>
            <a:r>
              <a:rPr lang="en-US" dirty="0"/>
              <a:t>should have evidence </a:t>
            </a:r>
            <a:r>
              <a:rPr lang="en-US" dirty="0" smtClean="0"/>
              <a:t>of occurring </a:t>
            </a:r>
            <a:r>
              <a:rPr lang="en-US" dirty="0"/>
              <a:t>prior to 13 years of age.</a:t>
            </a:r>
            <a:endParaRPr lang="en-US" dirty="0" smtClean="0"/>
          </a:p>
        </p:txBody>
      </p:sp>
    </p:spTree>
    <p:extLst>
      <p:ext uri="{BB962C8B-B14F-4D97-AF65-F5344CB8AC3E}">
        <p14:creationId xmlns:p14="http://schemas.microsoft.com/office/powerpoint/2010/main" val="4047685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791200"/>
          </a:xfrm>
        </p:spPr>
        <p:txBody>
          <a:bodyPr>
            <a:normAutofit fontScale="77500" lnSpcReduction="20000"/>
          </a:bodyPr>
          <a:lstStyle/>
          <a:p>
            <a:r>
              <a:rPr lang="en-US" dirty="0"/>
              <a:t>There are </a:t>
            </a:r>
            <a:r>
              <a:rPr lang="en-US" dirty="0" smtClean="0"/>
              <a:t>three subtypes </a:t>
            </a:r>
            <a:r>
              <a:rPr lang="en-US" dirty="0"/>
              <a:t>of the disorder based on age of onset (</a:t>
            </a:r>
            <a:r>
              <a:rPr lang="en-US" dirty="0" smtClean="0"/>
              <a:t>childhood, adolescence, and unspecified onset) </a:t>
            </a:r>
            <a:r>
              <a:rPr lang="en-US" dirty="0"/>
              <a:t>as well as </a:t>
            </a:r>
            <a:r>
              <a:rPr lang="en-US" dirty="0" err="1" smtClean="0"/>
              <a:t>specifiers</a:t>
            </a:r>
            <a:r>
              <a:rPr lang="en-US" dirty="0" smtClean="0"/>
              <a:t> </a:t>
            </a:r>
            <a:r>
              <a:rPr lang="en-US" dirty="0" smtClean="0"/>
              <a:t>for </a:t>
            </a:r>
            <a:r>
              <a:rPr lang="en-US" dirty="0"/>
              <a:t>the disorder severity (</a:t>
            </a:r>
            <a:r>
              <a:rPr lang="en-US" i="1" dirty="0"/>
              <a:t>mild: </a:t>
            </a:r>
            <a:r>
              <a:rPr lang="en-US" dirty="0" smtClean="0"/>
              <a:t>few criteria </a:t>
            </a:r>
            <a:r>
              <a:rPr lang="en-US" dirty="0"/>
              <a:t>and minor harm; </a:t>
            </a:r>
            <a:r>
              <a:rPr lang="en-US" i="1" dirty="0"/>
              <a:t>moderate; </a:t>
            </a:r>
            <a:r>
              <a:rPr lang="en-US" dirty="0" smtClean="0"/>
              <a:t>and </a:t>
            </a:r>
            <a:r>
              <a:rPr lang="en-US" i="1" dirty="0" smtClean="0"/>
              <a:t>severe</a:t>
            </a:r>
            <a:r>
              <a:rPr lang="en-US" i="1" dirty="0"/>
              <a:t>: </a:t>
            </a:r>
            <a:r>
              <a:rPr lang="en-US" dirty="0"/>
              <a:t>many criteria causing </a:t>
            </a:r>
            <a:r>
              <a:rPr lang="en-US" dirty="0" smtClean="0"/>
              <a:t>significant harm </a:t>
            </a:r>
            <a:r>
              <a:rPr lang="en-US" dirty="0"/>
              <a:t>to others</a:t>
            </a:r>
            <a:r>
              <a:rPr lang="en-US" dirty="0" smtClean="0"/>
              <a:t>) and limited prosocial emotions.</a:t>
            </a:r>
            <a:endParaRPr lang="en-US" dirty="0" smtClean="0"/>
          </a:p>
          <a:p>
            <a:r>
              <a:rPr lang="en-US" dirty="0"/>
              <a:t>CD with </a:t>
            </a:r>
            <a:r>
              <a:rPr lang="en-US" i="1" dirty="0"/>
              <a:t>Childhood-Onset Type </a:t>
            </a:r>
            <a:r>
              <a:rPr lang="en-US" dirty="0" smtClean="0"/>
              <a:t>applies if </a:t>
            </a:r>
            <a:r>
              <a:rPr lang="en-US" dirty="0"/>
              <a:t>at least one criterion symptom </a:t>
            </a:r>
            <a:r>
              <a:rPr lang="en-US" dirty="0" smtClean="0"/>
              <a:t>was present </a:t>
            </a:r>
            <a:r>
              <a:rPr lang="en-US" dirty="0"/>
              <a:t>prior to 10 years of age, </a:t>
            </a:r>
            <a:r>
              <a:rPr lang="en-US" dirty="0" smtClean="0"/>
              <a:t>while CD </a:t>
            </a:r>
            <a:r>
              <a:rPr lang="en-US" dirty="0"/>
              <a:t>with </a:t>
            </a:r>
            <a:r>
              <a:rPr lang="en-US" i="1" dirty="0"/>
              <a:t>Adolescent-Onset Type </a:t>
            </a:r>
            <a:r>
              <a:rPr lang="en-US" dirty="0"/>
              <a:t>is </a:t>
            </a:r>
            <a:r>
              <a:rPr lang="en-US" dirty="0" smtClean="0"/>
              <a:t>used if </a:t>
            </a:r>
            <a:r>
              <a:rPr lang="en-US" dirty="0"/>
              <a:t>no symptoms were evident prior </a:t>
            </a:r>
            <a:r>
              <a:rPr lang="en-US" dirty="0" smtClean="0"/>
              <a:t>to 10 </a:t>
            </a:r>
            <a:r>
              <a:rPr lang="en-US" dirty="0"/>
              <a:t>years of age.</a:t>
            </a:r>
            <a:endParaRPr lang="en-US" dirty="0" smtClean="0"/>
          </a:p>
          <a:p>
            <a:r>
              <a:rPr lang="en-US" dirty="0" smtClean="0"/>
              <a:t>According </a:t>
            </a:r>
            <a:r>
              <a:rPr lang="en-US" dirty="0"/>
              <a:t>to diagnostic criteria of </a:t>
            </a:r>
            <a:r>
              <a:rPr lang="en-US" dirty="0" smtClean="0"/>
              <a:t>the </a:t>
            </a:r>
            <a:r>
              <a:rPr lang="en-US" i="1" dirty="0" smtClean="0"/>
              <a:t>DSM</a:t>
            </a:r>
            <a:r>
              <a:rPr lang="en-US" dirty="0" smtClean="0"/>
              <a:t>, </a:t>
            </a:r>
            <a:r>
              <a:rPr lang="en-US" dirty="0"/>
              <a:t>in order of severity, </a:t>
            </a:r>
            <a:r>
              <a:rPr lang="en-US" dirty="0" smtClean="0"/>
              <a:t>the most </a:t>
            </a:r>
            <a:r>
              <a:rPr lang="en-US" dirty="0"/>
              <a:t>severe disorder takes </a:t>
            </a:r>
            <a:r>
              <a:rPr lang="en-US" dirty="0" smtClean="0"/>
              <a:t>precedence in </a:t>
            </a:r>
            <a:r>
              <a:rPr lang="en-US" dirty="0"/>
              <a:t>diagnosis. </a:t>
            </a:r>
            <a:endParaRPr lang="en-US" dirty="0" smtClean="0"/>
          </a:p>
          <a:p>
            <a:r>
              <a:rPr lang="en-US" dirty="0" smtClean="0"/>
              <a:t>From </a:t>
            </a:r>
            <a:r>
              <a:rPr lang="en-US" dirty="0"/>
              <a:t>the least </a:t>
            </a:r>
            <a:r>
              <a:rPr lang="en-US" dirty="0" smtClean="0"/>
              <a:t>to most </a:t>
            </a:r>
            <a:r>
              <a:rPr lang="en-US" dirty="0"/>
              <a:t>severe, the disorders are ODD</a:t>
            </a:r>
            <a:r>
              <a:rPr lang="en-US" dirty="0" smtClean="0"/>
              <a:t>, CD</a:t>
            </a:r>
            <a:r>
              <a:rPr lang="en-US" dirty="0"/>
              <a:t>, and Antisocial Personality Disorder</a:t>
            </a:r>
            <a:r>
              <a:rPr lang="en-US" dirty="0" smtClean="0"/>
              <a:t>. However</a:t>
            </a:r>
            <a:r>
              <a:rPr lang="en-US" dirty="0"/>
              <a:t>, Antisocial </a:t>
            </a:r>
            <a:r>
              <a:rPr lang="en-US" dirty="0" smtClean="0"/>
              <a:t>Personality Disorder </a:t>
            </a:r>
            <a:r>
              <a:rPr lang="en-US" dirty="0"/>
              <a:t>cannot be given as a </a:t>
            </a:r>
            <a:r>
              <a:rPr lang="en-US" dirty="0" smtClean="0"/>
              <a:t>diagnosis to </a:t>
            </a:r>
            <a:r>
              <a:rPr lang="en-US" dirty="0"/>
              <a:t>persons under 18 years of age.</a:t>
            </a:r>
          </a:p>
        </p:txBody>
      </p:sp>
    </p:spTree>
    <p:extLst>
      <p:ext uri="{BB962C8B-B14F-4D97-AF65-F5344CB8AC3E}">
        <p14:creationId xmlns:p14="http://schemas.microsoft.com/office/powerpoint/2010/main" val="42246134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i="1" dirty="0"/>
              <a:t>Limited Prosocial </a:t>
            </a:r>
            <a:r>
              <a:rPr lang="en-US" b="1" i="1" dirty="0" smtClean="0"/>
              <a:t>Emotions</a:t>
            </a:r>
            <a:endParaRPr lang="en-US" dirty="0"/>
          </a:p>
        </p:txBody>
      </p:sp>
      <p:sp>
        <p:nvSpPr>
          <p:cNvPr id="3" name="Content Placeholder 2"/>
          <p:cNvSpPr>
            <a:spLocks noGrp="1"/>
          </p:cNvSpPr>
          <p:nvPr>
            <p:ph idx="1"/>
          </p:nvPr>
        </p:nvSpPr>
        <p:spPr>
          <a:xfrm>
            <a:off x="457200" y="914400"/>
            <a:ext cx="8229600" cy="5791200"/>
          </a:xfrm>
        </p:spPr>
        <p:txBody>
          <a:bodyPr>
            <a:noAutofit/>
          </a:bodyPr>
          <a:lstStyle/>
          <a:p>
            <a:r>
              <a:rPr lang="en-US" sz="2000" dirty="0" smtClean="0"/>
              <a:t>The </a:t>
            </a:r>
            <a:r>
              <a:rPr lang="en-US" sz="2000" dirty="0" err="1"/>
              <a:t>specifier</a:t>
            </a:r>
            <a:r>
              <a:rPr lang="en-US" sz="2000" dirty="0"/>
              <a:t> of “limited prosocial emotions” is new to the </a:t>
            </a:r>
            <a:r>
              <a:rPr lang="en-US" sz="2000" i="1" dirty="0"/>
              <a:t>DSM-5 </a:t>
            </a:r>
            <a:r>
              <a:rPr lang="en-US" sz="2000" dirty="0"/>
              <a:t>and is used </a:t>
            </a:r>
            <a:r>
              <a:rPr lang="en-US" sz="2000" dirty="0" smtClean="0"/>
              <a:t>to indicate </a:t>
            </a:r>
            <a:r>
              <a:rPr lang="en-US" sz="2000" dirty="0"/>
              <a:t>a persistent pattern of </a:t>
            </a:r>
            <a:r>
              <a:rPr lang="en-US" sz="2000" dirty="0" smtClean="0"/>
              <a:t>interaction </a:t>
            </a:r>
            <a:r>
              <a:rPr lang="en-US" sz="2000" dirty="0"/>
              <a:t>(over at least 12 months) </a:t>
            </a:r>
            <a:r>
              <a:rPr lang="en-US" sz="2000" dirty="0" smtClean="0"/>
              <a:t>characterized by </a:t>
            </a:r>
            <a:r>
              <a:rPr lang="en-US" sz="2000" dirty="0"/>
              <a:t>at least two of the following </a:t>
            </a:r>
            <a:r>
              <a:rPr lang="en-US" sz="2000" dirty="0" smtClean="0"/>
              <a:t>attributes:</a:t>
            </a:r>
          </a:p>
          <a:p>
            <a:pPr lvl="1"/>
            <a:r>
              <a:rPr lang="en-US" sz="2000" dirty="0" smtClean="0"/>
              <a:t>Lack </a:t>
            </a:r>
            <a:r>
              <a:rPr lang="en-US" sz="2000" dirty="0"/>
              <a:t>of remorse or guilt</a:t>
            </a:r>
          </a:p>
          <a:p>
            <a:pPr lvl="1"/>
            <a:r>
              <a:rPr lang="en-US" sz="2000" dirty="0" smtClean="0"/>
              <a:t>Callous/lack </a:t>
            </a:r>
            <a:r>
              <a:rPr lang="en-US" sz="2000" dirty="0"/>
              <a:t>of empathy</a:t>
            </a:r>
          </a:p>
          <a:p>
            <a:pPr lvl="1"/>
            <a:r>
              <a:rPr lang="en-US" sz="2000" dirty="0" smtClean="0"/>
              <a:t>Lack </a:t>
            </a:r>
            <a:r>
              <a:rPr lang="en-US" sz="2000" dirty="0"/>
              <a:t>of concern about performance</a:t>
            </a:r>
          </a:p>
          <a:p>
            <a:pPr lvl="1"/>
            <a:r>
              <a:rPr lang="en-US" sz="2000" dirty="0" smtClean="0"/>
              <a:t>Shallow </a:t>
            </a:r>
            <a:r>
              <a:rPr lang="en-US" sz="2000" dirty="0"/>
              <a:t>or deficient affect (APA, 2013, p. 471)</a:t>
            </a:r>
          </a:p>
          <a:p>
            <a:r>
              <a:rPr lang="en-US" sz="2000" dirty="0"/>
              <a:t>Studies have demonstrated that children who exhibit </a:t>
            </a:r>
            <a:r>
              <a:rPr lang="en-US" sz="2000" dirty="0" smtClean="0"/>
              <a:t>callous-unemotional (</a:t>
            </a:r>
            <a:r>
              <a:rPr lang="en-US" sz="2000" dirty="0"/>
              <a:t>CU) and aggressive traits process emotionally based information in a way </a:t>
            </a:r>
            <a:r>
              <a:rPr lang="en-US" sz="2000" dirty="0"/>
              <a:t>that is less responsive physiologically</a:t>
            </a:r>
            <a:r>
              <a:rPr lang="en-US" sz="2000" dirty="0" smtClean="0"/>
              <a:t>. </a:t>
            </a:r>
          </a:p>
          <a:p>
            <a:r>
              <a:rPr lang="en-US" sz="2000" dirty="0" smtClean="0"/>
              <a:t>They are </a:t>
            </a:r>
            <a:r>
              <a:rPr lang="en-US" sz="2000" dirty="0"/>
              <a:t>also less likely to respond to </a:t>
            </a:r>
            <a:r>
              <a:rPr lang="en-US" sz="2000" dirty="0" smtClean="0"/>
              <a:t>harsh parenting </a:t>
            </a:r>
            <a:r>
              <a:rPr lang="en-US" sz="2000" dirty="0"/>
              <a:t>practices, more likely </a:t>
            </a:r>
            <a:r>
              <a:rPr lang="en-US" sz="2000" dirty="0" smtClean="0"/>
              <a:t>to engage </a:t>
            </a:r>
            <a:r>
              <a:rPr lang="en-US" sz="2000" dirty="0"/>
              <a:t>in high-risk behaviors, </a:t>
            </a:r>
            <a:r>
              <a:rPr lang="en-US" sz="2000" dirty="0" smtClean="0"/>
              <a:t>and show </a:t>
            </a:r>
            <a:r>
              <a:rPr lang="en-US" sz="2000" dirty="0"/>
              <a:t>less response in the </a:t>
            </a:r>
            <a:r>
              <a:rPr lang="en-US" sz="2000" dirty="0" smtClean="0"/>
              <a:t>amygdale which </a:t>
            </a:r>
            <a:r>
              <a:rPr lang="en-US" sz="2000" dirty="0"/>
              <a:t>is responsible for </a:t>
            </a:r>
            <a:r>
              <a:rPr lang="en-US" sz="2000" dirty="0" smtClean="0"/>
              <a:t>monitoring emotional </a:t>
            </a:r>
            <a:r>
              <a:rPr lang="en-US" sz="2000" dirty="0"/>
              <a:t>control and </a:t>
            </a:r>
            <a:r>
              <a:rPr lang="en-US" sz="2000" dirty="0" smtClean="0"/>
              <a:t>the fear response.</a:t>
            </a:r>
          </a:p>
          <a:p>
            <a:r>
              <a:rPr lang="en-US" sz="2000" dirty="0" smtClean="0"/>
              <a:t>Children with </a:t>
            </a:r>
            <a:r>
              <a:rPr lang="en-US" sz="2000" dirty="0"/>
              <a:t>disruptive </a:t>
            </a:r>
            <a:r>
              <a:rPr lang="en-US" sz="2000" dirty="0" smtClean="0"/>
              <a:t>behaviors who </a:t>
            </a:r>
            <a:r>
              <a:rPr lang="en-US" sz="2000" dirty="0"/>
              <a:t>also display CU traits </a:t>
            </a:r>
            <a:r>
              <a:rPr lang="en-US" sz="2000" dirty="0" smtClean="0"/>
              <a:t>tend to </a:t>
            </a:r>
            <a:r>
              <a:rPr lang="en-US" sz="2000" dirty="0"/>
              <a:t>have </a:t>
            </a:r>
            <a:r>
              <a:rPr lang="en-US" sz="2000" dirty="0" smtClean="0"/>
              <a:t> significantly </a:t>
            </a:r>
            <a:r>
              <a:rPr lang="en-US" sz="2000" dirty="0"/>
              <a:t>higher </a:t>
            </a:r>
            <a:r>
              <a:rPr lang="en-US" sz="2000" dirty="0" smtClean="0"/>
              <a:t>levels of </a:t>
            </a:r>
            <a:r>
              <a:rPr lang="en-US" sz="2000" dirty="0"/>
              <a:t>genetic influence, whereas </a:t>
            </a:r>
            <a:r>
              <a:rPr lang="en-US" sz="2000" dirty="0" smtClean="0"/>
              <a:t>those without </a:t>
            </a:r>
            <a:r>
              <a:rPr lang="en-US" sz="2000" dirty="0"/>
              <a:t>CU traits tend to be </a:t>
            </a:r>
            <a:r>
              <a:rPr lang="en-US" sz="2000" dirty="0" smtClean="0"/>
              <a:t>more influenced </a:t>
            </a:r>
            <a:r>
              <a:rPr lang="en-US" sz="2000" dirty="0"/>
              <a:t>by environmental factors</a:t>
            </a:r>
            <a:endParaRPr lang="en-US" sz="2000" dirty="0"/>
          </a:p>
        </p:txBody>
      </p:sp>
    </p:spTree>
    <p:extLst>
      <p:ext uri="{BB962C8B-B14F-4D97-AF65-F5344CB8AC3E}">
        <p14:creationId xmlns:p14="http://schemas.microsoft.com/office/powerpoint/2010/main" val="30057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Other Subtypes of CD</a:t>
            </a:r>
            <a:endParaRPr lang="en-US" dirty="0"/>
          </a:p>
        </p:txBody>
      </p:sp>
      <p:sp>
        <p:nvSpPr>
          <p:cNvPr id="3" name="Content Placeholder 2"/>
          <p:cNvSpPr>
            <a:spLocks noGrp="1"/>
          </p:cNvSpPr>
          <p:nvPr>
            <p:ph idx="1"/>
          </p:nvPr>
        </p:nvSpPr>
        <p:spPr>
          <a:xfrm>
            <a:off x="457200" y="1143000"/>
            <a:ext cx="8229600" cy="5486400"/>
          </a:xfrm>
        </p:spPr>
        <p:txBody>
          <a:bodyPr>
            <a:normAutofit fontScale="77500" lnSpcReduction="20000"/>
          </a:bodyPr>
          <a:lstStyle/>
          <a:p>
            <a:r>
              <a:rPr lang="en-US" dirty="0" err="1" smtClean="0"/>
              <a:t>Loeber</a:t>
            </a:r>
            <a:r>
              <a:rPr lang="en-US" dirty="0" smtClean="0"/>
              <a:t> and </a:t>
            </a:r>
            <a:r>
              <a:rPr lang="en-US" dirty="0"/>
              <a:t>Keenan (1994) suggest a </a:t>
            </a:r>
            <a:r>
              <a:rPr lang="en-US" dirty="0" smtClean="0"/>
              <a:t>number of potential </a:t>
            </a:r>
            <a:r>
              <a:rPr lang="en-US" dirty="0"/>
              <a:t>subtypes of CD</a:t>
            </a:r>
            <a:r>
              <a:rPr lang="en-US" dirty="0" smtClean="0"/>
              <a:t>:</a:t>
            </a:r>
          </a:p>
          <a:p>
            <a:r>
              <a:rPr lang="en-US" i="1" dirty="0"/>
              <a:t>Authority conflict pathway. </a:t>
            </a:r>
            <a:r>
              <a:rPr lang="en-US" dirty="0"/>
              <a:t>As </a:t>
            </a:r>
            <a:r>
              <a:rPr lang="en-US" dirty="0" smtClean="0"/>
              <a:t>with ODD</a:t>
            </a:r>
            <a:r>
              <a:rPr lang="en-US" dirty="0"/>
              <a:t>, behaviors are defiant </a:t>
            </a:r>
            <a:r>
              <a:rPr lang="en-US" dirty="0" smtClean="0"/>
              <a:t>and involve </a:t>
            </a:r>
            <a:r>
              <a:rPr lang="en-US" dirty="0"/>
              <a:t>rule violations. </a:t>
            </a:r>
            <a:r>
              <a:rPr lang="en-US" dirty="0" smtClean="0"/>
              <a:t>Defiance does </a:t>
            </a:r>
            <a:r>
              <a:rPr lang="en-US" dirty="0"/>
              <a:t>not result in harm to </a:t>
            </a:r>
            <a:r>
              <a:rPr lang="en-US" dirty="0" smtClean="0"/>
              <a:t>others (</a:t>
            </a:r>
            <a:r>
              <a:rPr lang="en-US" dirty="0"/>
              <a:t>e.g., truancy, running away).</a:t>
            </a:r>
          </a:p>
          <a:p>
            <a:r>
              <a:rPr lang="en-US" i="1" dirty="0" smtClean="0"/>
              <a:t>Covert </a:t>
            </a:r>
            <a:r>
              <a:rPr lang="en-US" i="1" dirty="0"/>
              <a:t>pathway. </a:t>
            </a:r>
            <a:r>
              <a:rPr lang="en-US" dirty="0"/>
              <a:t>Violations </a:t>
            </a:r>
            <a:r>
              <a:rPr lang="en-US" dirty="0" smtClean="0"/>
              <a:t>include rule </a:t>
            </a:r>
            <a:r>
              <a:rPr lang="en-US" dirty="0"/>
              <a:t>violations (e.g</a:t>
            </a:r>
            <a:r>
              <a:rPr lang="en-US" dirty="0" smtClean="0"/>
              <a:t>., shoplifting</a:t>
            </a:r>
            <a:r>
              <a:rPr lang="en-US" dirty="0"/>
              <a:t>, vandalism) but </a:t>
            </a:r>
            <a:r>
              <a:rPr lang="en-US" dirty="0" smtClean="0"/>
              <a:t>do not </a:t>
            </a:r>
            <a:r>
              <a:rPr lang="en-US" dirty="0"/>
              <a:t>include acts of violence </a:t>
            </a:r>
            <a:r>
              <a:rPr lang="en-US" dirty="0" smtClean="0"/>
              <a:t>toward others.</a:t>
            </a:r>
          </a:p>
          <a:p>
            <a:r>
              <a:rPr lang="en-US" i="1" dirty="0"/>
              <a:t>Overt pathway. </a:t>
            </a:r>
            <a:r>
              <a:rPr lang="en-US" dirty="0"/>
              <a:t>Youth are </a:t>
            </a:r>
            <a:r>
              <a:rPr lang="en-US" dirty="0" smtClean="0"/>
              <a:t>aggressive at </a:t>
            </a:r>
            <a:r>
              <a:rPr lang="en-US" dirty="0"/>
              <a:t>a young age </a:t>
            </a:r>
            <a:r>
              <a:rPr lang="en-US" dirty="0" smtClean="0"/>
              <a:t>and </a:t>
            </a:r>
            <a:r>
              <a:rPr lang="en-US" dirty="0"/>
              <a:t>continue to engage in more serious acts of aggression and violence </a:t>
            </a:r>
            <a:r>
              <a:rPr lang="en-US" dirty="0" smtClean="0"/>
              <a:t>toward others</a:t>
            </a:r>
            <a:r>
              <a:rPr lang="en-US" dirty="0"/>
              <a:t>.</a:t>
            </a:r>
          </a:p>
          <a:p>
            <a:r>
              <a:rPr lang="en-US" i="1" dirty="0" smtClean="0"/>
              <a:t>Dual </a:t>
            </a:r>
            <a:r>
              <a:rPr lang="en-US" i="1" dirty="0"/>
              <a:t>overt/covert (combination of two previous pathways). </a:t>
            </a:r>
            <a:r>
              <a:rPr lang="en-US" dirty="0"/>
              <a:t>Youth engage in </a:t>
            </a:r>
            <a:r>
              <a:rPr lang="en-US" dirty="0" smtClean="0"/>
              <a:t>rule violations </a:t>
            </a:r>
            <a:r>
              <a:rPr lang="en-US" dirty="0"/>
              <a:t>and aggressive acts.</a:t>
            </a:r>
          </a:p>
          <a:p>
            <a:r>
              <a:rPr lang="en-US" i="1" dirty="0" smtClean="0"/>
              <a:t>Triple </a:t>
            </a:r>
            <a:r>
              <a:rPr lang="en-US" i="1" dirty="0"/>
              <a:t>pathway. </a:t>
            </a:r>
            <a:r>
              <a:rPr lang="en-US" dirty="0"/>
              <a:t>Youth demonstrate behaviors from all three clusters.</a:t>
            </a:r>
          </a:p>
        </p:txBody>
      </p:sp>
    </p:spTree>
    <p:extLst>
      <p:ext uri="{BB962C8B-B14F-4D97-AF65-F5344CB8AC3E}">
        <p14:creationId xmlns:p14="http://schemas.microsoft.com/office/powerpoint/2010/main" val="35852513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the triple-pathway </a:t>
            </a:r>
            <a:r>
              <a:rPr lang="en-US" dirty="0" smtClean="0"/>
              <a:t>youth had </a:t>
            </a:r>
            <a:r>
              <a:rPr lang="en-US" dirty="0"/>
              <a:t>the worst overall future </a:t>
            </a:r>
            <a:r>
              <a:rPr lang="en-US" dirty="0" smtClean="0"/>
              <a:t>outcomes</a:t>
            </a:r>
            <a:r>
              <a:rPr lang="en-US" dirty="0"/>
              <a:t>.</a:t>
            </a:r>
            <a:endParaRPr lang="en-US" dirty="0" smtClean="0"/>
          </a:p>
          <a:p>
            <a:r>
              <a:rPr lang="en-US" dirty="0" smtClean="0"/>
              <a:t>the </a:t>
            </a:r>
            <a:r>
              <a:rPr lang="en-US" dirty="0"/>
              <a:t>dual overt/covert youth </a:t>
            </a:r>
            <a:r>
              <a:rPr lang="en-US" dirty="0" smtClean="0"/>
              <a:t>were most </a:t>
            </a:r>
            <a:r>
              <a:rPr lang="en-US" dirty="0"/>
              <a:t>likely to engage in delinquent behaviors. </a:t>
            </a:r>
            <a:endParaRPr lang="en-US" dirty="0" smtClean="0"/>
          </a:p>
          <a:p>
            <a:r>
              <a:rPr lang="en-US" dirty="0" smtClean="0"/>
              <a:t>For </a:t>
            </a:r>
            <a:r>
              <a:rPr lang="en-US" dirty="0"/>
              <a:t>youth on the overt pathways</a:t>
            </a:r>
            <a:r>
              <a:rPr lang="en-US" dirty="0" smtClean="0"/>
              <a:t>, unless </a:t>
            </a:r>
            <a:r>
              <a:rPr lang="en-US" dirty="0"/>
              <a:t>intervention was successful, aggression led to increasing violence, crimes</a:t>
            </a:r>
            <a:r>
              <a:rPr lang="en-US" dirty="0" smtClean="0"/>
              <a:t>, and </a:t>
            </a:r>
            <a:r>
              <a:rPr lang="en-US" dirty="0"/>
              <a:t>increasingly poor adolescent outcomes. </a:t>
            </a:r>
            <a:endParaRPr lang="en-US" dirty="0" smtClean="0"/>
          </a:p>
          <a:p>
            <a:r>
              <a:rPr lang="en-US" dirty="0" smtClean="0"/>
              <a:t>Those </a:t>
            </a:r>
            <a:r>
              <a:rPr lang="en-US" dirty="0"/>
              <a:t>youth on an exclusive </a:t>
            </a:r>
            <a:r>
              <a:rPr lang="en-US" dirty="0" smtClean="0"/>
              <a:t>authority conflict </a:t>
            </a:r>
            <a:r>
              <a:rPr lang="en-US" dirty="0"/>
              <a:t>pathway continued to engage in battles with authority figures; however</a:t>
            </a:r>
            <a:r>
              <a:rPr lang="en-US" dirty="0" smtClean="0"/>
              <a:t>, they </a:t>
            </a:r>
            <a:r>
              <a:rPr lang="en-US" dirty="0"/>
              <a:t>had the best overall outcomes of all subtypes.</a:t>
            </a:r>
          </a:p>
        </p:txBody>
      </p:sp>
    </p:spTree>
    <p:extLst>
      <p:ext uri="{BB962C8B-B14F-4D97-AF65-F5344CB8AC3E}">
        <p14:creationId xmlns:p14="http://schemas.microsoft.com/office/powerpoint/2010/main" val="25180307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Prevalence and Comorbidity</a:t>
            </a: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a:t>2</a:t>
            </a:r>
            <a:r>
              <a:rPr lang="en-US" dirty="0" smtClean="0"/>
              <a:t>% </a:t>
            </a:r>
            <a:r>
              <a:rPr lang="en-US" dirty="0"/>
              <a:t>and 10</a:t>
            </a:r>
            <a:r>
              <a:rPr lang="en-US" dirty="0" smtClean="0"/>
              <a:t>%.</a:t>
            </a:r>
          </a:p>
          <a:p>
            <a:r>
              <a:rPr lang="en-US" dirty="0"/>
              <a:t>Males outnumber </a:t>
            </a:r>
            <a:r>
              <a:rPr lang="en-US" dirty="0" smtClean="0"/>
              <a:t>females.</a:t>
            </a:r>
          </a:p>
          <a:p>
            <a:r>
              <a:rPr lang="en-US" dirty="0" smtClean="0"/>
              <a:t>Gender differences </a:t>
            </a:r>
            <a:r>
              <a:rPr lang="en-US" dirty="0"/>
              <a:t>have been reported for different behavioral outcomes.</a:t>
            </a:r>
          </a:p>
          <a:p>
            <a:r>
              <a:rPr lang="en-US" dirty="0"/>
              <a:t>Males tend to exhibit symptoms of vandalism, physical altercations, theft, </a:t>
            </a:r>
            <a:r>
              <a:rPr lang="en-US" dirty="0" smtClean="0"/>
              <a:t>and have </a:t>
            </a:r>
            <a:r>
              <a:rPr lang="en-US" dirty="0"/>
              <a:t>more school discipline issues. </a:t>
            </a:r>
            <a:endParaRPr lang="en-US" dirty="0" smtClean="0"/>
          </a:p>
          <a:p>
            <a:r>
              <a:rPr lang="en-US" dirty="0" smtClean="0"/>
              <a:t>Females </a:t>
            </a:r>
            <a:r>
              <a:rPr lang="en-US" dirty="0"/>
              <a:t>with CD manifest symptoms in </a:t>
            </a:r>
            <a:r>
              <a:rPr lang="en-US" dirty="0" smtClean="0"/>
              <a:t>running away</a:t>
            </a:r>
            <a:r>
              <a:rPr lang="en-US" dirty="0"/>
              <a:t>, substance use, truancy, and </a:t>
            </a:r>
            <a:r>
              <a:rPr lang="en-US" dirty="0" smtClean="0"/>
              <a:t>prostitution.</a:t>
            </a:r>
          </a:p>
          <a:p>
            <a:r>
              <a:rPr lang="en-US" dirty="0" smtClean="0"/>
              <a:t>Comorbidity with ODD, Substance abuse, Depression</a:t>
            </a:r>
            <a:endParaRPr lang="en-US" dirty="0"/>
          </a:p>
        </p:txBody>
      </p:sp>
    </p:spTree>
    <p:extLst>
      <p:ext uri="{BB962C8B-B14F-4D97-AF65-F5344CB8AC3E}">
        <p14:creationId xmlns:p14="http://schemas.microsoft.com/office/powerpoint/2010/main" val="4598167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Developmental Course</a:t>
            </a:r>
            <a:endParaRPr lang="en-US" dirty="0"/>
          </a:p>
        </p:txBody>
      </p:sp>
      <p:sp>
        <p:nvSpPr>
          <p:cNvPr id="3" name="Content Placeholder 2"/>
          <p:cNvSpPr>
            <a:spLocks noGrp="1"/>
          </p:cNvSpPr>
          <p:nvPr>
            <p:ph idx="1"/>
          </p:nvPr>
        </p:nvSpPr>
        <p:spPr/>
        <p:txBody>
          <a:bodyPr/>
          <a:lstStyle/>
          <a:p>
            <a:r>
              <a:rPr lang="en-US" dirty="0"/>
              <a:t>Within the realm of disruptive behavior disorders, CPs represent the most serious</a:t>
            </a:r>
            <a:r>
              <a:rPr lang="en-US" dirty="0" smtClean="0"/>
              <a:t>, complex</a:t>
            </a:r>
            <a:r>
              <a:rPr lang="en-US" dirty="0"/>
              <a:t>, and problematic behaviors</a:t>
            </a:r>
            <a:r>
              <a:rPr lang="en-US" dirty="0" smtClean="0"/>
              <a:t>.</a:t>
            </a:r>
          </a:p>
          <a:p>
            <a:r>
              <a:rPr lang="en-US" i="1" dirty="0" smtClean="0"/>
              <a:t>Early starters and late starters.</a:t>
            </a:r>
          </a:p>
          <a:p>
            <a:r>
              <a:rPr lang="en-US" dirty="0"/>
              <a:t>90% of youth with CD had an initial diagnosis of </a:t>
            </a:r>
            <a:r>
              <a:rPr lang="en-US" dirty="0" smtClean="0"/>
              <a:t>ODD.</a:t>
            </a:r>
          </a:p>
          <a:p>
            <a:endParaRPr lang="en-US" i="1" dirty="0"/>
          </a:p>
        </p:txBody>
      </p:sp>
    </p:spTree>
    <p:extLst>
      <p:ext uri="{BB962C8B-B14F-4D97-AF65-F5344CB8AC3E}">
        <p14:creationId xmlns:p14="http://schemas.microsoft.com/office/powerpoint/2010/main" val="3534046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Aggressive Behavior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Aggression and Prosocial Behavior</a:t>
            </a:r>
          </a:p>
          <a:p>
            <a:r>
              <a:rPr lang="en-US" dirty="0" smtClean="0"/>
              <a:t>Proactive or Cold-blooded </a:t>
            </a:r>
            <a:r>
              <a:rPr lang="en-US" dirty="0" err="1" smtClean="0"/>
              <a:t>vs</a:t>
            </a:r>
            <a:r>
              <a:rPr lang="en-US" dirty="0" smtClean="0"/>
              <a:t> Reactive or Hot-blooded aggression</a:t>
            </a:r>
          </a:p>
          <a:p>
            <a:r>
              <a:rPr lang="en-US" dirty="0" smtClean="0"/>
              <a:t>Instrumental </a:t>
            </a:r>
            <a:r>
              <a:rPr lang="en-US" dirty="0" err="1" smtClean="0"/>
              <a:t>vs</a:t>
            </a:r>
            <a:r>
              <a:rPr lang="en-US" dirty="0" smtClean="0"/>
              <a:t> Interpersonal or Hostile Aggression</a:t>
            </a:r>
          </a:p>
          <a:p>
            <a:r>
              <a:rPr lang="en-US" dirty="0" smtClean="0"/>
              <a:t>Self-Regulation </a:t>
            </a:r>
          </a:p>
          <a:p>
            <a:pPr lvl="1"/>
            <a:r>
              <a:rPr lang="en-US" dirty="0" smtClean="0"/>
              <a:t>Delay of gratification, impulse control</a:t>
            </a:r>
          </a:p>
          <a:p>
            <a:pPr lvl="1"/>
            <a:r>
              <a:rPr lang="en-US" dirty="0" smtClean="0"/>
              <a:t>Influences socialization, cognition, and emotional regulation</a:t>
            </a:r>
          </a:p>
          <a:p>
            <a:pPr marL="457200" lvl="1" indent="-457200">
              <a:buFont typeface="Arial" pitchFamily="34" charset="0"/>
              <a:buChar char="•"/>
            </a:pPr>
            <a:r>
              <a:rPr lang="en-US" dirty="0"/>
              <a:t>Cognitive awareness of the actor as </a:t>
            </a:r>
            <a:r>
              <a:rPr lang="en-US" dirty="0" smtClean="0"/>
              <a:t>agent</a:t>
            </a:r>
          </a:p>
          <a:p>
            <a:pPr marL="457200" lvl="1" indent="-457200">
              <a:buFont typeface="Arial" pitchFamily="34" charset="0"/>
              <a:buChar char="•"/>
            </a:pPr>
            <a:r>
              <a:rPr lang="en-US" dirty="0" smtClean="0"/>
              <a:t>Empathic awareness </a:t>
            </a:r>
          </a:p>
          <a:p>
            <a:pPr marL="457200" lvl="1" indent="-457200">
              <a:buFont typeface="Arial" pitchFamily="34" charset="0"/>
              <a:buChar char="•"/>
            </a:pPr>
            <a:endParaRPr lang="en-US" dirty="0"/>
          </a:p>
          <a:p>
            <a:pPr marL="457200" lvl="1" indent="-457200">
              <a:buNone/>
            </a:pPr>
            <a:endParaRPr lang="en-US" dirty="0" smtClean="0"/>
          </a:p>
          <a:p>
            <a:endParaRPr lang="en-US" dirty="0" smtClean="0"/>
          </a:p>
          <a:p>
            <a:endParaRPr lang="en-US" dirty="0"/>
          </a:p>
        </p:txBody>
      </p:sp>
    </p:spTree>
    <p:extLst>
      <p:ext uri="{BB962C8B-B14F-4D97-AF65-F5344CB8AC3E}">
        <p14:creationId xmlns:p14="http://schemas.microsoft.com/office/powerpoint/2010/main" val="364695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t>Risk Factors and Protective Factors</a:t>
            </a:r>
            <a:endParaRPr lang="en-US" dirty="0"/>
          </a:p>
        </p:txBody>
      </p:sp>
      <p:sp>
        <p:nvSpPr>
          <p:cNvPr id="3" name="Content Placeholder 2"/>
          <p:cNvSpPr>
            <a:spLocks noGrp="1"/>
          </p:cNvSpPr>
          <p:nvPr>
            <p:ph idx="1"/>
          </p:nvPr>
        </p:nvSpPr>
        <p:spPr>
          <a:xfrm>
            <a:off x="457200" y="1066800"/>
            <a:ext cx="8229600" cy="5257800"/>
          </a:xfrm>
        </p:spPr>
        <p:txBody>
          <a:bodyPr>
            <a:noAutofit/>
          </a:bodyPr>
          <a:lstStyle/>
          <a:p>
            <a:r>
              <a:rPr lang="en-US" sz="2300" dirty="0" smtClean="0"/>
              <a:t>Less frontal </a:t>
            </a:r>
            <a:r>
              <a:rPr lang="en-US" sz="2300" dirty="0"/>
              <a:t>lobe activity in the brains </a:t>
            </a:r>
            <a:r>
              <a:rPr lang="en-US" sz="2300" dirty="0" smtClean="0"/>
              <a:t>of youth </a:t>
            </a:r>
            <a:r>
              <a:rPr lang="en-US" sz="2300" dirty="0"/>
              <a:t>with </a:t>
            </a:r>
            <a:r>
              <a:rPr lang="en-US" sz="2300" dirty="0" smtClean="0"/>
              <a:t>CD.</a:t>
            </a:r>
          </a:p>
          <a:p>
            <a:r>
              <a:rPr lang="en-US" sz="2300" dirty="0" smtClean="0"/>
              <a:t>Poor ability </a:t>
            </a:r>
            <a:r>
              <a:rPr lang="en-US" sz="2300" dirty="0"/>
              <a:t>to inhibit behavioral </a:t>
            </a:r>
            <a:r>
              <a:rPr lang="en-US" sz="2300" dirty="0" smtClean="0"/>
              <a:t>responses and </a:t>
            </a:r>
            <a:r>
              <a:rPr lang="en-US" sz="2300" dirty="0"/>
              <a:t>weaknesses in </a:t>
            </a:r>
            <a:r>
              <a:rPr lang="en-US" sz="2300" dirty="0" smtClean="0"/>
              <a:t>planning ability.</a:t>
            </a:r>
          </a:p>
          <a:p>
            <a:r>
              <a:rPr lang="en-US" sz="2300" dirty="0" smtClean="0"/>
              <a:t>Elevated levels </a:t>
            </a:r>
            <a:r>
              <a:rPr lang="en-US" sz="2300" dirty="0"/>
              <a:t>of the hormone </a:t>
            </a:r>
            <a:r>
              <a:rPr lang="en-US" sz="2300" dirty="0" smtClean="0"/>
              <a:t>testosterone may be </a:t>
            </a:r>
            <a:r>
              <a:rPr lang="en-US" sz="2300" dirty="0"/>
              <a:t>implicated in the genetic </a:t>
            </a:r>
            <a:r>
              <a:rPr lang="en-US" sz="2300" dirty="0" smtClean="0"/>
              <a:t>transmission of </a:t>
            </a:r>
            <a:r>
              <a:rPr lang="en-US" sz="2300" dirty="0"/>
              <a:t>aggressive impulses. </a:t>
            </a:r>
            <a:endParaRPr lang="en-US" sz="2300" dirty="0" smtClean="0"/>
          </a:p>
          <a:p>
            <a:r>
              <a:rPr lang="en-US" sz="2300" dirty="0" smtClean="0"/>
              <a:t>Low levels </a:t>
            </a:r>
            <a:r>
              <a:rPr lang="en-US" sz="2300" dirty="0"/>
              <a:t>of Dopamine </a:t>
            </a:r>
            <a:r>
              <a:rPr lang="el-GR" sz="2300" dirty="0"/>
              <a:t>β-</a:t>
            </a:r>
            <a:r>
              <a:rPr lang="en-US" sz="2300" dirty="0"/>
              <a:t>hydroxylase (DBH) (which </a:t>
            </a:r>
            <a:r>
              <a:rPr lang="en-US" sz="2300" dirty="0" smtClean="0"/>
              <a:t>converts dopamine </a:t>
            </a:r>
            <a:r>
              <a:rPr lang="en-US" sz="2300" dirty="0"/>
              <a:t>to noradrenaline</a:t>
            </a:r>
            <a:r>
              <a:rPr lang="en-US" sz="2300" dirty="0" smtClean="0"/>
              <a:t>) may </a:t>
            </a:r>
            <a:r>
              <a:rPr lang="en-US" sz="2300" dirty="0"/>
              <a:t>produce higher thresholds </a:t>
            </a:r>
            <a:r>
              <a:rPr lang="en-US" sz="2300" dirty="0" smtClean="0"/>
              <a:t>for sensation-seeking </a:t>
            </a:r>
            <a:r>
              <a:rPr lang="en-US" sz="2300" dirty="0"/>
              <a:t>behaviors in </a:t>
            </a:r>
            <a:r>
              <a:rPr lang="en-US" sz="2300" dirty="0" smtClean="0"/>
              <a:t>some children</a:t>
            </a:r>
          </a:p>
          <a:p>
            <a:r>
              <a:rPr lang="en-US" sz="2300" dirty="0" smtClean="0"/>
              <a:t>Twin and adoption studies—impact of both genes and environment</a:t>
            </a:r>
          </a:p>
          <a:p>
            <a:r>
              <a:rPr lang="en-US" sz="2300" dirty="0"/>
              <a:t>Increased risk for </a:t>
            </a:r>
            <a:r>
              <a:rPr lang="en-US" sz="2300" dirty="0" smtClean="0"/>
              <a:t>Disruptive Behavior </a:t>
            </a:r>
            <a:r>
              <a:rPr lang="en-US" sz="2300" dirty="0"/>
              <a:t>Disorders has been </a:t>
            </a:r>
            <a:r>
              <a:rPr lang="en-US" sz="2300" dirty="0" smtClean="0"/>
              <a:t>noted in </a:t>
            </a:r>
            <a:r>
              <a:rPr lang="en-US" sz="2300" dirty="0"/>
              <a:t>families where the biological </a:t>
            </a:r>
            <a:r>
              <a:rPr lang="en-US" sz="2300" dirty="0" smtClean="0"/>
              <a:t>or adoptive </a:t>
            </a:r>
            <a:r>
              <a:rPr lang="en-US" sz="2300" dirty="0"/>
              <a:t>parent has Antisocial </a:t>
            </a:r>
            <a:r>
              <a:rPr lang="en-US" sz="2300" dirty="0" smtClean="0"/>
              <a:t>Personality Disorder </a:t>
            </a:r>
            <a:r>
              <a:rPr lang="en-US" sz="2300" dirty="0"/>
              <a:t>or when </a:t>
            </a:r>
            <a:r>
              <a:rPr lang="en-US" sz="2300" dirty="0" smtClean="0"/>
              <a:t>biological parents </a:t>
            </a:r>
            <a:r>
              <a:rPr lang="en-US" sz="2300" dirty="0"/>
              <a:t>suffer from alcohol dependence</a:t>
            </a:r>
            <a:r>
              <a:rPr lang="en-US" sz="2300" dirty="0" smtClean="0"/>
              <a:t>, Mood </a:t>
            </a:r>
            <a:r>
              <a:rPr lang="en-US" sz="2300" dirty="0"/>
              <a:t>Disorders, Schizophrenia</a:t>
            </a:r>
            <a:r>
              <a:rPr lang="en-US" sz="2300" dirty="0" smtClean="0"/>
              <a:t>, or </a:t>
            </a:r>
            <a:r>
              <a:rPr lang="en-US" sz="2300" dirty="0"/>
              <a:t>a history of ADHD</a:t>
            </a:r>
          </a:p>
        </p:txBody>
      </p:sp>
    </p:spTree>
    <p:extLst>
      <p:ext uri="{BB962C8B-B14F-4D97-AF65-F5344CB8AC3E}">
        <p14:creationId xmlns:p14="http://schemas.microsoft.com/office/powerpoint/2010/main" val="18177605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838200"/>
            <a:ext cx="8229600" cy="5287963"/>
          </a:xfrm>
        </p:spPr>
        <p:txBody>
          <a:bodyPr>
            <a:normAutofit/>
          </a:bodyPr>
          <a:lstStyle/>
          <a:p>
            <a:r>
              <a:rPr lang="en-US" i="1" dirty="0"/>
              <a:t>Psychodynamic </a:t>
            </a:r>
            <a:r>
              <a:rPr lang="en-US" i="1" dirty="0" smtClean="0"/>
              <a:t>Theories</a:t>
            </a:r>
          </a:p>
          <a:p>
            <a:pPr lvl="1"/>
            <a:r>
              <a:rPr lang="en-US" dirty="0" smtClean="0"/>
              <a:t>Deep-seated feelings </a:t>
            </a:r>
            <a:r>
              <a:rPr lang="en-US" dirty="0"/>
              <a:t>of lack of parental love, </a:t>
            </a:r>
            <a:r>
              <a:rPr lang="en-US" dirty="0" smtClean="0"/>
              <a:t>absence of </a:t>
            </a:r>
            <a:r>
              <a:rPr lang="en-US" dirty="0"/>
              <a:t>empathy, and inability to </a:t>
            </a:r>
            <a:r>
              <a:rPr lang="en-US" dirty="0" smtClean="0"/>
              <a:t>trust</a:t>
            </a:r>
          </a:p>
          <a:p>
            <a:r>
              <a:rPr lang="en-US" dirty="0" smtClean="0"/>
              <a:t>Behavioral Perspective</a:t>
            </a:r>
          </a:p>
          <a:p>
            <a:pPr lvl="1"/>
            <a:r>
              <a:rPr lang="en-US" dirty="0" smtClean="0"/>
              <a:t>The factors </a:t>
            </a:r>
            <a:r>
              <a:rPr lang="en-US" dirty="0"/>
              <a:t>in the </a:t>
            </a:r>
            <a:r>
              <a:rPr lang="en-US" dirty="0" smtClean="0"/>
              <a:t>environment responsible </a:t>
            </a:r>
            <a:r>
              <a:rPr lang="en-US" dirty="0"/>
              <a:t>for reinforcing and sustaining the behavior</a:t>
            </a:r>
            <a:r>
              <a:rPr lang="en-US" dirty="0" smtClean="0"/>
              <a:t>.</a:t>
            </a:r>
          </a:p>
          <a:p>
            <a:pPr lvl="1"/>
            <a:r>
              <a:rPr lang="en-US" dirty="0" smtClean="0"/>
              <a:t>Coercion theory</a:t>
            </a:r>
          </a:p>
          <a:p>
            <a:r>
              <a:rPr lang="en-US" i="1" dirty="0" smtClean="0"/>
              <a:t>Cognitive Theories</a:t>
            </a:r>
          </a:p>
          <a:p>
            <a:pPr lvl="1"/>
            <a:r>
              <a:rPr lang="en-US" i="1" dirty="0" smtClean="0"/>
              <a:t>Hostile attribution </a:t>
            </a:r>
            <a:r>
              <a:rPr lang="en-US" i="1" dirty="0"/>
              <a:t>bias </a:t>
            </a:r>
            <a:r>
              <a:rPr lang="en-US" dirty="0"/>
              <a:t>and </a:t>
            </a:r>
            <a:r>
              <a:rPr lang="en-US" dirty="0" smtClean="0"/>
              <a:t>misinterpretation of ambivalent </a:t>
            </a:r>
            <a:r>
              <a:rPr lang="en-US" dirty="0"/>
              <a:t>cues as being inherently hostile</a:t>
            </a:r>
          </a:p>
        </p:txBody>
      </p:sp>
    </p:spTree>
    <p:extLst>
      <p:ext uri="{BB962C8B-B14F-4D97-AF65-F5344CB8AC3E}">
        <p14:creationId xmlns:p14="http://schemas.microsoft.com/office/powerpoint/2010/main" val="3633204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i="1" dirty="0" smtClean="0"/>
              <a:t>Family </a:t>
            </a:r>
            <a:r>
              <a:rPr lang="en-US" b="1" i="1" dirty="0"/>
              <a:t>Patterns, Attachment, and </a:t>
            </a:r>
            <a:r>
              <a:rPr lang="en-US" b="1" i="1" dirty="0" smtClean="0"/>
              <a:t>Parenting</a:t>
            </a:r>
          </a:p>
          <a:p>
            <a:r>
              <a:rPr lang="en-US" dirty="0" smtClean="0"/>
              <a:t>Focus on </a:t>
            </a:r>
            <a:r>
              <a:rPr lang="en-US" dirty="0"/>
              <a:t>the parent-child relationship </a:t>
            </a:r>
            <a:endParaRPr lang="en-US" dirty="0" smtClean="0"/>
          </a:p>
          <a:p>
            <a:r>
              <a:rPr lang="en-US" dirty="0" smtClean="0"/>
              <a:t>Childhood aggression </a:t>
            </a:r>
            <a:r>
              <a:rPr lang="en-US" dirty="0"/>
              <a:t>may be interpreted as the child’s attempt to shift the balance </a:t>
            </a:r>
            <a:r>
              <a:rPr lang="en-US" dirty="0" smtClean="0"/>
              <a:t>of power </a:t>
            </a:r>
            <a:r>
              <a:rPr lang="en-US" dirty="0"/>
              <a:t>due to inconsistent, or extreme boundaries and or limit setting by parents.</a:t>
            </a:r>
          </a:p>
          <a:p>
            <a:r>
              <a:rPr lang="en-US" dirty="0" smtClean="0"/>
              <a:t>Insecure attachment </a:t>
            </a:r>
            <a:r>
              <a:rPr lang="en-US" dirty="0"/>
              <a:t>to aggressive preschool behaviors (Greenberg</a:t>
            </a:r>
            <a:r>
              <a:rPr lang="en-US" dirty="0" smtClean="0"/>
              <a:t>, 1999)</a:t>
            </a:r>
          </a:p>
          <a:p>
            <a:r>
              <a:rPr lang="en-US" i="1" dirty="0" smtClean="0"/>
              <a:t>Authoritarian parenting style </a:t>
            </a:r>
            <a:r>
              <a:rPr lang="en-US" dirty="0" smtClean="0"/>
              <a:t>could </a:t>
            </a:r>
            <a:r>
              <a:rPr lang="en-US" dirty="0"/>
              <a:t>set the stage for latent aggression giving way to expression in the </a:t>
            </a:r>
            <a:r>
              <a:rPr lang="en-US" dirty="0" smtClean="0"/>
              <a:t>adolescent years</a:t>
            </a:r>
            <a:r>
              <a:rPr lang="en-US" dirty="0"/>
              <a:t>.</a:t>
            </a:r>
          </a:p>
        </p:txBody>
      </p:sp>
    </p:spTree>
    <p:extLst>
      <p:ext uri="{BB962C8B-B14F-4D97-AF65-F5344CB8AC3E}">
        <p14:creationId xmlns:p14="http://schemas.microsoft.com/office/powerpoint/2010/main" val="17317107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Multiple methods and multiple informants</a:t>
            </a:r>
          </a:p>
          <a:p>
            <a:r>
              <a:rPr lang="en-US" dirty="0" smtClean="0"/>
              <a:t>On </a:t>
            </a:r>
            <a:r>
              <a:rPr lang="en-US" dirty="0"/>
              <a:t>the ASEBA (</a:t>
            </a:r>
            <a:r>
              <a:rPr lang="en-US" dirty="0" smtClean="0"/>
              <a:t>Achenbach &amp; </a:t>
            </a:r>
            <a:r>
              <a:rPr lang="en-US" dirty="0" err="1"/>
              <a:t>Rescorla</a:t>
            </a:r>
            <a:r>
              <a:rPr lang="en-US" dirty="0"/>
              <a:t>, 2001) children with ODD and CD will likely have </a:t>
            </a:r>
            <a:r>
              <a:rPr lang="en-US" dirty="0" smtClean="0"/>
              <a:t>elevated scores </a:t>
            </a:r>
            <a:r>
              <a:rPr lang="en-US" dirty="0"/>
              <a:t>on the following syndrome scales: Social Problems, Rule-Breaking Behavior</a:t>
            </a:r>
            <a:r>
              <a:rPr lang="en-US" dirty="0" smtClean="0"/>
              <a:t>, Aggressive </a:t>
            </a:r>
            <a:r>
              <a:rPr lang="en-US" dirty="0"/>
              <a:t>Behavior, Externalizing Problems, and Total Problems. </a:t>
            </a:r>
            <a:endParaRPr lang="en-US" dirty="0" smtClean="0"/>
          </a:p>
          <a:p>
            <a:r>
              <a:rPr lang="en-US" dirty="0" smtClean="0"/>
              <a:t>The </a:t>
            </a:r>
            <a:r>
              <a:rPr lang="en-US" i="1" dirty="0" smtClean="0"/>
              <a:t>DSM</a:t>
            </a:r>
            <a:r>
              <a:rPr lang="en-US" dirty="0" smtClean="0"/>
              <a:t>-oriented </a:t>
            </a:r>
            <a:r>
              <a:rPr lang="en-US" dirty="0"/>
              <a:t>scales of the ASEBA will likely show elevations on ODD and CD.</a:t>
            </a:r>
          </a:p>
          <a:p>
            <a:r>
              <a:rPr lang="en-US" dirty="0"/>
              <a:t>Conner’s parent and teacher scales (CPSR, CTSR, 1998) would have elevations </a:t>
            </a:r>
            <a:r>
              <a:rPr lang="en-US" dirty="0" smtClean="0"/>
              <a:t>on the </a:t>
            </a:r>
            <a:r>
              <a:rPr lang="en-US" dirty="0"/>
              <a:t>Oppositional and Social Problem scales, while the </a:t>
            </a:r>
            <a:r>
              <a:rPr lang="en-US" dirty="0" err="1"/>
              <a:t>Conners</a:t>
            </a:r>
            <a:r>
              <a:rPr lang="en-US" dirty="0"/>
              <a:t>-Wells’ </a:t>
            </a:r>
            <a:r>
              <a:rPr lang="en-US" dirty="0" smtClean="0"/>
              <a:t>Adolescent Self-Report </a:t>
            </a:r>
            <a:r>
              <a:rPr lang="en-US" dirty="0"/>
              <a:t>Scale (CASS, 1997 ) would likely indicate Family Problems, </a:t>
            </a:r>
            <a:r>
              <a:rPr lang="en-US" dirty="0" smtClean="0"/>
              <a:t>Conduct Problems</a:t>
            </a:r>
            <a:r>
              <a:rPr lang="en-US" dirty="0"/>
              <a:t>, and problems with Anger Control. </a:t>
            </a:r>
            <a:endParaRPr lang="en-US" dirty="0" smtClean="0"/>
          </a:p>
          <a:p>
            <a:r>
              <a:rPr lang="en-US" dirty="0" smtClean="0"/>
              <a:t>On </a:t>
            </a:r>
            <a:r>
              <a:rPr lang="en-US" dirty="0"/>
              <a:t>the Behavior </a:t>
            </a:r>
            <a:r>
              <a:rPr lang="en-US" dirty="0" smtClean="0"/>
              <a:t>Assessment System </a:t>
            </a:r>
            <a:r>
              <a:rPr lang="en-US" dirty="0"/>
              <a:t>for Children (BASC; Reynolds &amp; </a:t>
            </a:r>
            <a:r>
              <a:rPr lang="en-US" dirty="0" err="1"/>
              <a:t>Kamphaus</a:t>
            </a:r>
            <a:r>
              <a:rPr lang="en-US" dirty="0"/>
              <a:t>, 1992), the scales that </a:t>
            </a:r>
            <a:r>
              <a:rPr lang="en-US" dirty="0" smtClean="0"/>
              <a:t>would be </a:t>
            </a:r>
            <a:r>
              <a:rPr lang="en-US" dirty="0"/>
              <a:t>elevated would likely include the Aggression, Conduct Problems, and </a:t>
            </a:r>
            <a:r>
              <a:rPr lang="en-US" dirty="0" smtClean="0"/>
              <a:t>Composite Externalizing </a:t>
            </a:r>
            <a:r>
              <a:rPr lang="en-US" dirty="0"/>
              <a:t>Problems scales.</a:t>
            </a:r>
          </a:p>
        </p:txBody>
      </p:sp>
    </p:spTree>
    <p:extLst>
      <p:ext uri="{BB962C8B-B14F-4D97-AF65-F5344CB8AC3E}">
        <p14:creationId xmlns:p14="http://schemas.microsoft.com/office/powerpoint/2010/main" val="10727067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t>Treatment</a:t>
            </a:r>
            <a:endParaRPr lang="en-US" dirty="0"/>
          </a:p>
        </p:txBody>
      </p:sp>
      <p:sp>
        <p:nvSpPr>
          <p:cNvPr id="3" name="Content Placeholder 2"/>
          <p:cNvSpPr>
            <a:spLocks noGrp="1"/>
          </p:cNvSpPr>
          <p:nvPr>
            <p:ph idx="1"/>
          </p:nvPr>
        </p:nvSpPr>
        <p:spPr>
          <a:xfrm>
            <a:off x="457200" y="1219200"/>
            <a:ext cx="8229600" cy="5257800"/>
          </a:xfrm>
        </p:spPr>
        <p:txBody>
          <a:bodyPr>
            <a:normAutofit fontScale="70000" lnSpcReduction="20000"/>
          </a:bodyPr>
          <a:lstStyle/>
          <a:p>
            <a:r>
              <a:rPr lang="en-US" dirty="0" err="1"/>
              <a:t>Brestan</a:t>
            </a:r>
            <a:r>
              <a:rPr lang="en-US" dirty="0"/>
              <a:t> and </a:t>
            </a:r>
            <a:r>
              <a:rPr lang="en-US" dirty="0" err="1"/>
              <a:t>Eyberg</a:t>
            </a:r>
            <a:r>
              <a:rPr lang="en-US" dirty="0"/>
              <a:t> (1998) reviewed and </a:t>
            </a:r>
            <a:r>
              <a:rPr lang="en-US" dirty="0" smtClean="0"/>
              <a:t>evaluated 82 </a:t>
            </a:r>
            <a:r>
              <a:rPr lang="en-US" dirty="0"/>
              <a:t>studies involving more than 5,000 youth (with Disruptive Behavior Disorders</a:t>
            </a:r>
            <a:r>
              <a:rPr lang="en-US" dirty="0" smtClean="0"/>
              <a:t>: ODD </a:t>
            </a:r>
            <a:r>
              <a:rPr lang="en-US" dirty="0"/>
              <a:t>and/or CD) according to criteria established by the APA Task </a:t>
            </a:r>
            <a:r>
              <a:rPr lang="en-US" dirty="0" smtClean="0"/>
              <a:t>Force of </a:t>
            </a:r>
            <a:r>
              <a:rPr lang="en-US" dirty="0"/>
              <a:t>the American Psychiatric Association (1995) on evidence-based treatments.</a:t>
            </a:r>
          </a:p>
          <a:p>
            <a:r>
              <a:rPr lang="en-US" dirty="0" smtClean="0"/>
              <a:t>Cognitive behavioral </a:t>
            </a:r>
            <a:r>
              <a:rPr lang="en-US" dirty="0"/>
              <a:t>methods, with or without a parent component. </a:t>
            </a:r>
          </a:p>
          <a:p>
            <a:r>
              <a:rPr lang="en-US" dirty="0" smtClean="0"/>
              <a:t>Two parent </a:t>
            </a:r>
            <a:r>
              <a:rPr lang="en-US" dirty="0"/>
              <a:t>training programs that met the higher criteria: a parent </a:t>
            </a:r>
            <a:r>
              <a:rPr lang="en-US" dirty="0" smtClean="0"/>
              <a:t>training program </a:t>
            </a:r>
            <a:r>
              <a:rPr lang="en-US" dirty="0"/>
              <a:t>developed to reduce behavior problems in young children (</a:t>
            </a:r>
            <a:r>
              <a:rPr lang="en-US" dirty="0" smtClean="0"/>
              <a:t>Webster-Stratton</a:t>
            </a:r>
            <a:r>
              <a:rPr lang="en-US" dirty="0"/>
              <a:t>, 1984) and a behavioral parent training program based on a </a:t>
            </a:r>
            <a:r>
              <a:rPr lang="en-US" dirty="0" smtClean="0"/>
              <a:t>manual called </a:t>
            </a:r>
            <a:r>
              <a:rPr lang="en-US" i="1" dirty="0"/>
              <a:t>Living with Children: New Methods for Parents and Teachers </a:t>
            </a:r>
            <a:r>
              <a:rPr lang="en-US" dirty="0"/>
              <a:t>produced by </a:t>
            </a:r>
            <a:r>
              <a:rPr lang="en-US" dirty="0" smtClean="0"/>
              <a:t>Patterson and </a:t>
            </a:r>
            <a:r>
              <a:rPr lang="en-US" dirty="0" err="1"/>
              <a:t>Gullion</a:t>
            </a:r>
            <a:r>
              <a:rPr lang="en-US" dirty="0"/>
              <a:t> (1968). </a:t>
            </a:r>
            <a:endParaRPr lang="en-US" dirty="0" smtClean="0"/>
          </a:p>
          <a:p>
            <a:r>
              <a:rPr lang="en-US" dirty="0" smtClean="0"/>
              <a:t>The </a:t>
            </a:r>
            <a:r>
              <a:rPr lang="en-US" dirty="0"/>
              <a:t>manual provides lesson plans for parents </a:t>
            </a:r>
            <a:r>
              <a:rPr lang="en-US" dirty="0" smtClean="0"/>
              <a:t>directed toward </a:t>
            </a:r>
            <a:r>
              <a:rPr lang="en-US" dirty="0"/>
              <a:t>improving skills in areas of prioritizing and targeting behaviors for </a:t>
            </a:r>
            <a:r>
              <a:rPr lang="en-US" dirty="0" smtClean="0"/>
              <a:t>intervention and </a:t>
            </a:r>
            <a:r>
              <a:rPr lang="en-US" dirty="0"/>
              <a:t>developing reinforcement programs to reduce unwanted and </a:t>
            </a:r>
            <a:r>
              <a:rPr lang="en-US" dirty="0" smtClean="0"/>
              <a:t>increase desirable </a:t>
            </a:r>
            <a:r>
              <a:rPr lang="en-US" dirty="0"/>
              <a:t>behaviors.</a:t>
            </a:r>
          </a:p>
        </p:txBody>
      </p:sp>
    </p:spTree>
    <p:extLst>
      <p:ext uri="{BB962C8B-B14F-4D97-AF65-F5344CB8AC3E}">
        <p14:creationId xmlns:p14="http://schemas.microsoft.com/office/powerpoint/2010/main" val="10403158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6019800"/>
          </a:xfrm>
        </p:spPr>
        <p:txBody>
          <a:bodyPr>
            <a:normAutofit fontScale="92500" lnSpcReduction="20000"/>
          </a:bodyPr>
          <a:lstStyle/>
          <a:p>
            <a:r>
              <a:rPr lang="en-US" dirty="0" err="1"/>
              <a:t>Brestan</a:t>
            </a:r>
            <a:r>
              <a:rPr lang="en-US" dirty="0"/>
              <a:t> and </a:t>
            </a:r>
            <a:r>
              <a:rPr lang="en-US" dirty="0" err="1"/>
              <a:t>Eyberg</a:t>
            </a:r>
            <a:r>
              <a:rPr lang="en-US" dirty="0"/>
              <a:t> (1998) highlighted two programs as probably efficacious</a:t>
            </a:r>
            <a:r>
              <a:rPr lang="en-US" dirty="0" smtClean="0"/>
              <a:t>: a </a:t>
            </a:r>
            <a:r>
              <a:rPr lang="en-US" dirty="0"/>
              <a:t>children’s problem-solving skills program (</a:t>
            </a:r>
            <a:r>
              <a:rPr lang="en-US" dirty="0" err="1"/>
              <a:t>Kazdin</a:t>
            </a:r>
            <a:r>
              <a:rPr lang="en-US" dirty="0"/>
              <a:t>, </a:t>
            </a:r>
            <a:r>
              <a:rPr lang="en-US" dirty="0" err="1"/>
              <a:t>Esveldt</a:t>
            </a:r>
            <a:r>
              <a:rPr lang="en-US" dirty="0"/>
              <a:t>-Dawson, French, </a:t>
            </a:r>
            <a:r>
              <a:rPr lang="en-US" dirty="0" smtClean="0"/>
              <a:t>&amp; </a:t>
            </a:r>
            <a:r>
              <a:rPr lang="en-US" dirty="0" err="1" smtClean="0"/>
              <a:t>Unis</a:t>
            </a:r>
            <a:r>
              <a:rPr lang="en-US" dirty="0"/>
              <a:t>, 1987) and a program targeting anger control (</a:t>
            </a:r>
            <a:r>
              <a:rPr lang="en-US" dirty="0" err="1"/>
              <a:t>Lochman</a:t>
            </a:r>
            <a:r>
              <a:rPr lang="en-US" dirty="0"/>
              <a:t>, Burch, Curry, </a:t>
            </a:r>
            <a:r>
              <a:rPr lang="en-US" dirty="0" smtClean="0"/>
              <a:t>&amp; </a:t>
            </a:r>
            <a:r>
              <a:rPr lang="en-US" dirty="0" err="1" smtClean="0"/>
              <a:t>Lampton</a:t>
            </a:r>
            <a:r>
              <a:rPr lang="en-US" dirty="0"/>
              <a:t>, 1984). </a:t>
            </a:r>
            <a:endParaRPr lang="en-US" dirty="0" smtClean="0"/>
          </a:p>
          <a:p>
            <a:r>
              <a:rPr lang="en-US" dirty="0" smtClean="0"/>
              <a:t>Both </a:t>
            </a:r>
            <a:r>
              <a:rPr lang="en-US" dirty="0"/>
              <a:t>programs focus on skill training over a relatively large </a:t>
            </a:r>
            <a:r>
              <a:rPr lang="en-US" dirty="0" smtClean="0"/>
              <a:t>number of </a:t>
            </a:r>
            <a:r>
              <a:rPr lang="en-US" dirty="0"/>
              <a:t>sessions. The Problem-Solving—Skills-Training (PSST; </a:t>
            </a:r>
            <a:r>
              <a:rPr lang="en-US" dirty="0" err="1"/>
              <a:t>Kazdin</a:t>
            </a:r>
            <a:r>
              <a:rPr lang="en-US" dirty="0"/>
              <a:t>, 1996) </a:t>
            </a:r>
            <a:r>
              <a:rPr lang="en-US" dirty="0" smtClean="0"/>
              <a:t>program is </a:t>
            </a:r>
            <a:r>
              <a:rPr lang="en-US" dirty="0"/>
              <a:t>a 20-session program developed to teach children how to solve </a:t>
            </a:r>
            <a:r>
              <a:rPr lang="en-US" dirty="0" smtClean="0"/>
              <a:t>problems in </a:t>
            </a:r>
            <a:r>
              <a:rPr lang="en-US" dirty="0"/>
              <a:t>a highly predictable and logical manner. </a:t>
            </a:r>
            <a:endParaRPr lang="en-US" dirty="0" smtClean="0"/>
          </a:p>
          <a:p>
            <a:r>
              <a:rPr lang="en-US" dirty="0" smtClean="0"/>
              <a:t>The </a:t>
            </a:r>
            <a:r>
              <a:rPr lang="en-US" dirty="0"/>
              <a:t>Coping Power (Larson &amp; </a:t>
            </a:r>
            <a:r>
              <a:rPr lang="en-US" dirty="0" err="1"/>
              <a:t>Lochman</a:t>
            </a:r>
            <a:r>
              <a:rPr lang="en-US" dirty="0" smtClean="0"/>
              <a:t>, 2002</a:t>
            </a:r>
            <a:r>
              <a:rPr lang="en-US" dirty="0"/>
              <a:t>) program is a 33-session program developed to promote anger control.</a:t>
            </a:r>
          </a:p>
        </p:txBody>
      </p:sp>
    </p:spTree>
    <p:extLst>
      <p:ext uri="{BB962C8B-B14F-4D97-AF65-F5344CB8AC3E}">
        <p14:creationId xmlns:p14="http://schemas.microsoft.com/office/powerpoint/2010/main" val="19349927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Interventions for ODD</a:t>
            </a:r>
            <a:endParaRPr lang="en-US" dirty="0"/>
          </a:p>
        </p:txBody>
      </p:sp>
      <p:sp>
        <p:nvSpPr>
          <p:cNvPr id="3" name="Content Placeholder 2"/>
          <p:cNvSpPr>
            <a:spLocks noGrp="1"/>
          </p:cNvSpPr>
          <p:nvPr>
            <p:ph idx="1"/>
          </p:nvPr>
        </p:nvSpPr>
        <p:spPr>
          <a:xfrm>
            <a:off x="457200" y="1143000"/>
            <a:ext cx="8229600" cy="5334000"/>
          </a:xfrm>
        </p:spPr>
        <p:txBody>
          <a:bodyPr>
            <a:noAutofit/>
          </a:bodyPr>
          <a:lstStyle/>
          <a:p>
            <a:r>
              <a:rPr lang="en-US" sz="2100" dirty="0" smtClean="0"/>
              <a:t>Greene et al. (2003</a:t>
            </a:r>
            <a:r>
              <a:rPr lang="en-US" sz="2100" dirty="0"/>
              <a:t>) criticize the majority of existing programs for </a:t>
            </a:r>
            <a:r>
              <a:rPr lang="en-US" sz="2100" dirty="0" smtClean="0"/>
              <a:t>targeting interventions </a:t>
            </a:r>
            <a:r>
              <a:rPr lang="en-US" sz="2100" dirty="0"/>
              <a:t>almost exclusively at parenting practices in families that are </a:t>
            </a:r>
            <a:r>
              <a:rPr lang="en-US" sz="2100" dirty="0" smtClean="0"/>
              <a:t>often highly </a:t>
            </a:r>
            <a:r>
              <a:rPr lang="en-US" sz="2100" dirty="0"/>
              <a:t>stressed and who drop out of programs at high rates</a:t>
            </a:r>
            <a:r>
              <a:rPr lang="en-US" sz="2100" dirty="0" smtClean="0"/>
              <a:t>.</a:t>
            </a:r>
          </a:p>
          <a:p>
            <a:r>
              <a:rPr lang="en-US" sz="2100" dirty="0" smtClean="0"/>
              <a:t>The need to target </a:t>
            </a:r>
            <a:r>
              <a:rPr lang="en-US" sz="2100" dirty="0"/>
              <a:t>cognitive distortions and deficiencies evident in children with ODD.</a:t>
            </a:r>
          </a:p>
          <a:p>
            <a:r>
              <a:rPr lang="en-US" sz="2100" dirty="0" smtClean="0"/>
              <a:t>Collaborative </a:t>
            </a:r>
            <a:r>
              <a:rPr lang="en-US" sz="2100" dirty="0"/>
              <a:t>Problem Solving (CPS; Greene &amp; </a:t>
            </a:r>
            <a:r>
              <a:rPr lang="en-US" sz="2100" dirty="0" err="1"/>
              <a:t>Ablon</a:t>
            </a:r>
            <a:r>
              <a:rPr lang="en-US" sz="2100" dirty="0"/>
              <a:t>, 2004) to </a:t>
            </a:r>
            <a:r>
              <a:rPr lang="en-US" sz="2100" dirty="0" smtClean="0"/>
              <a:t>address deficiencies </a:t>
            </a:r>
            <a:r>
              <a:rPr lang="en-US" sz="2100" dirty="0"/>
              <a:t>in the ODD child’s processing in areas of emotion regulation, </a:t>
            </a:r>
            <a:r>
              <a:rPr lang="en-US" sz="2100" dirty="0" smtClean="0"/>
              <a:t>frustration tolerance</a:t>
            </a:r>
            <a:r>
              <a:rPr lang="en-US" sz="2100" dirty="0"/>
              <a:t>, problem-solving, and flexibility. </a:t>
            </a:r>
            <a:endParaRPr lang="en-US" sz="2100" dirty="0" smtClean="0"/>
          </a:p>
          <a:p>
            <a:r>
              <a:rPr lang="en-US" sz="2100" dirty="0" smtClean="0"/>
              <a:t>The </a:t>
            </a:r>
            <a:r>
              <a:rPr lang="en-US" sz="2100" dirty="0"/>
              <a:t>CPS program is </a:t>
            </a:r>
            <a:r>
              <a:rPr lang="en-US" sz="2100" dirty="0" smtClean="0"/>
              <a:t>designed to </a:t>
            </a:r>
            <a:r>
              <a:rPr lang="en-US" sz="2100" dirty="0"/>
              <a:t>increase parent awareness of the underlying parent/child characteristics </a:t>
            </a:r>
            <a:r>
              <a:rPr lang="en-US" sz="2100" dirty="0" smtClean="0"/>
              <a:t>that propel </a:t>
            </a:r>
            <a:r>
              <a:rPr lang="en-US" sz="2100" dirty="0"/>
              <a:t>the ODD behavior through the development of </a:t>
            </a:r>
            <a:r>
              <a:rPr lang="en-US" sz="2100" dirty="0" smtClean="0"/>
              <a:t>various strategies </a:t>
            </a:r>
            <a:r>
              <a:rPr lang="en-US" sz="2100" dirty="0"/>
              <a:t>to </a:t>
            </a:r>
            <a:r>
              <a:rPr lang="en-US" sz="2100" dirty="0" smtClean="0"/>
              <a:t>manage behaviors</a:t>
            </a:r>
            <a:r>
              <a:rPr lang="en-US" sz="2100" dirty="0"/>
              <a:t>. </a:t>
            </a:r>
            <a:endParaRPr lang="en-US" sz="2100" dirty="0" smtClean="0"/>
          </a:p>
          <a:p>
            <a:r>
              <a:rPr lang="en-US" sz="2100" dirty="0" smtClean="0"/>
              <a:t>Empirical </a:t>
            </a:r>
            <a:r>
              <a:rPr lang="en-US" sz="2100" dirty="0"/>
              <a:t>investigations comparing the CPS program to </a:t>
            </a:r>
            <a:r>
              <a:rPr lang="en-US" sz="2100" dirty="0" smtClean="0"/>
              <a:t>parent training </a:t>
            </a:r>
            <a:r>
              <a:rPr lang="en-US" sz="2100" dirty="0"/>
              <a:t>(PT) using Barkley’s defiant-youth program (Barkley, 1997 ) revealed </a:t>
            </a:r>
            <a:r>
              <a:rPr lang="en-US" sz="2100" dirty="0" smtClean="0"/>
              <a:t>superior short-term </a:t>
            </a:r>
            <a:r>
              <a:rPr lang="en-US" sz="2100" dirty="0"/>
              <a:t>and long-term improvement for ODD children, which was </a:t>
            </a:r>
            <a:r>
              <a:rPr lang="en-US" sz="2100" dirty="0" smtClean="0"/>
              <a:t>statistically and </a:t>
            </a:r>
            <a:r>
              <a:rPr lang="en-US" sz="2100" dirty="0"/>
              <a:t>clinically significant.</a:t>
            </a:r>
          </a:p>
        </p:txBody>
      </p:sp>
    </p:spTree>
    <p:extLst>
      <p:ext uri="{BB962C8B-B14F-4D97-AF65-F5344CB8AC3E}">
        <p14:creationId xmlns:p14="http://schemas.microsoft.com/office/powerpoint/2010/main" val="26785768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Despite the extensive use of RTC placements for the </a:t>
            </a:r>
            <a:r>
              <a:rPr lang="en-US" dirty="0" smtClean="0"/>
              <a:t>most severely </a:t>
            </a:r>
            <a:r>
              <a:rPr lang="en-US" dirty="0"/>
              <a:t>disordered youth, empirical evidence has been minimal and lacking in </a:t>
            </a:r>
            <a:r>
              <a:rPr lang="en-US" dirty="0" smtClean="0"/>
              <a:t>experimental controls.</a:t>
            </a:r>
          </a:p>
          <a:p>
            <a:r>
              <a:rPr lang="en-US" dirty="0"/>
              <a:t>Home-based alternatives, such as family preservation programs, also </a:t>
            </a:r>
            <a:r>
              <a:rPr lang="en-US" dirty="0" smtClean="0"/>
              <a:t>have suffered </a:t>
            </a:r>
            <a:r>
              <a:rPr lang="en-US" dirty="0"/>
              <a:t>from a lack of empirical support or have demonstrated </a:t>
            </a:r>
            <a:r>
              <a:rPr lang="en-US" dirty="0" smtClean="0"/>
              <a:t>inconsistent outcomes.</a:t>
            </a:r>
          </a:p>
          <a:p>
            <a:r>
              <a:rPr lang="en-US" dirty="0" smtClean="0"/>
              <a:t>Studies of </a:t>
            </a:r>
            <a:r>
              <a:rPr lang="en-US" dirty="0"/>
              <a:t>the effectiveness </a:t>
            </a:r>
            <a:r>
              <a:rPr lang="en-US" dirty="0" smtClean="0"/>
              <a:t>of </a:t>
            </a:r>
            <a:r>
              <a:rPr lang="en-US" dirty="0" err="1" smtClean="0"/>
              <a:t>multisystemic</a:t>
            </a:r>
            <a:r>
              <a:rPr lang="en-US" dirty="0" smtClean="0"/>
              <a:t> </a:t>
            </a:r>
            <a:r>
              <a:rPr lang="en-US" dirty="0"/>
              <a:t>therapy (MST) have demonstrated that providing services </a:t>
            </a:r>
            <a:r>
              <a:rPr lang="en-US" dirty="0" smtClean="0"/>
              <a:t>in the </a:t>
            </a:r>
            <a:r>
              <a:rPr lang="en-US" dirty="0"/>
              <a:t>community can be successful for juvenile offenders (</a:t>
            </a:r>
            <a:r>
              <a:rPr lang="en-US" dirty="0" err="1"/>
              <a:t>Henggeler</a:t>
            </a:r>
            <a:r>
              <a:rPr lang="en-US" dirty="0"/>
              <a:t> &amp; </a:t>
            </a:r>
            <a:r>
              <a:rPr lang="en-US" dirty="0" err="1"/>
              <a:t>Borduin</a:t>
            </a:r>
            <a:r>
              <a:rPr lang="en-US" dirty="0" smtClean="0"/>
              <a:t>, 1990</a:t>
            </a:r>
            <a:r>
              <a:rPr lang="en-US" dirty="0"/>
              <a:t>) compared to hospitalization as an alternative (</a:t>
            </a:r>
            <a:r>
              <a:rPr lang="en-US" dirty="0" err="1"/>
              <a:t>Schoenwald</a:t>
            </a:r>
            <a:r>
              <a:rPr lang="en-US" dirty="0"/>
              <a:t> et al., 2000).</a:t>
            </a:r>
          </a:p>
          <a:p>
            <a:r>
              <a:rPr lang="en-US" dirty="0"/>
              <a:t>Success of the MST approach, which focuses on multiple determinants of </a:t>
            </a:r>
            <a:r>
              <a:rPr lang="en-US" dirty="0" smtClean="0"/>
              <a:t>deviant behavior</a:t>
            </a:r>
            <a:r>
              <a:rPr lang="en-US" dirty="0"/>
              <a:t>, has been attributed to ecological validity (community outreach) </a:t>
            </a:r>
            <a:r>
              <a:rPr lang="en-US" dirty="0" smtClean="0"/>
              <a:t>and cognitive </a:t>
            </a:r>
            <a:r>
              <a:rPr lang="en-US" dirty="0"/>
              <a:t>behavioral methods.</a:t>
            </a:r>
          </a:p>
        </p:txBody>
      </p:sp>
    </p:spTree>
    <p:extLst>
      <p:ext uri="{BB962C8B-B14F-4D97-AF65-F5344CB8AC3E}">
        <p14:creationId xmlns:p14="http://schemas.microsoft.com/office/powerpoint/2010/main" val="3428514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Interventions for CD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Comparisons by </a:t>
            </a:r>
            <a:r>
              <a:rPr lang="en-US" dirty="0"/>
              <a:t>Chamberlain and Reid (1991, 1998) of the success of </a:t>
            </a:r>
            <a:r>
              <a:rPr lang="en-US" dirty="0" smtClean="0"/>
              <a:t>juveniles placed </a:t>
            </a:r>
            <a:r>
              <a:rPr lang="en-US" dirty="0"/>
              <a:t>in specialized foster care programs (SFC) using methods </a:t>
            </a:r>
            <a:r>
              <a:rPr lang="en-US" dirty="0" smtClean="0"/>
              <a:t>developed by </a:t>
            </a:r>
            <a:r>
              <a:rPr lang="en-US" dirty="0"/>
              <a:t>Patterson, Reid, Jones, and Conger (1975) compared to juveniles assigned </a:t>
            </a:r>
            <a:r>
              <a:rPr lang="en-US" dirty="0" smtClean="0"/>
              <a:t>to RTCs</a:t>
            </a:r>
            <a:r>
              <a:rPr lang="en-US" dirty="0"/>
              <a:t>. </a:t>
            </a:r>
            <a:endParaRPr lang="en-US" dirty="0" smtClean="0"/>
          </a:p>
          <a:p>
            <a:r>
              <a:rPr lang="en-US" dirty="0" err="1" smtClean="0"/>
              <a:t>Wilmshurst</a:t>
            </a:r>
            <a:r>
              <a:rPr lang="en-US" dirty="0" smtClean="0"/>
              <a:t> </a:t>
            </a:r>
            <a:r>
              <a:rPr lang="en-US" dirty="0"/>
              <a:t>(2002) found that youth with severe </a:t>
            </a:r>
            <a:r>
              <a:rPr lang="en-US" dirty="0" smtClean="0"/>
              <a:t>emotional and </a:t>
            </a:r>
            <a:r>
              <a:rPr lang="en-US" dirty="0"/>
              <a:t>behavioral disorders (EBD) who were randomly assigned to a </a:t>
            </a:r>
            <a:r>
              <a:rPr lang="en-US" dirty="0" smtClean="0"/>
              <a:t>com</a:t>
            </a:r>
            <a:r>
              <a:rPr lang="en-US" dirty="0"/>
              <a:t>munity-based family preservation program (using cognitive behavioral methods</a:t>
            </a:r>
            <a:r>
              <a:rPr lang="en-US" dirty="0" smtClean="0"/>
              <a:t>) made </a:t>
            </a:r>
            <a:r>
              <a:rPr lang="en-US" dirty="0"/>
              <a:t>significant gains (statistically and clinically) compared to peers assigned </a:t>
            </a:r>
            <a:r>
              <a:rPr lang="en-US" dirty="0" smtClean="0"/>
              <a:t>to a </a:t>
            </a:r>
            <a:r>
              <a:rPr lang="en-US" dirty="0"/>
              <a:t>5-day residential </a:t>
            </a:r>
            <a:r>
              <a:rPr lang="en-US" dirty="0" smtClean="0"/>
              <a:t>alternative.</a:t>
            </a:r>
          </a:p>
          <a:p>
            <a:r>
              <a:rPr lang="en-US" dirty="0"/>
              <a:t>McMahon and </a:t>
            </a:r>
            <a:r>
              <a:rPr lang="en-US" dirty="0" err="1"/>
              <a:t>Kotler</a:t>
            </a:r>
            <a:r>
              <a:rPr lang="en-US" dirty="0"/>
              <a:t> (2004) stress the need to include family in the </a:t>
            </a:r>
            <a:r>
              <a:rPr lang="en-US" dirty="0" smtClean="0"/>
              <a:t>assessment and </a:t>
            </a:r>
            <a:r>
              <a:rPr lang="en-US" dirty="0"/>
              <a:t>intervention </a:t>
            </a:r>
            <a:r>
              <a:rPr lang="en-US" dirty="0" smtClean="0"/>
              <a:t>process.</a:t>
            </a:r>
          </a:p>
          <a:p>
            <a:r>
              <a:rPr lang="en-US" dirty="0"/>
              <a:t>The program developed by Gerald Patterson and colleagues (Patterson et al</a:t>
            </a:r>
            <a:r>
              <a:rPr lang="en-US" dirty="0" smtClean="0"/>
              <a:t>., 1975</a:t>
            </a:r>
            <a:r>
              <a:rPr lang="en-US" dirty="0"/>
              <a:t>) was one of the </a:t>
            </a:r>
            <a:r>
              <a:rPr lang="en-US" i="1" dirty="0"/>
              <a:t>well-established programs </a:t>
            </a:r>
            <a:r>
              <a:rPr lang="en-US" dirty="0"/>
              <a:t>identified by </a:t>
            </a:r>
            <a:r>
              <a:rPr lang="en-US" dirty="0" err="1"/>
              <a:t>Brestan</a:t>
            </a:r>
            <a:r>
              <a:rPr lang="en-US" dirty="0"/>
              <a:t> and </a:t>
            </a:r>
            <a:r>
              <a:rPr lang="en-US" dirty="0" err="1" smtClean="0"/>
              <a:t>Eyberg’s</a:t>
            </a:r>
            <a:r>
              <a:rPr lang="en-US" dirty="0" smtClean="0"/>
              <a:t> (</a:t>
            </a:r>
            <a:r>
              <a:rPr lang="en-US" dirty="0"/>
              <a:t>1998) extensive review.</a:t>
            </a:r>
          </a:p>
        </p:txBody>
      </p:sp>
    </p:spTree>
    <p:extLst>
      <p:ext uri="{BB962C8B-B14F-4D97-AF65-F5344CB8AC3E}">
        <p14:creationId xmlns:p14="http://schemas.microsoft.com/office/powerpoint/2010/main" val="7728865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The program has been extensively researched and </a:t>
            </a:r>
            <a:r>
              <a:rPr lang="en-US" dirty="0" smtClean="0"/>
              <a:t>replicated and </a:t>
            </a:r>
            <a:r>
              <a:rPr lang="en-US" dirty="0"/>
              <a:t>found to be successfully modified as an intervention for families </a:t>
            </a:r>
            <a:r>
              <a:rPr lang="en-US" dirty="0" smtClean="0"/>
              <a:t>with younger </a:t>
            </a:r>
            <a:r>
              <a:rPr lang="en-US" dirty="0"/>
              <a:t>children (2.5- to 6.5-year-olds), older children (6.5- to 12.5-year-olds</a:t>
            </a:r>
            <a:r>
              <a:rPr lang="en-US" dirty="0" smtClean="0"/>
              <a:t>), and </a:t>
            </a:r>
            <a:r>
              <a:rPr lang="en-US" dirty="0"/>
              <a:t>adolescents and in conditions that reduced family treatment time from </a:t>
            </a:r>
            <a:r>
              <a:rPr lang="en-US" dirty="0" smtClean="0"/>
              <a:t>31 hours </a:t>
            </a:r>
            <a:r>
              <a:rPr lang="en-US" dirty="0"/>
              <a:t>to 13 to 16 hours</a:t>
            </a:r>
            <a:r>
              <a:rPr lang="en-US" dirty="0" smtClean="0"/>
              <a:t>.</a:t>
            </a:r>
          </a:p>
          <a:p>
            <a:r>
              <a:rPr lang="en-US" dirty="0"/>
              <a:t>The program focuses on assisting parents to target </a:t>
            </a:r>
            <a:r>
              <a:rPr lang="en-US" dirty="0" smtClean="0"/>
              <a:t>and track </a:t>
            </a:r>
            <a:r>
              <a:rPr lang="en-US" dirty="0"/>
              <a:t>specific behaviors and then develop reinforcement systems (point systems</a:t>
            </a:r>
            <a:r>
              <a:rPr lang="en-US" dirty="0" smtClean="0"/>
              <a:t>, contingency </a:t>
            </a:r>
            <a:r>
              <a:rPr lang="en-US" dirty="0"/>
              <a:t>plans) to increase positive and decrease negative behaviors. </a:t>
            </a:r>
            <a:r>
              <a:rPr lang="en-US" dirty="0" smtClean="0"/>
              <a:t>Parents are </a:t>
            </a:r>
            <a:r>
              <a:rPr lang="en-US" dirty="0"/>
              <a:t>trained to improve problem-solving and negotiation strategies.</a:t>
            </a:r>
          </a:p>
        </p:txBody>
      </p:sp>
    </p:spTree>
    <p:extLst>
      <p:ext uri="{BB962C8B-B14F-4D97-AF65-F5344CB8AC3E}">
        <p14:creationId xmlns:p14="http://schemas.microsoft.com/office/powerpoint/2010/main" val="4280429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5410200"/>
          </a:xfrm>
        </p:spPr>
        <p:txBody>
          <a:bodyPr>
            <a:normAutofit fontScale="77500" lnSpcReduction="20000"/>
          </a:bodyPr>
          <a:lstStyle/>
          <a:p>
            <a:r>
              <a:rPr lang="en-US" dirty="0" smtClean="0"/>
              <a:t>Developmental Changes in the manifestation of aggression</a:t>
            </a:r>
          </a:p>
          <a:p>
            <a:r>
              <a:rPr lang="en-US" dirty="0" smtClean="0"/>
              <a:t>Temperament—role of negative emotionality (reactive aggression only)</a:t>
            </a:r>
          </a:p>
          <a:p>
            <a:r>
              <a:rPr lang="en-US" dirty="0" smtClean="0"/>
              <a:t>Being fearful and fearless in response to heightened negative arousal</a:t>
            </a:r>
          </a:p>
          <a:p>
            <a:r>
              <a:rPr lang="en-US" dirty="0" smtClean="0"/>
              <a:t>Sensory threshold (emotionality), emotional regulation, and social adaptation</a:t>
            </a:r>
          </a:p>
          <a:p>
            <a:r>
              <a:rPr lang="en-US" dirty="0" smtClean="0"/>
              <a:t>Aggression is as stable as IQ (</a:t>
            </a:r>
            <a:r>
              <a:rPr lang="en-US" dirty="0" err="1" smtClean="0"/>
              <a:t>Olweus</a:t>
            </a:r>
            <a:r>
              <a:rPr lang="en-US" dirty="0" smtClean="0"/>
              <a:t>, 1979)</a:t>
            </a:r>
          </a:p>
          <a:p>
            <a:r>
              <a:rPr lang="en-US" dirty="0" smtClean="0"/>
              <a:t>Early starters</a:t>
            </a:r>
          </a:p>
          <a:p>
            <a:r>
              <a:rPr lang="en-US" dirty="0" smtClean="0"/>
              <a:t>Risk factors during first three years include avoidant attachment, caregiver depression, stress, low SES, lack of caregiver sensitivity, low quality of care-giving </a:t>
            </a:r>
          </a:p>
          <a:p>
            <a:r>
              <a:rPr lang="en-US" dirty="0" smtClean="0"/>
              <a:t>The most proximal predictors of stable aggression include child’s characteristic of low inhibition and maternal depression or rejection. </a:t>
            </a:r>
          </a:p>
          <a:p>
            <a:endParaRPr lang="en-US" dirty="0"/>
          </a:p>
        </p:txBody>
      </p:sp>
    </p:spTree>
    <p:extLst>
      <p:ext uri="{BB962C8B-B14F-4D97-AF65-F5344CB8AC3E}">
        <p14:creationId xmlns:p14="http://schemas.microsoft.com/office/powerpoint/2010/main" val="31531655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a:t>Multisystemic</a:t>
            </a:r>
            <a:r>
              <a:rPr lang="en-US" b="1" i="1" dirty="0"/>
              <a:t> Therapy (MST)</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t>Henggeler</a:t>
            </a:r>
            <a:r>
              <a:rPr lang="en-US" dirty="0"/>
              <a:t> and colleagues (1998) have developed a </a:t>
            </a:r>
            <a:r>
              <a:rPr lang="en-US" dirty="0" err="1"/>
              <a:t>manualized</a:t>
            </a:r>
            <a:r>
              <a:rPr lang="en-US" dirty="0"/>
              <a:t> </a:t>
            </a:r>
            <a:r>
              <a:rPr lang="en-US" dirty="0" smtClean="0"/>
              <a:t>multidimensional program </a:t>
            </a:r>
            <a:r>
              <a:rPr lang="en-US" dirty="0"/>
              <a:t>for working with juveniles in their community, involving family</a:t>
            </a:r>
            <a:r>
              <a:rPr lang="en-US" dirty="0" smtClean="0"/>
              <a:t>, schools</a:t>
            </a:r>
            <a:r>
              <a:rPr lang="en-US" dirty="0"/>
              <a:t>, and peers</a:t>
            </a:r>
            <a:r>
              <a:rPr lang="en-US" dirty="0" smtClean="0"/>
              <a:t>.</a:t>
            </a:r>
          </a:p>
          <a:p>
            <a:r>
              <a:rPr lang="en-US" dirty="0"/>
              <a:t>The multimodal program is a strengths-based approach </a:t>
            </a:r>
            <a:r>
              <a:rPr lang="en-US" dirty="0" smtClean="0"/>
              <a:t>to family </a:t>
            </a:r>
            <a:r>
              <a:rPr lang="en-US" dirty="0"/>
              <a:t>empowerment and uses a wide variety of techniques: family therapy </a:t>
            </a:r>
            <a:r>
              <a:rPr lang="en-US" dirty="0" smtClean="0"/>
              <a:t>and cognitive </a:t>
            </a:r>
            <a:r>
              <a:rPr lang="en-US" dirty="0"/>
              <a:t>and behavioral approaches (contingency management, anger management</a:t>
            </a:r>
            <a:r>
              <a:rPr lang="en-US" dirty="0" smtClean="0"/>
              <a:t>, etc</a:t>
            </a:r>
            <a:r>
              <a:rPr lang="en-US" dirty="0"/>
              <a:t>.). </a:t>
            </a:r>
            <a:endParaRPr lang="en-US" dirty="0" smtClean="0"/>
          </a:p>
          <a:p>
            <a:r>
              <a:rPr lang="en-US" dirty="0" smtClean="0"/>
              <a:t>The </a:t>
            </a:r>
            <a:r>
              <a:rPr lang="en-US" dirty="0"/>
              <a:t>MST approach has been researched extensively, and there </a:t>
            </a:r>
            <a:r>
              <a:rPr lang="en-US" dirty="0" smtClean="0"/>
              <a:t>is wide </a:t>
            </a:r>
            <a:r>
              <a:rPr lang="en-US" dirty="0"/>
              <a:t>empirical support for the use of MST across a wide variety of serious </a:t>
            </a:r>
            <a:r>
              <a:rPr lang="en-US" dirty="0" smtClean="0"/>
              <a:t>juvenile problems</a:t>
            </a:r>
            <a:r>
              <a:rPr lang="en-US" dirty="0"/>
              <a:t>: sexual offenders, chronic offenders, violent offenders, and </a:t>
            </a:r>
            <a:r>
              <a:rPr lang="en-US" dirty="0" smtClean="0"/>
              <a:t>youth with </a:t>
            </a:r>
            <a:r>
              <a:rPr lang="en-US" dirty="0"/>
              <a:t>comorbid substance use and abuse</a:t>
            </a:r>
          </a:p>
        </p:txBody>
      </p:sp>
    </p:spTree>
    <p:extLst>
      <p:ext uri="{BB962C8B-B14F-4D97-AF65-F5344CB8AC3E}">
        <p14:creationId xmlns:p14="http://schemas.microsoft.com/office/powerpoint/2010/main" val="4686280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Bullying</a:t>
            </a:r>
            <a:endParaRPr lang="en-US" dirty="0"/>
          </a:p>
        </p:txBody>
      </p:sp>
      <p:sp>
        <p:nvSpPr>
          <p:cNvPr id="3" name="Content Placeholder 2"/>
          <p:cNvSpPr>
            <a:spLocks noGrp="1"/>
          </p:cNvSpPr>
          <p:nvPr>
            <p:ph idx="1"/>
          </p:nvPr>
        </p:nvSpPr>
        <p:spPr/>
        <p:txBody>
          <a:bodyPr/>
          <a:lstStyle/>
          <a:p>
            <a:r>
              <a:rPr lang="en-US" dirty="0" smtClean="0"/>
              <a:t>Physical</a:t>
            </a:r>
          </a:p>
          <a:p>
            <a:r>
              <a:rPr lang="en-US" dirty="0" smtClean="0"/>
              <a:t>Verbal</a:t>
            </a:r>
          </a:p>
          <a:p>
            <a:r>
              <a:rPr lang="en-US" dirty="0" smtClean="0"/>
              <a:t>Psychological</a:t>
            </a:r>
          </a:p>
          <a:p>
            <a:r>
              <a:rPr lang="en-US" dirty="0" smtClean="0"/>
              <a:t>40% bullies are convicted afterwards</a:t>
            </a:r>
          </a:p>
          <a:p>
            <a:r>
              <a:rPr lang="en-US" dirty="0" smtClean="0"/>
              <a:t>Gender differences</a:t>
            </a:r>
          </a:p>
          <a:p>
            <a:pPr lvl="1"/>
            <a:r>
              <a:rPr lang="en-US" dirty="0" smtClean="0"/>
              <a:t>Boys physical aggression; girls relational aggression/intentional isolation</a:t>
            </a:r>
            <a:endParaRPr lang="en-US" dirty="0"/>
          </a:p>
        </p:txBody>
      </p:sp>
    </p:spTree>
    <p:extLst>
      <p:ext uri="{BB962C8B-B14F-4D97-AF65-F5344CB8AC3E}">
        <p14:creationId xmlns:p14="http://schemas.microsoft.com/office/powerpoint/2010/main" val="27911186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THE DISRUPTIVE BEHAVIOR DISORDERS</a:t>
            </a:r>
            <a:endParaRPr lang="en-US" sz="3600" dirty="0"/>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r>
              <a:rPr lang="en-US" dirty="0" smtClean="0"/>
              <a:t>Oppositional Defiant </a:t>
            </a:r>
            <a:r>
              <a:rPr lang="en-US" dirty="0"/>
              <a:t>Disorder (ODD) </a:t>
            </a:r>
            <a:endParaRPr lang="en-US" dirty="0" smtClean="0"/>
          </a:p>
          <a:p>
            <a:r>
              <a:rPr lang="en-US" dirty="0" smtClean="0"/>
              <a:t>Conduct </a:t>
            </a:r>
            <a:r>
              <a:rPr lang="en-US" dirty="0"/>
              <a:t>Disorder (CD</a:t>
            </a:r>
            <a:r>
              <a:rPr lang="en-US" dirty="0" smtClean="0"/>
              <a:t>)</a:t>
            </a:r>
          </a:p>
          <a:p>
            <a:r>
              <a:rPr lang="en-US" dirty="0"/>
              <a:t>Initially there was much debate </a:t>
            </a:r>
            <a:r>
              <a:rPr lang="en-US" dirty="0" smtClean="0"/>
              <a:t>regarding whether </a:t>
            </a:r>
            <a:r>
              <a:rPr lang="en-US" dirty="0"/>
              <a:t>ODD and CD </a:t>
            </a:r>
            <a:r>
              <a:rPr lang="en-US" dirty="0" smtClean="0"/>
              <a:t>represented a </a:t>
            </a:r>
            <a:r>
              <a:rPr lang="en-US" dirty="0"/>
              <a:t>continuum of severity</a:t>
            </a:r>
            <a:r>
              <a:rPr lang="en-US" dirty="0" smtClean="0"/>
              <a:t>, with </a:t>
            </a:r>
            <a:r>
              <a:rPr lang="en-US" dirty="0"/>
              <a:t>ODD being a milder form </a:t>
            </a:r>
            <a:r>
              <a:rPr lang="en-US" dirty="0" smtClean="0"/>
              <a:t>or precursor </a:t>
            </a:r>
            <a:r>
              <a:rPr lang="en-US" dirty="0"/>
              <a:t>to CD</a:t>
            </a:r>
            <a:r>
              <a:rPr lang="en-US" dirty="0" smtClean="0"/>
              <a:t>.</a:t>
            </a:r>
          </a:p>
          <a:p>
            <a:r>
              <a:rPr lang="en-US" dirty="0" smtClean="0"/>
              <a:t>Age of </a:t>
            </a:r>
            <a:r>
              <a:rPr lang="en-US" dirty="0"/>
              <a:t>onset for ODD (typically 4- </a:t>
            </a:r>
            <a:r>
              <a:rPr lang="en-US" dirty="0" smtClean="0"/>
              <a:t>to 8-year </a:t>
            </a:r>
            <a:r>
              <a:rPr lang="en-US" dirty="0"/>
              <a:t>range) is earlier than for </a:t>
            </a:r>
            <a:r>
              <a:rPr lang="en-US" dirty="0" smtClean="0"/>
              <a:t>CD (</a:t>
            </a:r>
            <a:r>
              <a:rPr lang="en-US" dirty="0"/>
              <a:t>childhood onset, one symptom </a:t>
            </a:r>
            <a:r>
              <a:rPr lang="en-US" dirty="0" smtClean="0"/>
              <a:t>prior to </a:t>
            </a:r>
            <a:r>
              <a:rPr lang="en-US" dirty="0"/>
              <a:t>age 10; adolescent onset, no </a:t>
            </a:r>
            <a:r>
              <a:rPr lang="en-US" dirty="0" smtClean="0"/>
              <a:t>conduct problem </a:t>
            </a:r>
            <a:r>
              <a:rPr lang="en-US" dirty="0"/>
              <a:t>prior to age 10</a:t>
            </a:r>
            <a:r>
              <a:rPr lang="en-US" dirty="0" smtClean="0"/>
              <a:t>).</a:t>
            </a:r>
          </a:p>
          <a:p>
            <a:r>
              <a:rPr lang="en-US" dirty="0"/>
              <a:t>75% of </a:t>
            </a:r>
            <a:r>
              <a:rPr lang="en-US" dirty="0" smtClean="0"/>
              <a:t>children with </a:t>
            </a:r>
            <a:r>
              <a:rPr lang="en-US" dirty="0"/>
              <a:t>ODD do not develop CD</a:t>
            </a:r>
            <a:r>
              <a:rPr lang="en-US" dirty="0" smtClean="0"/>
              <a:t>.</a:t>
            </a:r>
          </a:p>
          <a:p>
            <a:r>
              <a:rPr lang="en-US" dirty="0" smtClean="0"/>
              <a:t>Qualitatively distinct </a:t>
            </a:r>
            <a:r>
              <a:rPr lang="en-US" dirty="0"/>
              <a:t>forms of </a:t>
            </a:r>
            <a:r>
              <a:rPr lang="en-US" dirty="0" smtClean="0"/>
              <a:t>aggressive behavior</a:t>
            </a:r>
            <a:r>
              <a:rPr lang="en-US" dirty="0"/>
              <a:t>.</a:t>
            </a:r>
          </a:p>
        </p:txBody>
      </p:sp>
    </p:spTree>
    <p:extLst>
      <p:ext uri="{BB962C8B-B14F-4D97-AF65-F5344CB8AC3E}">
        <p14:creationId xmlns:p14="http://schemas.microsoft.com/office/powerpoint/2010/main" val="3310349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1219200"/>
            <a:ext cx="8229600" cy="5257800"/>
          </a:xfrm>
        </p:spPr>
        <p:txBody>
          <a:bodyPr>
            <a:normAutofit fontScale="85000" lnSpcReduction="20000"/>
          </a:bodyPr>
          <a:lstStyle/>
          <a:p>
            <a:r>
              <a:rPr lang="en-US" dirty="0"/>
              <a:t>In their meta-analysis of 60 </a:t>
            </a:r>
            <a:r>
              <a:rPr lang="en-US" dirty="0" smtClean="0"/>
              <a:t>factor analytic </a:t>
            </a:r>
            <a:r>
              <a:rPr lang="en-US" dirty="0"/>
              <a:t>studies, Frick and </a:t>
            </a:r>
            <a:r>
              <a:rPr lang="en-US" dirty="0" smtClean="0"/>
              <a:t>colleagues (</a:t>
            </a:r>
            <a:r>
              <a:rPr lang="en-US" dirty="0"/>
              <a:t>1993) identified four quadrants </a:t>
            </a:r>
            <a:r>
              <a:rPr lang="en-US" dirty="0" smtClean="0"/>
              <a:t>of behaviors </a:t>
            </a:r>
            <a:r>
              <a:rPr lang="en-US" dirty="0"/>
              <a:t>aligned along two </a:t>
            </a:r>
            <a:r>
              <a:rPr lang="en-US" dirty="0" smtClean="0"/>
              <a:t>dimensions: overt </a:t>
            </a:r>
            <a:r>
              <a:rPr lang="en-US" dirty="0"/>
              <a:t>versus covert </a:t>
            </a:r>
            <a:r>
              <a:rPr lang="en-US" dirty="0" smtClean="0"/>
              <a:t>behaviors and </a:t>
            </a:r>
            <a:r>
              <a:rPr lang="en-US" dirty="0"/>
              <a:t>destructive versus </a:t>
            </a:r>
            <a:r>
              <a:rPr lang="en-US" dirty="0" smtClean="0"/>
              <a:t>nondestructive behaviors.</a:t>
            </a:r>
          </a:p>
          <a:p>
            <a:r>
              <a:rPr lang="en-US" dirty="0" smtClean="0"/>
              <a:t>Items that distinguished between </a:t>
            </a:r>
            <a:r>
              <a:rPr lang="en-US" dirty="0"/>
              <a:t>ODD and CD </a:t>
            </a:r>
            <a:r>
              <a:rPr lang="en-US" dirty="0" smtClean="0"/>
              <a:t>clustered along </a:t>
            </a:r>
            <a:r>
              <a:rPr lang="en-US" dirty="0"/>
              <a:t>overt (ODD: </a:t>
            </a:r>
            <a:r>
              <a:rPr lang="en-US" dirty="0" smtClean="0"/>
              <a:t>aggressive and </a:t>
            </a:r>
            <a:r>
              <a:rPr lang="en-US" dirty="0"/>
              <a:t>oppositional) versus covert (CD</a:t>
            </a:r>
            <a:r>
              <a:rPr lang="en-US" dirty="0" smtClean="0"/>
              <a:t>: status </a:t>
            </a:r>
            <a:r>
              <a:rPr lang="en-US" dirty="0"/>
              <a:t>and property violations) dimensions</a:t>
            </a:r>
            <a:r>
              <a:rPr lang="en-US" dirty="0" smtClean="0"/>
              <a:t>.</a:t>
            </a:r>
          </a:p>
          <a:p>
            <a:r>
              <a:rPr lang="en-US" dirty="0"/>
              <a:t>The behavioral items in the study </a:t>
            </a:r>
            <a:r>
              <a:rPr lang="en-US" dirty="0" smtClean="0"/>
              <a:t>by Frick </a:t>
            </a:r>
            <a:r>
              <a:rPr lang="en-US" dirty="0"/>
              <a:t>and colleagues (1993) map on </a:t>
            </a:r>
            <a:r>
              <a:rPr lang="en-US" dirty="0" smtClean="0"/>
              <a:t>to the </a:t>
            </a:r>
            <a:r>
              <a:rPr lang="en-US" dirty="0"/>
              <a:t>two syndromes that make up </a:t>
            </a:r>
            <a:r>
              <a:rPr lang="en-US" dirty="0" smtClean="0"/>
              <a:t>the Externalizing </a:t>
            </a:r>
            <a:r>
              <a:rPr lang="en-US" dirty="0"/>
              <a:t>scale on the </a:t>
            </a:r>
            <a:r>
              <a:rPr lang="en-US" dirty="0" smtClean="0"/>
              <a:t>Achenbach scales </a:t>
            </a:r>
            <a:r>
              <a:rPr lang="en-US" dirty="0"/>
              <a:t>(Achenbach, 1991): </a:t>
            </a:r>
            <a:r>
              <a:rPr lang="en-US" dirty="0" smtClean="0"/>
              <a:t>Aggressive scale </a:t>
            </a:r>
            <a:r>
              <a:rPr lang="en-US" dirty="0"/>
              <a:t>behaviors fitting best with </a:t>
            </a:r>
            <a:r>
              <a:rPr lang="en-US" dirty="0" smtClean="0"/>
              <a:t>ODD and </a:t>
            </a:r>
            <a:r>
              <a:rPr lang="en-US" dirty="0"/>
              <a:t>the Delinquent scale fitting </a:t>
            </a:r>
            <a:r>
              <a:rPr lang="en-US" dirty="0" smtClean="0"/>
              <a:t>behaviors of </a:t>
            </a:r>
            <a:r>
              <a:rPr lang="en-US" dirty="0"/>
              <a:t>CD.</a:t>
            </a:r>
          </a:p>
        </p:txBody>
      </p:sp>
    </p:spTree>
    <p:extLst>
      <p:ext uri="{BB962C8B-B14F-4D97-AF65-F5344CB8AC3E}">
        <p14:creationId xmlns:p14="http://schemas.microsoft.com/office/powerpoint/2010/main" val="2261473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3400" y="304800"/>
            <a:ext cx="8305800"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6842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2800" b="1" dirty="0"/>
              <a:t>Clinical Description and Associated </a:t>
            </a:r>
            <a:r>
              <a:rPr lang="en-US" sz="2800" b="1" dirty="0" smtClean="0"/>
              <a:t>Features of ODD</a:t>
            </a:r>
            <a:endParaRPr lang="en-US" sz="2800" dirty="0"/>
          </a:p>
        </p:txBody>
      </p:sp>
      <p:sp>
        <p:nvSpPr>
          <p:cNvPr id="3" name="Content Placeholder 2"/>
          <p:cNvSpPr>
            <a:spLocks noGrp="1"/>
          </p:cNvSpPr>
          <p:nvPr>
            <p:ph idx="1"/>
          </p:nvPr>
        </p:nvSpPr>
        <p:spPr>
          <a:xfrm>
            <a:off x="457200" y="1066800"/>
            <a:ext cx="8229600" cy="5638800"/>
          </a:xfrm>
        </p:spPr>
        <p:txBody>
          <a:bodyPr>
            <a:normAutofit fontScale="77500" lnSpcReduction="20000"/>
          </a:bodyPr>
          <a:lstStyle/>
          <a:p>
            <a:r>
              <a:rPr lang="en-US" dirty="0"/>
              <a:t>The cardinal feature of ODD is a “persistent, hostile, defiant, disobedient </a:t>
            </a:r>
            <a:r>
              <a:rPr lang="en-US" dirty="0" smtClean="0"/>
              <a:t>and negative </a:t>
            </a:r>
            <a:r>
              <a:rPr lang="en-US" dirty="0"/>
              <a:t>pattern of behaviors directed towards authority figures” (APA, </a:t>
            </a:r>
            <a:r>
              <a:rPr lang="en-US" dirty="0" smtClean="0"/>
              <a:t>2013).</a:t>
            </a:r>
            <a:endParaRPr lang="en-US" dirty="0"/>
          </a:p>
          <a:p>
            <a:r>
              <a:rPr lang="en-US" dirty="0"/>
              <a:t>The oppositional behavior pattern is persistent, relentless</a:t>
            </a:r>
            <a:r>
              <a:rPr lang="en-US" dirty="0" smtClean="0"/>
              <a:t>, and </a:t>
            </a:r>
            <a:r>
              <a:rPr lang="en-US" dirty="0"/>
              <a:t>durable (must be evident for at least 6 months</a:t>
            </a:r>
            <a:r>
              <a:rPr lang="en-US" dirty="0" smtClean="0"/>
              <a:t>).</a:t>
            </a:r>
          </a:p>
          <a:p>
            <a:r>
              <a:rPr lang="en-US" dirty="0"/>
              <a:t>A diagnosis of ODD (APA, </a:t>
            </a:r>
            <a:r>
              <a:rPr lang="en-US" dirty="0" smtClean="0"/>
              <a:t>2013) </a:t>
            </a:r>
            <a:r>
              <a:rPr lang="en-US" dirty="0" smtClean="0"/>
              <a:t>requires four </a:t>
            </a:r>
            <a:r>
              <a:rPr lang="en-US" dirty="0"/>
              <a:t>of the following eight symptoms, occurring on a frequent </a:t>
            </a:r>
            <a:r>
              <a:rPr lang="en-US" dirty="0" smtClean="0"/>
              <a:t>basis:</a:t>
            </a:r>
          </a:p>
          <a:p>
            <a:pPr marL="514350" indent="-1588">
              <a:buFont typeface="+mj-lt"/>
              <a:buAutoNum type="arabicPeriod"/>
            </a:pPr>
            <a:r>
              <a:rPr lang="en-US" dirty="0" smtClean="0"/>
              <a:t>	Loss </a:t>
            </a:r>
            <a:r>
              <a:rPr lang="en-US" dirty="0"/>
              <a:t>of temper</a:t>
            </a:r>
          </a:p>
          <a:p>
            <a:pPr marL="514350" indent="-1588">
              <a:buFont typeface="+mj-lt"/>
              <a:buAutoNum type="arabicPeriod"/>
            </a:pPr>
            <a:r>
              <a:rPr lang="en-US" dirty="0" smtClean="0"/>
              <a:t>	Argumentative </a:t>
            </a:r>
            <a:r>
              <a:rPr lang="en-US" dirty="0"/>
              <a:t>with adults/confrontational</a:t>
            </a:r>
          </a:p>
          <a:p>
            <a:pPr marL="514350" indent="-1588">
              <a:buFont typeface="+mj-lt"/>
              <a:buAutoNum type="arabicPeriod"/>
            </a:pPr>
            <a:r>
              <a:rPr lang="en-US" dirty="0" smtClean="0"/>
              <a:t>	Defiant/refuses </a:t>
            </a:r>
            <a:r>
              <a:rPr lang="en-US" dirty="0"/>
              <a:t>to comply with requests</a:t>
            </a:r>
          </a:p>
          <a:p>
            <a:pPr marL="514350" indent="-1588">
              <a:buFont typeface="+mj-lt"/>
              <a:buAutoNum type="arabicPeriod"/>
            </a:pPr>
            <a:r>
              <a:rPr lang="en-US" dirty="0" smtClean="0"/>
              <a:t>	Deliberately </a:t>
            </a:r>
            <a:r>
              <a:rPr lang="en-US" dirty="0"/>
              <a:t>annoying</a:t>
            </a:r>
          </a:p>
          <a:p>
            <a:pPr marL="514350" indent="-1588">
              <a:buFont typeface="+mj-lt"/>
              <a:buAutoNum type="arabicPeriod"/>
            </a:pPr>
            <a:r>
              <a:rPr lang="en-US" dirty="0" smtClean="0"/>
              <a:t>	Blames </a:t>
            </a:r>
            <a:r>
              <a:rPr lang="en-US" dirty="0"/>
              <a:t>others for mistakes or problems</a:t>
            </a:r>
          </a:p>
          <a:p>
            <a:pPr marL="514350" indent="-1588">
              <a:buFont typeface="+mj-lt"/>
              <a:buAutoNum type="arabicPeriod"/>
            </a:pPr>
            <a:r>
              <a:rPr lang="en-US" dirty="0" smtClean="0"/>
              <a:t>	Touchy </a:t>
            </a:r>
            <a:r>
              <a:rPr lang="en-US" dirty="0"/>
              <a:t>and easily irritated</a:t>
            </a:r>
          </a:p>
          <a:p>
            <a:pPr marL="514350" indent="-1588">
              <a:buFont typeface="+mj-lt"/>
              <a:buAutoNum type="arabicPeriod"/>
            </a:pPr>
            <a:r>
              <a:rPr lang="en-US" dirty="0" smtClean="0"/>
              <a:t>	Angry </a:t>
            </a:r>
            <a:r>
              <a:rPr lang="en-US" dirty="0"/>
              <a:t>and resentful</a:t>
            </a:r>
          </a:p>
          <a:p>
            <a:pPr marL="514350" indent="-1588">
              <a:buFont typeface="+mj-lt"/>
              <a:buAutoNum type="arabicPeriod"/>
            </a:pPr>
            <a:r>
              <a:rPr lang="en-US" dirty="0" smtClean="0"/>
              <a:t>	Spiteful </a:t>
            </a:r>
            <a:r>
              <a:rPr lang="en-US" dirty="0"/>
              <a:t>and vindictive</a:t>
            </a:r>
            <a:endParaRPr lang="en-US" dirty="0" smtClean="0"/>
          </a:p>
          <a:p>
            <a:endParaRPr lang="en-US" dirty="0"/>
          </a:p>
        </p:txBody>
      </p:sp>
    </p:spTree>
    <p:extLst>
      <p:ext uri="{BB962C8B-B14F-4D97-AF65-F5344CB8AC3E}">
        <p14:creationId xmlns:p14="http://schemas.microsoft.com/office/powerpoint/2010/main" val="1265501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a:normAutofit fontScale="85000" lnSpcReduction="10000"/>
          </a:bodyPr>
          <a:lstStyle/>
          <a:p>
            <a:r>
              <a:rPr lang="en-US" dirty="0"/>
              <a:t>The behaviors must occur more frequently and in excess of what would be </a:t>
            </a:r>
            <a:r>
              <a:rPr lang="en-US" dirty="0" smtClean="0"/>
              <a:t>expected given </a:t>
            </a:r>
            <a:r>
              <a:rPr lang="en-US" dirty="0"/>
              <a:t>the child’s age and developmental level</a:t>
            </a:r>
            <a:r>
              <a:rPr lang="en-US" dirty="0" smtClean="0"/>
              <a:t>.</a:t>
            </a:r>
          </a:p>
          <a:p>
            <a:r>
              <a:rPr lang="en-US" dirty="0"/>
              <a:t>significant impairment would be </a:t>
            </a:r>
            <a:r>
              <a:rPr lang="en-US" dirty="0" smtClean="0"/>
              <a:t>expected at </a:t>
            </a:r>
            <a:r>
              <a:rPr lang="en-US" dirty="0"/>
              <a:t>home (family relationships</a:t>
            </a:r>
            <a:r>
              <a:rPr lang="en-US" dirty="0" smtClean="0"/>
              <a:t>), school </a:t>
            </a:r>
            <a:r>
              <a:rPr lang="en-US" dirty="0"/>
              <a:t>(social and academic</a:t>
            </a:r>
            <a:r>
              <a:rPr lang="en-US" dirty="0" smtClean="0"/>
              <a:t>) and </a:t>
            </a:r>
            <a:r>
              <a:rPr lang="en-US" dirty="0"/>
              <a:t>employment (part-time work</a:t>
            </a:r>
            <a:r>
              <a:rPr lang="en-US" dirty="0" smtClean="0"/>
              <a:t>, etc.).</a:t>
            </a:r>
          </a:p>
          <a:p>
            <a:r>
              <a:rPr lang="en-US" dirty="0"/>
              <a:t>A diagnosis of ODD must occur </a:t>
            </a:r>
            <a:r>
              <a:rPr lang="en-US" dirty="0" smtClean="0"/>
              <a:t>before age </a:t>
            </a:r>
            <a:r>
              <a:rPr lang="en-US" dirty="0"/>
              <a:t>18, and symptoms must </a:t>
            </a:r>
            <a:r>
              <a:rPr lang="en-US" dirty="0" smtClean="0"/>
              <a:t>not be </a:t>
            </a:r>
            <a:r>
              <a:rPr lang="en-US" dirty="0"/>
              <a:t>better accounted for by </a:t>
            </a:r>
            <a:r>
              <a:rPr lang="en-US" dirty="0" smtClean="0"/>
              <a:t>either Conduct </a:t>
            </a:r>
            <a:r>
              <a:rPr lang="en-US" dirty="0"/>
              <a:t>Disorder or Antisocial </a:t>
            </a:r>
            <a:r>
              <a:rPr lang="en-US" dirty="0" smtClean="0"/>
              <a:t>Personality Disorder. </a:t>
            </a:r>
          </a:p>
          <a:p>
            <a:r>
              <a:rPr lang="en-US" dirty="0"/>
              <a:t>Children with ODD are often </a:t>
            </a:r>
            <a:r>
              <a:rPr lang="en-US" dirty="0" smtClean="0"/>
              <a:t>stubborn and </a:t>
            </a:r>
            <a:r>
              <a:rPr lang="en-US" dirty="0"/>
              <a:t>noncompliant. They can </a:t>
            </a:r>
            <a:r>
              <a:rPr lang="en-US" dirty="0" smtClean="0"/>
              <a:t>be very </a:t>
            </a:r>
            <a:r>
              <a:rPr lang="en-US" dirty="0"/>
              <a:t>contrary and argumentative </a:t>
            </a:r>
            <a:r>
              <a:rPr lang="en-US" dirty="0" smtClean="0"/>
              <a:t>with others. </a:t>
            </a:r>
          </a:p>
          <a:p>
            <a:r>
              <a:rPr lang="en-US" dirty="0" smtClean="0"/>
              <a:t>They are </a:t>
            </a:r>
            <a:r>
              <a:rPr lang="en-US" dirty="0"/>
              <a:t>quick </a:t>
            </a:r>
            <a:r>
              <a:rPr lang="en-US" dirty="0" smtClean="0"/>
              <a:t>to shift </a:t>
            </a:r>
            <a:r>
              <a:rPr lang="en-US" dirty="0"/>
              <a:t>the blame to other people, </a:t>
            </a:r>
            <a:r>
              <a:rPr lang="en-US" dirty="0" smtClean="0"/>
              <a:t>defending their </a:t>
            </a:r>
            <a:r>
              <a:rPr lang="en-US" dirty="0"/>
              <a:t>actions as </a:t>
            </a:r>
            <a:r>
              <a:rPr lang="en-US" dirty="0" smtClean="0"/>
              <a:t>necessary given </a:t>
            </a:r>
            <a:r>
              <a:rPr lang="en-US" dirty="0"/>
              <a:t>others’ unreasonable demands</a:t>
            </a:r>
            <a:r>
              <a:rPr lang="en-US" dirty="0" smtClean="0"/>
              <a:t>.</a:t>
            </a:r>
            <a:endParaRPr lang="en-US" dirty="0"/>
          </a:p>
        </p:txBody>
      </p:sp>
    </p:spTree>
    <p:extLst>
      <p:ext uri="{BB962C8B-B14F-4D97-AF65-F5344CB8AC3E}">
        <p14:creationId xmlns:p14="http://schemas.microsoft.com/office/powerpoint/2010/main" val="1629079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638800"/>
          </a:xfrm>
        </p:spPr>
        <p:txBody>
          <a:bodyPr>
            <a:normAutofit fontScale="85000" lnSpcReduction="20000"/>
          </a:bodyPr>
          <a:lstStyle/>
          <a:p>
            <a:r>
              <a:rPr lang="en-US" dirty="0" smtClean="0"/>
              <a:t>These children may also appear to be passively aggressive, as they systematically ignore repeated requests to follow directions. </a:t>
            </a:r>
          </a:p>
          <a:p>
            <a:r>
              <a:rPr lang="en-US" dirty="0" smtClean="0"/>
              <a:t>ODD </a:t>
            </a:r>
            <a:r>
              <a:rPr lang="en-US" dirty="0"/>
              <a:t>behaviors may not be </a:t>
            </a:r>
            <a:r>
              <a:rPr lang="en-US" dirty="0" smtClean="0"/>
              <a:t>evident in </a:t>
            </a:r>
            <a:r>
              <a:rPr lang="en-US" dirty="0"/>
              <a:t>the school or community and </a:t>
            </a:r>
            <a:r>
              <a:rPr lang="en-US" dirty="0" smtClean="0"/>
              <a:t>are not </a:t>
            </a:r>
            <a:r>
              <a:rPr lang="en-US" dirty="0"/>
              <a:t>likely to be evident in the </a:t>
            </a:r>
            <a:r>
              <a:rPr lang="en-US" dirty="0" smtClean="0"/>
              <a:t>clinical interview.</a:t>
            </a:r>
          </a:p>
          <a:p>
            <a:r>
              <a:rPr lang="en-US" dirty="0"/>
              <a:t>These children seem to </a:t>
            </a:r>
            <a:r>
              <a:rPr lang="en-US" dirty="0" smtClean="0"/>
              <a:t>be most </a:t>
            </a:r>
            <a:r>
              <a:rPr lang="en-US" dirty="0"/>
              <a:t>comfortable with pushing </a:t>
            </a:r>
            <a:r>
              <a:rPr lang="en-US" dirty="0" smtClean="0"/>
              <a:t>the boundaries </a:t>
            </a:r>
            <a:r>
              <a:rPr lang="en-US" dirty="0"/>
              <a:t>in </a:t>
            </a:r>
            <a:r>
              <a:rPr lang="en-US" i="1" dirty="0"/>
              <a:t>familiar territory. </a:t>
            </a:r>
            <a:endParaRPr lang="en-US" i="1" dirty="0" smtClean="0"/>
          </a:p>
          <a:p>
            <a:r>
              <a:rPr lang="en-US" dirty="0" smtClean="0"/>
              <a:t>ODD behaviors </a:t>
            </a:r>
            <a:r>
              <a:rPr lang="en-US" dirty="0"/>
              <a:t>may extend into the </a:t>
            </a:r>
            <a:r>
              <a:rPr lang="en-US" dirty="0" smtClean="0"/>
              <a:t>school situation </a:t>
            </a:r>
            <a:r>
              <a:rPr lang="en-US" dirty="0"/>
              <a:t>if they are very ingrained </a:t>
            </a:r>
            <a:r>
              <a:rPr lang="en-US" dirty="0" smtClean="0"/>
              <a:t>or automatic </a:t>
            </a:r>
            <a:r>
              <a:rPr lang="en-US" dirty="0"/>
              <a:t>and if reinforced by </a:t>
            </a:r>
            <a:r>
              <a:rPr lang="en-US" dirty="0" smtClean="0"/>
              <a:t>teachers or </a:t>
            </a:r>
            <a:r>
              <a:rPr lang="en-US" dirty="0"/>
              <a:t>peers</a:t>
            </a:r>
            <a:r>
              <a:rPr lang="en-US" dirty="0" smtClean="0"/>
              <a:t>.</a:t>
            </a:r>
          </a:p>
          <a:p>
            <a:r>
              <a:rPr lang="en-US" dirty="0" smtClean="0"/>
              <a:t>Either a </a:t>
            </a:r>
            <a:r>
              <a:rPr lang="en-US" dirty="0"/>
              <a:t>low self-concept or </a:t>
            </a:r>
            <a:r>
              <a:rPr lang="en-US" dirty="0" smtClean="0"/>
              <a:t>a sense </a:t>
            </a:r>
            <a:r>
              <a:rPr lang="en-US" dirty="0"/>
              <a:t>of inflated self-esteem</a:t>
            </a:r>
            <a:r>
              <a:rPr lang="en-US" dirty="0" smtClean="0"/>
              <a:t>.</a:t>
            </a:r>
          </a:p>
          <a:p>
            <a:r>
              <a:rPr lang="en-US" dirty="0" smtClean="0"/>
              <a:t>Parent and ODD child interaction</a:t>
            </a:r>
            <a:endParaRPr lang="en-US" dirty="0"/>
          </a:p>
        </p:txBody>
      </p:sp>
    </p:spTree>
    <p:extLst>
      <p:ext uri="{BB962C8B-B14F-4D97-AF65-F5344CB8AC3E}">
        <p14:creationId xmlns:p14="http://schemas.microsoft.com/office/powerpoint/2010/main" val="2901701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758</TotalTime>
  <Words>3129</Words>
  <Application>Microsoft Office PowerPoint</Application>
  <PresentationFormat>On-screen Show (4:3)</PresentationFormat>
  <Paragraphs>194</Paragraphs>
  <Slides>31</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Office Theme</vt:lpstr>
      <vt:lpstr>Disruptive Behavior Disorders</vt:lpstr>
      <vt:lpstr>Aggressive Behavior</vt:lpstr>
      <vt:lpstr>PowerPoint Presentation</vt:lpstr>
      <vt:lpstr>THE DISRUPTIVE BEHAVIOR DISORDERS</vt:lpstr>
      <vt:lpstr>PowerPoint Presentation</vt:lpstr>
      <vt:lpstr>PowerPoint Presentation</vt:lpstr>
      <vt:lpstr>Clinical Description and Associated Features of ODD</vt:lpstr>
      <vt:lpstr>PowerPoint Presentation</vt:lpstr>
      <vt:lpstr>PowerPoint Presentation</vt:lpstr>
      <vt:lpstr>Prevalence</vt:lpstr>
      <vt:lpstr>Developmental Course</vt:lpstr>
      <vt:lpstr>CONDUCT PROBLEMS AND CONDUCT DISORDER (CD)</vt:lpstr>
      <vt:lpstr>PowerPoint Presentation</vt:lpstr>
      <vt:lpstr>PowerPoint Presentation</vt:lpstr>
      <vt:lpstr>Limited Prosocial Emotions</vt:lpstr>
      <vt:lpstr>Other Subtypes of CD</vt:lpstr>
      <vt:lpstr>PowerPoint Presentation</vt:lpstr>
      <vt:lpstr>Prevalence and Comorbidity</vt:lpstr>
      <vt:lpstr>Developmental Course</vt:lpstr>
      <vt:lpstr>Risk Factors and Protective Factors</vt:lpstr>
      <vt:lpstr>PowerPoint Presentation</vt:lpstr>
      <vt:lpstr>PowerPoint Presentation</vt:lpstr>
      <vt:lpstr>Assessment</vt:lpstr>
      <vt:lpstr>Treatment</vt:lpstr>
      <vt:lpstr>PowerPoint Presentation</vt:lpstr>
      <vt:lpstr>Interventions for ODD</vt:lpstr>
      <vt:lpstr>PowerPoint Presentation</vt:lpstr>
      <vt:lpstr>Interventions for CD</vt:lpstr>
      <vt:lpstr>PowerPoint Presentation</vt:lpstr>
      <vt:lpstr>Multisystemic Therapy (MST)</vt:lpstr>
      <vt:lpstr>Bullying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Adnan Adil</dc:creator>
  <cp:lastModifiedBy>Adnan Adil</cp:lastModifiedBy>
  <cp:revision>33</cp:revision>
  <dcterms:created xsi:type="dcterms:W3CDTF">2012-06-01T06:16:13Z</dcterms:created>
  <dcterms:modified xsi:type="dcterms:W3CDTF">2015-05-28T07:14:27Z</dcterms:modified>
</cp:coreProperties>
</file>