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FDC0CF-BF23-42EE-A57F-1973C06A5B7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782879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C0CF-BF23-42EE-A57F-1973C06A5B7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348546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C0CF-BF23-42EE-A57F-1973C06A5B7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375003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C0CF-BF23-42EE-A57F-1973C06A5B7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237009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FDC0CF-BF23-42EE-A57F-1973C06A5B7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2586671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FDC0CF-BF23-42EE-A57F-1973C06A5B7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399123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FDC0CF-BF23-42EE-A57F-1973C06A5B77}"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2138599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FDC0CF-BF23-42EE-A57F-1973C06A5B77}"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1548927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DC0CF-BF23-42EE-A57F-1973C06A5B77}"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2695136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DC0CF-BF23-42EE-A57F-1973C06A5B7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92798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DC0CF-BF23-42EE-A57F-1973C06A5B7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809A6-FBF3-43FA-8657-63ADD20F5E3D}" type="slidenum">
              <a:rPr lang="en-US" smtClean="0"/>
              <a:t>‹#›</a:t>
            </a:fld>
            <a:endParaRPr lang="en-US"/>
          </a:p>
        </p:txBody>
      </p:sp>
    </p:spTree>
    <p:extLst>
      <p:ext uri="{BB962C8B-B14F-4D97-AF65-F5344CB8AC3E}">
        <p14:creationId xmlns:p14="http://schemas.microsoft.com/office/powerpoint/2010/main" val="366297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DC0CF-BF23-42EE-A57F-1973C06A5B77}" type="datetimeFigureOut">
              <a:rPr lang="en-US" smtClean="0"/>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809A6-FBF3-43FA-8657-63ADD20F5E3D}" type="slidenum">
              <a:rPr lang="en-US" smtClean="0"/>
              <a:t>‹#›</a:t>
            </a:fld>
            <a:endParaRPr lang="en-US"/>
          </a:p>
        </p:txBody>
      </p:sp>
    </p:spTree>
    <p:extLst>
      <p:ext uri="{BB962C8B-B14F-4D97-AF65-F5344CB8AC3E}">
        <p14:creationId xmlns:p14="http://schemas.microsoft.com/office/powerpoint/2010/main" val="3754210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Lighting for Television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9323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en-US" sz="2400" dirty="0" smtClean="0">
                <a:cs typeface="Calibri" pitchFamily="34" charset="0"/>
              </a:rPr>
              <a:t>You can use light selectively to emphasize certain aspects of the scene  while subduing others, or avoiding or reducing distracting features.  You can exaggerate form, and draw attention to texture or suppress  it . Through shadow formations, lighting can suggest  structures  that do not exist, or hide what is there.</a:t>
            </a:r>
          </a:p>
          <a:p>
            <a:endParaRPr lang="en-US" sz="2400" dirty="0" smtClean="0">
              <a:cs typeface="Calibri" pitchFamily="34" charset="0"/>
            </a:endParaRPr>
          </a:p>
          <a:p>
            <a:endParaRPr lang="en-US" sz="2400" dirty="0"/>
          </a:p>
        </p:txBody>
      </p:sp>
    </p:spTree>
    <p:extLst>
      <p:ext uri="{BB962C8B-B14F-4D97-AF65-F5344CB8AC3E}">
        <p14:creationId xmlns:p14="http://schemas.microsoft.com/office/powerpoint/2010/main" val="1848908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The Nature of Light</a:t>
            </a:r>
            <a:endParaRPr lang="en-US" dirty="0"/>
          </a:p>
        </p:txBody>
      </p:sp>
      <p:sp>
        <p:nvSpPr>
          <p:cNvPr id="3" name="Content Placeholder 2"/>
          <p:cNvSpPr>
            <a:spLocks noGrp="1"/>
          </p:cNvSpPr>
          <p:nvPr>
            <p:ph idx="1"/>
          </p:nvPr>
        </p:nvSpPr>
        <p:spPr>
          <a:xfrm>
            <a:off x="381000" y="533400"/>
            <a:ext cx="8610600" cy="8001000"/>
          </a:xfrm>
        </p:spPr>
        <p:txBody>
          <a:bodyPr>
            <a:noAutofit/>
          </a:bodyPr>
          <a:lstStyle/>
          <a:p>
            <a:pPr marL="441959" marR="782955" indent="-374015">
              <a:lnSpc>
                <a:spcPct val="120000"/>
              </a:lnSpc>
              <a:spcBef>
                <a:spcPts val="120"/>
              </a:spcBef>
            </a:pPr>
            <a:r>
              <a:rPr lang="en-US" sz="2200" dirty="0" smtClean="0">
                <a:cs typeface="Calibri" pitchFamily="34" charset="0"/>
              </a:rPr>
              <a:t>Light can be washed across a scene, or used to pick out and emphasize certain  features. To exercise this control over light lets look at the practical basics of  illumination:</a:t>
            </a:r>
          </a:p>
          <a:p>
            <a:pPr marL="445770" marR="377190" indent="-370205">
              <a:lnSpc>
                <a:spcPct val="120000"/>
              </a:lnSpc>
              <a:spcBef>
                <a:spcPts val="530"/>
              </a:spcBef>
              <a:tabLst>
                <a:tab pos="447675" algn="l"/>
              </a:tabLst>
            </a:pPr>
            <a:r>
              <a:rPr lang="en-US" sz="2200" dirty="0" smtClean="0">
                <a:cs typeface="Calibri"/>
              </a:rPr>
              <a:t>Light </a:t>
            </a:r>
            <a:r>
              <a:rPr lang="en-US" sz="2200" dirty="0">
                <a:cs typeface="Calibri"/>
              </a:rPr>
              <a:t>intensity: </a:t>
            </a:r>
            <a:r>
              <a:rPr lang="en-US" sz="2200" dirty="0" smtClean="0">
                <a:cs typeface="Calibri" pitchFamily="34" charset="0"/>
              </a:rPr>
              <a:t>The strength of light that we require on the subject and the surroundings will determine how powerful the lamps need to be, relative to the area they</a:t>
            </a:r>
            <a:r>
              <a:rPr lang="en-US" sz="2200" baseline="-5555" dirty="0" smtClean="0">
                <a:cs typeface="Calibri" pitchFamily="34" charset="0"/>
              </a:rPr>
              <a:t> </a:t>
            </a:r>
            <a:r>
              <a:rPr lang="en-US" sz="2200" dirty="0" smtClean="0">
                <a:cs typeface="Calibri" pitchFamily="34" charset="0"/>
              </a:rPr>
              <a:t>have to cover.</a:t>
            </a:r>
          </a:p>
          <a:p>
            <a:pPr marL="448309" marR="81280" indent="-383540">
              <a:lnSpc>
                <a:spcPct val="120000"/>
              </a:lnSpc>
              <a:spcBef>
                <a:spcPts val="490"/>
              </a:spcBef>
              <a:tabLst>
                <a:tab pos="442595" algn="l"/>
              </a:tabLst>
            </a:pPr>
            <a:r>
              <a:rPr lang="en-US" sz="2200" dirty="0" err="1" smtClean="0">
                <a:cs typeface="Calibri" pitchFamily="34" charset="0"/>
              </a:rPr>
              <a:t>Colour</a:t>
            </a:r>
            <a:r>
              <a:rPr lang="en-US" sz="2200" dirty="0" smtClean="0">
                <a:cs typeface="Calibri" pitchFamily="34" charset="0"/>
              </a:rPr>
              <a:t> temperature: The </a:t>
            </a:r>
            <a:r>
              <a:rPr lang="en-US" sz="2200" dirty="0" err="1" smtClean="0">
                <a:cs typeface="Calibri" pitchFamily="34" charset="0"/>
              </a:rPr>
              <a:t>colour</a:t>
            </a:r>
            <a:r>
              <a:rPr lang="en-US" sz="2200" dirty="0">
                <a:cs typeface="Calibri" pitchFamily="34" charset="0"/>
              </a:rPr>
              <a:t> </a:t>
            </a:r>
            <a:r>
              <a:rPr lang="en-US" sz="2200" dirty="0" smtClean="0">
                <a:cs typeface="Calibri" pitchFamily="34" charset="0"/>
              </a:rPr>
              <a:t>quality </a:t>
            </a:r>
            <a:r>
              <a:rPr lang="en-US" sz="2200" dirty="0" smtClean="0">
                <a:cs typeface="Calibri" pitchFamily="34" charset="0"/>
              </a:rPr>
              <a:t>of the light. Light and camera performance  should be matched to avoid poor </a:t>
            </a:r>
            <a:r>
              <a:rPr lang="en-US" sz="2200" dirty="0" err="1" smtClean="0">
                <a:cs typeface="Calibri" pitchFamily="34" charset="0"/>
              </a:rPr>
              <a:t>colour</a:t>
            </a:r>
            <a:r>
              <a:rPr lang="en-US" sz="2200" dirty="0" smtClean="0">
                <a:cs typeface="Calibri" pitchFamily="34" charset="0"/>
              </a:rPr>
              <a:t> quality</a:t>
            </a:r>
            <a:endParaRPr lang="en-US" sz="2200" baseline="-6944" dirty="0" smtClean="0">
              <a:cs typeface="Calibri" pitchFamily="34" charset="0"/>
            </a:endParaRPr>
          </a:p>
          <a:p>
            <a:pPr marL="448309" marR="904875" indent="-372745">
              <a:lnSpc>
                <a:spcPct val="120000"/>
              </a:lnSpc>
              <a:spcBef>
                <a:spcPts val="409"/>
              </a:spcBef>
              <a:tabLst>
                <a:tab pos="446405" algn="l"/>
              </a:tabLst>
            </a:pPr>
            <a:r>
              <a:rPr lang="en-US" sz="2200" dirty="0" smtClean="0">
                <a:cs typeface="Calibri" pitchFamily="34" charset="0"/>
              </a:rPr>
              <a:t>Light dispersion: Some light sources produce hard light, which casts strong  shadows; others create soft light, which is diffused and has few shadows.</a:t>
            </a:r>
          </a:p>
          <a:p>
            <a:pPr marL="448309" marR="253365" indent="-372745">
              <a:lnSpc>
                <a:spcPct val="120000"/>
              </a:lnSpc>
              <a:spcBef>
                <a:spcPts val="640"/>
              </a:spcBef>
              <a:tabLst>
                <a:tab pos="446405" algn="l"/>
              </a:tabLst>
            </a:pPr>
            <a:r>
              <a:rPr lang="en-US" sz="2200" dirty="0" smtClean="0">
                <a:cs typeface="Calibri" pitchFamily="34" charset="0"/>
              </a:rPr>
              <a:t>Light direction: The direction of the light affects the way light and shade fall on a subject. It determines which features are highlighted, and which fall into shadow.</a:t>
            </a:r>
          </a:p>
          <a:p>
            <a:pPr>
              <a:lnSpc>
                <a:spcPct val="120000"/>
              </a:lnSpc>
            </a:pPr>
            <a:endParaRPr lang="en-US" sz="2200" dirty="0"/>
          </a:p>
        </p:txBody>
      </p:sp>
    </p:spTree>
    <p:extLst>
      <p:ext uri="{BB962C8B-B14F-4D97-AF65-F5344CB8AC3E}">
        <p14:creationId xmlns:p14="http://schemas.microsoft.com/office/powerpoint/2010/main" val="139444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810491"/>
          </a:xfrm>
        </p:spPr>
        <p:txBody>
          <a:bodyPr/>
          <a:lstStyle/>
          <a:p>
            <a:r>
              <a:rPr lang="en-US" dirty="0" smtClean="0"/>
              <a:t>Light Intensity</a:t>
            </a:r>
            <a:endParaRPr lang="en-US" dirty="0"/>
          </a:p>
        </p:txBody>
      </p:sp>
      <p:sp>
        <p:nvSpPr>
          <p:cNvPr id="3" name="Content Placeholder 2"/>
          <p:cNvSpPr>
            <a:spLocks noGrp="1"/>
          </p:cNvSpPr>
          <p:nvPr>
            <p:ph idx="1"/>
          </p:nvPr>
        </p:nvSpPr>
        <p:spPr>
          <a:xfrm>
            <a:off x="457200" y="914400"/>
            <a:ext cx="8305800" cy="5867400"/>
          </a:xfrm>
        </p:spPr>
        <p:txBody>
          <a:bodyPr>
            <a:noAutofit/>
          </a:bodyPr>
          <a:lstStyle/>
          <a:p>
            <a:pPr marL="396875" marR="5080" indent="-384810">
              <a:lnSpc>
                <a:spcPts val="2640"/>
              </a:lnSpc>
              <a:spcBef>
                <a:spcPts val="235"/>
              </a:spcBef>
            </a:pPr>
            <a:r>
              <a:rPr lang="en-US" sz="2400" dirty="0" smtClean="0">
                <a:cs typeface="Calibri" pitchFamily="34" charset="0"/>
              </a:rPr>
              <a:t>The amount of light needed to illuminate a set or location and the action within it is partly a technical decision  and partly an artistic one, e.g. you  may use one strong key light to cover both the action and the background,  or a series of restricted lamps, each lighting a carefully chosen area.</a:t>
            </a:r>
          </a:p>
          <a:p>
            <a:pPr marL="398780" marR="172085" indent="-382270">
              <a:lnSpc>
                <a:spcPts val="2640"/>
              </a:lnSpc>
              <a:spcBef>
                <a:spcPts val="515"/>
              </a:spcBef>
            </a:pPr>
            <a:r>
              <a:rPr lang="en-US" sz="2400" dirty="0" smtClean="0">
                <a:cs typeface="Calibri" pitchFamily="34" charset="0"/>
              </a:rPr>
              <a:t>In a set or location, light intensity depends mostly on the nature of the surroundings and the mood the director wants to create. To reveal detail in the walls of a dark-paneled room will require much more light than  would be needed with light toned walls.</a:t>
            </a:r>
          </a:p>
          <a:p>
            <a:pPr marL="396875" marR="412115" indent="-378460">
              <a:lnSpc>
                <a:spcPts val="2640"/>
              </a:lnSpc>
              <a:spcBef>
                <a:spcPts val="595"/>
              </a:spcBef>
            </a:pPr>
            <a:r>
              <a:rPr lang="en-US" sz="2400" dirty="0" smtClean="0">
                <a:cs typeface="Calibri" pitchFamily="34" charset="0"/>
              </a:rPr>
              <a:t>Lighting intensity is also influenced by surface finish; whether walls are smooth or rough textured, and whether they are plain or strongly  contoured. The contrast range of set dressings used can also affect the amount of light needed to illuminate a situation effectively.</a:t>
            </a:r>
          </a:p>
          <a:p>
            <a:pPr marL="19050">
              <a:lnSpc>
                <a:spcPct val="100000"/>
              </a:lnSpc>
              <a:spcBef>
                <a:spcPts val="375"/>
              </a:spcBef>
            </a:pPr>
            <a:r>
              <a:rPr lang="en-US" sz="2400" dirty="0" smtClean="0">
                <a:cs typeface="Calibri" pitchFamily="34" charset="0"/>
              </a:rPr>
              <a:t>Lighting quality cannot be judged by the watts of the lights.</a:t>
            </a:r>
          </a:p>
          <a:p>
            <a:endParaRPr lang="en-US" sz="2400" dirty="0"/>
          </a:p>
        </p:txBody>
      </p:sp>
    </p:spTree>
    <p:extLst>
      <p:ext uri="{BB962C8B-B14F-4D97-AF65-F5344CB8AC3E}">
        <p14:creationId xmlns:p14="http://schemas.microsoft.com/office/powerpoint/2010/main" val="240816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76200"/>
            <a:ext cx="8229600" cy="6049963"/>
          </a:xfrm>
        </p:spPr>
        <p:txBody>
          <a:bodyPr>
            <a:noAutofit/>
          </a:bodyPr>
          <a:lstStyle/>
          <a:p>
            <a:r>
              <a:rPr lang="en-US" sz="2200" dirty="0" smtClean="0"/>
              <a:t>The most helpful way to review the lighting is on an actual monitor, on which we can assess its artistic effect and judge its technical qualities.</a:t>
            </a:r>
          </a:p>
          <a:p>
            <a:r>
              <a:rPr lang="en-US" sz="2200" dirty="0" smtClean="0">
                <a:cs typeface="Calibri" pitchFamily="34" charset="0"/>
              </a:rPr>
              <a:t>When lighting under unfamiliar conditions, it is advisable to make careful measurements of light levels. There are two primary ways of  measuring the lighting in a scene:</a:t>
            </a:r>
          </a:p>
          <a:p>
            <a:pPr marL="399415" marR="335915" indent="-378460">
              <a:lnSpc>
                <a:spcPts val="3220"/>
              </a:lnSpc>
              <a:spcBef>
                <a:spcPts val="30"/>
              </a:spcBef>
              <a:buAutoNum type="alphaLcParenR"/>
              <a:tabLst>
                <a:tab pos="394970" algn="l"/>
              </a:tabLst>
            </a:pPr>
            <a:r>
              <a:rPr lang="en-US" sz="2200" dirty="0" smtClean="0">
                <a:cs typeface="Calibri" pitchFamily="34" charset="0"/>
              </a:rPr>
              <a:t>Incident light measurement helps to assess the relative  intensities of lighting from various directions. When measuring incident lighting, the light meter must be positioned next to the subject, pointed at the light sources. It is measuring the amount of light that is falling on the subject, from the subject’s  perspective.</a:t>
            </a:r>
          </a:p>
          <a:p>
            <a:pPr marL="396240" indent="-384175">
              <a:lnSpc>
                <a:spcPts val="3250"/>
              </a:lnSpc>
              <a:buSzPct val="103773"/>
              <a:buAutoNum type="alphaLcParenR" startAt="2"/>
              <a:tabLst>
                <a:tab pos="396875" algn="l"/>
              </a:tabLst>
            </a:pPr>
            <a:r>
              <a:rPr lang="en-US" sz="2200" dirty="0" smtClean="0">
                <a:cs typeface="Calibri" pitchFamily="34" charset="0"/>
              </a:rPr>
              <a:t>Reflected light measurement provides a general indication of the amount of reflected light reaching the camera. Reflected light measurements average the amount of light reflected from  the scene, arriving at the camera’s lens. The meter is aimed  directly at the subject. Television cameras use reflected light metering.</a:t>
            </a:r>
          </a:p>
          <a:p>
            <a:endParaRPr lang="en-US" sz="2200" dirty="0"/>
          </a:p>
        </p:txBody>
      </p:sp>
    </p:spTree>
    <p:extLst>
      <p:ext uri="{BB962C8B-B14F-4D97-AF65-F5344CB8AC3E}">
        <p14:creationId xmlns:p14="http://schemas.microsoft.com/office/powerpoint/2010/main" val="131715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smtClean="0"/>
              <a:t>The </a:t>
            </a:r>
            <a:r>
              <a:rPr lang="en-US" dirty="0" err="1" smtClean="0"/>
              <a:t>Colour</a:t>
            </a:r>
            <a:r>
              <a:rPr lang="en-US" dirty="0" smtClean="0"/>
              <a:t> Quality of Light</a:t>
            </a:r>
            <a:endParaRPr lang="en-US" dirty="0"/>
          </a:p>
        </p:txBody>
      </p:sp>
      <p:sp>
        <p:nvSpPr>
          <p:cNvPr id="3" name="Content Placeholder 2"/>
          <p:cNvSpPr>
            <a:spLocks noGrp="1"/>
          </p:cNvSpPr>
          <p:nvPr>
            <p:ph idx="1"/>
          </p:nvPr>
        </p:nvSpPr>
        <p:spPr>
          <a:xfrm>
            <a:off x="457200" y="685800"/>
            <a:ext cx="8458200" cy="6019800"/>
          </a:xfrm>
        </p:spPr>
        <p:txBody>
          <a:bodyPr>
            <a:noAutofit/>
          </a:bodyPr>
          <a:lstStyle/>
          <a:p>
            <a:pPr marL="405765" marR="17780" indent="-381000">
              <a:lnSpc>
                <a:spcPct val="99200"/>
              </a:lnSpc>
              <a:spcBef>
                <a:spcPts val="2230"/>
              </a:spcBef>
            </a:pPr>
            <a:r>
              <a:rPr lang="en-US" sz="2400" dirty="0" smtClean="0">
                <a:latin typeface="Calibri" pitchFamily="34" charset="0"/>
                <a:cs typeface="Calibri" pitchFamily="34" charset="0"/>
              </a:rPr>
              <a:t>We accept a very wide range of quite different light qualities as representing “white” light. If we analyze</a:t>
            </a:r>
            <a:r>
              <a:rPr lang="en-US" sz="2400" baseline="1388" dirty="0" smtClean="0">
                <a:latin typeface="Calibri" pitchFamily="34" charset="0"/>
                <a:cs typeface="Calibri" pitchFamily="34" charset="0"/>
              </a:rPr>
              <a:t> </a:t>
            </a:r>
            <a:r>
              <a:rPr lang="en-US" sz="2400" dirty="0" smtClean="0">
                <a:latin typeface="Calibri" pitchFamily="34" charset="0"/>
                <a:cs typeface="Calibri" pitchFamily="34" charset="0"/>
              </a:rPr>
              <a:t>“white” light, we find that it is really a mixture of a range of </a:t>
            </a:r>
            <a:r>
              <a:rPr lang="en-US" sz="2400" dirty="0" err="1" smtClean="0">
                <a:latin typeface="Calibri" pitchFamily="34" charset="0"/>
                <a:cs typeface="Calibri" pitchFamily="34" charset="0"/>
              </a:rPr>
              <a:t>colours</a:t>
            </a:r>
            <a:r>
              <a:rPr lang="en-US" sz="2400" dirty="0" smtClean="0">
                <a:latin typeface="Calibri" pitchFamily="34" charset="0"/>
                <a:cs typeface="Calibri" pitchFamily="34" charset="0"/>
              </a:rPr>
              <a:t>. The spectrum is red, orange, yellow</a:t>
            </a:r>
            <a:r>
              <a:rPr lang="en-US" sz="2400" baseline="1388" dirty="0" smtClean="0">
                <a:latin typeface="Calibri" pitchFamily="34" charset="0"/>
                <a:cs typeface="Calibri" pitchFamily="34" charset="0"/>
              </a:rPr>
              <a:t>,  </a:t>
            </a:r>
            <a:r>
              <a:rPr lang="en-US" sz="2400" dirty="0" smtClean="0">
                <a:latin typeface="Calibri" pitchFamily="34" charset="0"/>
                <a:cs typeface="Calibri" pitchFamily="34" charset="0"/>
              </a:rPr>
              <a:t>green, blue, indigo, and violet light in similar proportions.</a:t>
            </a:r>
          </a:p>
          <a:p>
            <a:pPr marL="396875" marR="34925" indent="-370840">
              <a:lnSpc>
                <a:spcPct val="99000"/>
              </a:lnSpc>
              <a:spcBef>
                <a:spcPts val="520"/>
              </a:spcBef>
            </a:pPr>
            <a:r>
              <a:rPr lang="en-US" sz="2400" dirty="0" smtClean="0">
                <a:latin typeface="Calibri" pitchFamily="34" charset="0"/>
                <a:cs typeface="Calibri" pitchFamily="34" charset="0"/>
              </a:rPr>
              <a:t>In many forms of illumination, some parts of the spectrum are much more prominent  than others, and the result is far from true white. e.g. Light from candles or dimmed tungsten lamps actually has a warm yellowish-red </a:t>
            </a:r>
            <a:r>
              <a:rPr lang="en-US" sz="2400" dirty="0" err="1" smtClean="0">
                <a:latin typeface="Calibri" pitchFamily="34" charset="0"/>
                <a:cs typeface="Calibri" pitchFamily="34" charset="0"/>
              </a:rPr>
              <a:t>colour</a:t>
            </a:r>
            <a:r>
              <a:rPr lang="en-US" sz="2400" dirty="0" smtClean="0">
                <a:latin typeface="Calibri" pitchFamily="34" charset="0"/>
                <a:cs typeface="Calibri" pitchFamily="34" charset="0"/>
              </a:rPr>
              <a:t> quality; or a low </a:t>
            </a:r>
            <a:r>
              <a:rPr lang="en-US" sz="2400" dirty="0" err="1" smtClean="0">
                <a:latin typeface="Calibri" pitchFamily="34" charset="0"/>
                <a:cs typeface="Calibri" pitchFamily="34" charset="0"/>
              </a:rPr>
              <a:t>colour</a:t>
            </a:r>
            <a:r>
              <a:rPr lang="en-US" sz="2400" dirty="0" smtClean="0">
                <a:latin typeface="Calibri" pitchFamily="34" charset="0"/>
                <a:cs typeface="Calibri" pitchFamily="34" charset="0"/>
              </a:rPr>
              <a:t> temperature. Daylight</a:t>
            </a:r>
            <a:r>
              <a:rPr lang="en-US" sz="2400" baseline="1388" dirty="0">
                <a:latin typeface="Calibri" pitchFamily="34" charset="0"/>
                <a:cs typeface="Calibri" pitchFamily="34" charset="0"/>
              </a:rPr>
              <a:t> </a:t>
            </a:r>
            <a:r>
              <a:rPr lang="en-US" sz="2400" dirty="0" smtClean="0">
                <a:latin typeface="Calibri" pitchFamily="34" charset="0"/>
                <a:cs typeface="Calibri" pitchFamily="34" charset="0"/>
              </a:rPr>
              <a:t>can vary considerably, from cold, bluish sky light to the warm quality of light around sunset.</a:t>
            </a:r>
          </a:p>
          <a:p>
            <a:pPr marL="25400">
              <a:lnSpc>
                <a:spcPts val="2400"/>
              </a:lnSpc>
              <a:spcBef>
                <a:spcPts val="490"/>
              </a:spcBef>
            </a:pPr>
            <a:r>
              <a:rPr lang="en-US" sz="2400" dirty="0" smtClean="0">
                <a:latin typeface="Calibri" pitchFamily="34" charset="0"/>
                <a:cs typeface="Calibri" pitchFamily="34" charset="0"/>
              </a:rPr>
              <a:t>Our brains compensate and accept all these sources of  </a:t>
            </a:r>
          </a:p>
          <a:p>
            <a:pPr marL="0" indent="0">
              <a:lnSpc>
                <a:spcPts val="2400"/>
              </a:lnSpc>
              <a:spcBef>
                <a:spcPts val="490"/>
              </a:spcBef>
              <a:buNone/>
            </a:pPr>
            <a:r>
              <a:rPr lang="en-US" sz="2400" dirty="0" smtClean="0">
                <a:latin typeface="Calibri" pitchFamily="34" charset="0"/>
                <a:cs typeface="Calibri" pitchFamily="34" charset="0"/>
              </a:rPr>
              <a:t>     illumination as white light. Television cameras do not self-</a:t>
            </a:r>
          </a:p>
          <a:p>
            <a:pPr marL="0" indent="0">
              <a:lnSpc>
                <a:spcPts val="2400"/>
              </a:lnSpc>
              <a:spcBef>
                <a:spcPts val="490"/>
              </a:spcBef>
              <a:buNone/>
            </a:pPr>
            <a:r>
              <a:rPr lang="en-US" sz="2400" dirty="0">
                <a:latin typeface="Calibri" pitchFamily="34" charset="0"/>
                <a:cs typeface="Calibri" pitchFamily="34" charset="0"/>
              </a:rPr>
              <a:t> </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compensate. If the lighting has bluish or reddish</a:t>
            </a:r>
            <a:r>
              <a:rPr lang="en-US" sz="2400" baseline="1388" dirty="0">
                <a:latin typeface="Calibri" pitchFamily="34" charset="0"/>
                <a:cs typeface="Calibri" pitchFamily="34" charset="0"/>
              </a:rPr>
              <a:t>  </a:t>
            </a:r>
            <a:r>
              <a:rPr lang="en-US" sz="2400" dirty="0" smtClean="0">
                <a:latin typeface="Calibri" pitchFamily="34" charset="0"/>
                <a:cs typeface="Calibri" pitchFamily="34" charset="0"/>
              </a:rPr>
              <a:t>features, the </a:t>
            </a:r>
          </a:p>
          <a:p>
            <a:pPr marL="0" indent="0">
              <a:lnSpc>
                <a:spcPts val="2400"/>
              </a:lnSpc>
              <a:spcBef>
                <a:spcPts val="490"/>
              </a:spcBef>
              <a:buNone/>
            </a:pPr>
            <a:r>
              <a:rPr lang="en-US" sz="2400" dirty="0">
                <a:latin typeface="Calibri" pitchFamily="34" charset="0"/>
                <a:cs typeface="Calibri" pitchFamily="34" charset="0"/>
              </a:rPr>
              <a:t> </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images will show this as pronounced </a:t>
            </a:r>
            <a:r>
              <a:rPr lang="en-US" sz="2400" dirty="0" err="1" smtClean="0">
                <a:latin typeface="Calibri" pitchFamily="34" charset="0"/>
                <a:cs typeface="Calibri" pitchFamily="34" charset="0"/>
              </a:rPr>
              <a:t>colour</a:t>
            </a:r>
            <a:r>
              <a:rPr lang="en-US" sz="2400" dirty="0" smtClean="0">
                <a:latin typeface="Calibri" pitchFamily="34" charset="0"/>
                <a:cs typeface="Calibri" pitchFamily="34" charset="0"/>
              </a:rPr>
              <a:t> cast.</a:t>
            </a:r>
          </a:p>
          <a:p>
            <a:endParaRPr lang="en-US" sz="2400" dirty="0"/>
          </a:p>
        </p:txBody>
      </p:sp>
    </p:spTree>
    <p:extLst>
      <p:ext uri="{BB962C8B-B14F-4D97-AF65-F5344CB8AC3E}">
        <p14:creationId xmlns:p14="http://schemas.microsoft.com/office/powerpoint/2010/main" val="3636941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172200"/>
          </a:xfrm>
        </p:spPr>
        <p:txBody>
          <a:bodyPr>
            <a:noAutofit/>
          </a:bodyPr>
          <a:lstStyle/>
          <a:p>
            <a:pPr marL="13970">
              <a:spcBef>
                <a:spcPts val="100"/>
              </a:spcBef>
            </a:pPr>
            <a:r>
              <a:rPr lang="en-US" sz="2400" dirty="0" smtClean="0">
                <a:cs typeface="Calibri" pitchFamily="34" charset="0"/>
              </a:rPr>
              <a:t>There are two ways to correct the </a:t>
            </a:r>
            <a:r>
              <a:rPr lang="en-US" sz="2400" dirty="0" err="1" smtClean="0">
                <a:cs typeface="Calibri" pitchFamily="34" charset="0"/>
              </a:rPr>
              <a:t>colour</a:t>
            </a:r>
            <a:r>
              <a:rPr lang="en-US" sz="2400" dirty="0" smtClean="0">
                <a:cs typeface="Calibri" pitchFamily="34" charset="0"/>
              </a:rPr>
              <a:t> when shooting:</a:t>
            </a:r>
          </a:p>
          <a:p>
            <a:pPr marL="473075" marR="5080" indent="-457200">
              <a:spcBef>
                <a:spcPts val="110"/>
              </a:spcBef>
              <a:buAutoNum type="arabicPeriod"/>
              <a:tabLst>
                <a:tab pos="220345" algn="l"/>
              </a:tabLst>
            </a:pPr>
            <a:r>
              <a:rPr lang="en-US" sz="2400" dirty="0" smtClean="0">
                <a:cs typeface="Calibri" pitchFamily="34" charset="0"/>
              </a:rPr>
              <a:t>Adjust the camera to compensate for the </a:t>
            </a:r>
            <a:r>
              <a:rPr lang="en-US" sz="2400" dirty="0" err="1" smtClean="0">
                <a:cs typeface="Calibri" pitchFamily="34" charset="0"/>
              </a:rPr>
              <a:t>colour</a:t>
            </a:r>
            <a:r>
              <a:rPr lang="en-US" sz="2400" dirty="0" smtClean="0">
                <a:cs typeface="Calibri" pitchFamily="34" charset="0"/>
              </a:rPr>
              <a:t> variations of </a:t>
            </a:r>
          </a:p>
          <a:p>
            <a:pPr marL="15875" marR="5080" indent="0">
              <a:spcBef>
                <a:spcPts val="110"/>
              </a:spcBef>
              <a:buNone/>
              <a:tabLst>
                <a:tab pos="220345" algn="l"/>
              </a:tabLst>
            </a:pPr>
            <a:r>
              <a:rPr lang="en-US" sz="2400" dirty="0">
                <a:cs typeface="Calibri" pitchFamily="34" charset="0"/>
              </a:rPr>
              <a:t> </a:t>
            </a:r>
            <a:r>
              <a:rPr lang="en-US" sz="2400" dirty="0" smtClean="0">
                <a:cs typeface="Calibri" pitchFamily="34" charset="0"/>
              </a:rPr>
              <a:t>     </a:t>
            </a:r>
            <a:r>
              <a:rPr lang="en-US" sz="2400" dirty="0" smtClean="0">
                <a:cs typeface="Calibri" pitchFamily="34" charset="0"/>
              </a:rPr>
              <a:t>the prevailing  light, by using a suitable </a:t>
            </a:r>
            <a:r>
              <a:rPr lang="en-US" sz="2400" dirty="0" err="1" smtClean="0">
                <a:cs typeface="Calibri" pitchFamily="34" charset="0"/>
              </a:rPr>
              <a:t>colour</a:t>
            </a:r>
            <a:r>
              <a:rPr lang="en-US" sz="2400" dirty="0" smtClean="0">
                <a:cs typeface="Calibri" pitchFamily="34" charset="0"/>
              </a:rPr>
              <a:t> correcting filter  </a:t>
            </a:r>
          </a:p>
          <a:p>
            <a:pPr marL="15875" marR="5080" indent="0">
              <a:spcBef>
                <a:spcPts val="110"/>
              </a:spcBef>
              <a:buNone/>
              <a:tabLst>
                <a:tab pos="220345" algn="l"/>
              </a:tabLst>
            </a:pPr>
            <a:r>
              <a:rPr lang="en-US" sz="2400" dirty="0">
                <a:cs typeface="Calibri" pitchFamily="34" charset="0"/>
              </a:rPr>
              <a:t> </a:t>
            </a:r>
            <a:r>
              <a:rPr lang="en-US" sz="2400" dirty="0" smtClean="0">
                <a:cs typeface="Calibri" pitchFamily="34" charset="0"/>
              </a:rPr>
              <a:t>     </a:t>
            </a:r>
            <a:r>
              <a:rPr lang="en-US" sz="2400" dirty="0" smtClean="0">
                <a:cs typeface="Calibri" pitchFamily="34" charset="0"/>
              </a:rPr>
              <a:t>(in the filter wheel) and/or by  adjusting the white balance. </a:t>
            </a:r>
          </a:p>
          <a:p>
            <a:pPr marL="473075" marR="80645" indent="-457200" algn="just">
              <a:spcBef>
                <a:spcPts val="15"/>
              </a:spcBef>
              <a:buAutoNum type="arabicPeriod" startAt="2"/>
            </a:pPr>
            <a:r>
              <a:rPr lang="en-US" sz="2400" dirty="0" smtClean="0">
                <a:cs typeface="Calibri" pitchFamily="34" charset="0"/>
              </a:rPr>
              <a:t>Adjust the </a:t>
            </a:r>
            <a:r>
              <a:rPr lang="en-US" sz="2400" dirty="0" err="1" smtClean="0">
                <a:cs typeface="Calibri" pitchFamily="34" charset="0"/>
              </a:rPr>
              <a:t>colour</a:t>
            </a:r>
            <a:r>
              <a:rPr lang="en-US" sz="2400" dirty="0" smtClean="0">
                <a:cs typeface="Calibri" pitchFamily="34" charset="0"/>
              </a:rPr>
              <a:t> temperature of the light to suit the camera’s </a:t>
            </a:r>
            <a:r>
              <a:rPr lang="en-US" sz="2400" dirty="0" err="1" smtClean="0">
                <a:cs typeface="Calibri" pitchFamily="34" charset="0"/>
              </a:rPr>
              <a:t>colour</a:t>
            </a:r>
            <a:r>
              <a:rPr lang="en-US" sz="2400" dirty="0" smtClean="0">
                <a:cs typeface="Calibri" pitchFamily="34" charset="0"/>
              </a:rPr>
              <a:t> balance. If you are using tungsten lights when shooting in daylight to illuminate shadows, blue filter material can be used to raise their </a:t>
            </a:r>
            <a:r>
              <a:rPr lang="en-US" sz="2400" dirty="0" err="1" smtClean="0">
                <a:cs typeface="Calibri" pitchFamily="34" charset="0"/>
              </a:rPr>
              <a:t>colour</a:t>
            </a:r>
            <a:r>
              <a:rPr lang="en-US" sz="2400" dirty="0" smtClean="0">
                <a:cs typeface="Calibri" pitchFamily="34" charset="0"/>
              </a:rPr>
              <a:t> temperature. Conversely ,if daylight is illuminating a room in which you are using quartz or tungsten lamps, a large sheet of amber orange filter can be stretched over the window to reduce the effective </a:t>
            </a:r>
            <a:r>
              <a:rPr lang="en-US" sz="2400" dirty="0" err="1" smtClean="0">
                <a:cs typeface="Calibri" pitchFamily="34" charset="0"/>
              </a:rPr>
              <a:t>colour</a:t>
            </a:r>
            <a:r>
              <a:rPr lang="en-US" sz="2400" dirty="0" smtClean="0">
                <a:cs typeface="Calibri" pitchFamily="34" charset="0"/>
              </a:rPr>
              <a:t> temperature  of the daylight to match the  interior lighting.</a:t>
            </a:r>
          </a:p>
          <a:p>
            <a:pPr marL="17145"/>
            <a:r>
              <a:rPr lang="en-US" sz="2400" dirty="0" smtClean="0">
                <a:cs typeface="Calibri" pitchFamily="34" charset="0"/>
              </a:rPr>
              <a:t>Cameras are usually balanced for the dominant light source in </a:t>
            </a:r>
          </a:p>
          <a:p>
            <a:pPr marL="0" indent="0">
              <a:buNone/>
            </a:pPr>
            <a:r>
              <a:rPr lang="en-US" sz="2400" dirty="0">
                <a:cs typeface="Calibri" pitchFamily="34" charset="0"/>
              </a:rPr>
              <a:t> </a:t>
            </a:r>
            <a:r>
              <a:rPr lang="en-US" sz="2400" dirty="0" smtClean="0">
                <a:cs typeface="Calibri" pitchFamily="34" charset="0"/>
              </a:rPr>
              <a:t>    </a:t>
            </a:r>
            <a:r>
              <a:rPr lang="en-US" sz="2400" dirty="0" smtClean="0">
                <a:cs typeface="Calibri" pitchFamily="34" charset="0"/>
              </a:rPr>
              <a:t>the scene.</a:t>
            </a:r>
          </a:p>
          <a:p>
            <a:endParaRPr lang="en-US" sz="2400" dirty="0"/>
          </a:p>
        </p:txBody>
      </p:sp>
    </p:spTree>
    <p:extLst>
      <p:ext uri="{BB962C8B-B14F-4D97-AF65-F5344CB8AC3E}">
        <p14:creationId xmlns:p14="http://schemas.microsoft.com/office/powerpoint/2010/main" val="42067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58091"/>
          </a:xfrm>
        </p:spPr>
        <p:txBody>
          <a:bodyPr>
            <a:normAutofit fontScale="90000"/>
          </a:bodyPr>
          <a:lstStyle/>
          <a:p>
            <a:r>
              <a:rPr lang="en-US" dirty="0" smtClean="0"/>
              <a:t>Light Dispersion</a:t>
            </a:r>
            <a:endParaRPr lang="en-US" dirty="0"/>
          </a:p>
        </p:txBody>
      </p:sp>
      <p:sp>
        <p:nvSpPr>
          <p:cNvPr id="3" name="Content Placeholder 2"/>
          <p:cNvSpPr>
            <a:spLocks noGrp="1"/>
          </p:cNvSpPr>
          <p:nvPr>
            <p:ph idx="1"/>
          </p:nvPr>
        </p:nvSpPr>
        <p:spPr>
          <a:xfrm>
            <a:off x="457200" y="1066800"/>
            <a:ext cx="8229600" cy="6248400"/>
          </a:xfrm>
        </p:spPr>
        <p:txBody>
          <a:bodyPr>
            <a:noAutofit/>
          </a:bodyPr>
          <a:lstStyle/>
          <a:p>
            <a:pPr marL="404495" indent="-392430">
              <a:spcBef>
                <a:spcPts val="95"/>
              </a:spcBef>
              <a:tabLst>
                <a:tab pos="404495" algn="l"/>
                <a:tab pos="405130" algn="l"/>
              </a:tabLst>
            </a:pPr>
            <a:r>
              <a:rPr lang="en-US" sz="2400" dirty="0" smtClean="0">
                <a:cs typeface="Calibri" pitchFamily="34" charset="0"/>
              </a:rPr>
              <a:t>FLOOD LIGHT: It is also known as </a:t>
            </a:r>
            <a:r>
              <a:rPr lang="en-US" sz="2400" i="1" dirty="0">
                <a:cs typeface="Calibri"/>
              </a:rPr>
              <a:t>soft light. </a:t>
            </a:r>
            <a:r>
              <a:rPr lang="en-US" sz="2400" dirty="0" smtClean="0">
                <a:cs typeface="Calibri" pitchFamily="34" charset="0"/>
              </a:rPr>
              <a:t>It is scattered, diffused, shadow less illumination that in nature comes from a cloudy overcast sky, and is reflected from rough surfaces of all kinds (walls, sand, snow).</a:t>
            </a:r>
          </a:p>
          <a:p>
            <a:pPr marL="404495" indent="-392430">
              <a:spcBef>
                <a:spcPts val="95"/>
              </a:spcBef>
              <a:tabLst>
                <a:tab pos="404495" algn="l"/>
                <a:tab pos="405130" algn="l"/>
              </a:tabLst>
            </a:pPr>
            <a:r>
              <a:rPr lang="en-US" sz="2400" dirty="0" smtClean="0">
                <a:cs typeface="Calibri" pitchFamily="34" charset="0"/>
              </a:rPr>
              <a:t>Soft lights are usually used to illuminate shadows without creating additional shadows. However, soft light does have practical disadvantages.</a:t>
            </a:r>
            <a:r>
              <a:rPr lang="en-US" sz="2400" dirty="0">
                <a:cs typeface="Calibri" pitchFamily="34" charset="0"/>
              </a:rPr>
              <a:t> </a:t>
            </a:r>
            <a:r>
              <a:rPr lang="en-US" sz="2400" dirty="0" smtClean="0">
                <a:cs typeface="Calibri" pitchFamily="34" charset="0"/>
              </a:rPr>
              <a:t>Really diffused light can be difficult to control, because it spreads around  and is not easy to restrict.</a:t>
            </a:r>
          </a:p>
          <a:p>
            <a:pPr marL="405130" marR="304800" indent="-393065">
              <a:lnSpc>
                <a:spcPct val="85800"/>
              </a:lnSpc>
              <a:spcBef>
                <a:spcPts val="610"/>
              </a:spcBef>
              <a:tabLst>
                <a:tab pos="404495" algn="l"/>
                <a:tab pos="405130" algn="l"/>
              </a:tabLst>
            </a:pPr>
            <a:r>
              <a:rPr lang="en-US" sz="2400" dirty="0" smtClean="0">
                <a:cs typeface="Calibri" pitchFamily="34" charset="0"/>
              </a:rPr>
              <a:t>Badly used soft light can produce flat </a:t>
            </a:r>
            <a:r>
              <a:rPr lang="en-US" sz="2400" dirty="0" err="1" smtClean="0">
                <a:cs typeface="Calibri" pitchFamily="34" charset="0"/>
              </a:rPr>
              <a:t>unmodelled</a:t>
            </a:r>
            <a:r>
              <a:rPr lang="en-US" sz="2400" dirty="0" smtClean="0">
                <a:cs typeface="Calibri" pitchFamily="34" charset="0"/>
              </a:rPr>
              <a:t> illumination. Texture  and form can be difficult to see in the picture. If used as an overall base  light, it can reduce the impression of depth, over-light the walls of  settings, destroy atmosphere, and produce flat, uninteresting pictures.</a:t>
            </a:r>
          </a:p>
          <a:p>
            <a:endParaRPr lang="en-US" sz="2400" dirty="0"/>
          </a:p>
        </p:txBody>
      </p:sp>
    </p:spTree>
    <p:extLst>
      <p:ext uri="{BB962C8B-B14F-4D97-AF65-F5344CB8AC3E}">
        <p14:creationId xmlns:p14="http://schemas.microsoft.com/office/powerpoint/2010/main" val="408778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7924800"/>
          </a:xfrm>
        </p:spPr>
        <p:txBody>
          <a:bodyPr>
            <a:noAutofit/>
          </a:bodyPr>
          <a:lstStyle/>
          <a:p>
            <a:pPr marL="219710" indent="-182245">
              <a:spcBef>
                <a:spcPts val="110"/>
              </a:spcBef>
              <a:tabLst>
                <a:tab pos="220345" algn="l"/>
              </a:tabLst>
            </a:pPr>
            <a:r>
              <a:rPr lang="en-US" sz="2400" dirty="0" smtClean="0">
                <a:latin typeface="Calibri" pitchFamily="34" charset="0"/>
                <a:cs typeface="Calibri" pitchFamily="34" charset="0"/>
              </a:rPr>
              <a:t>SPOTLIGHTS: This is a directional or hard illumination that produces sharp shadows. This type of light  comes from any</a:t>
            </a:r>
            <a:r>
              <a:rPr lang="en-US" sz="2400" baseline="-5555" dirty="0" smtClean="0">
                <a:latin typeface="Calibri" pitchFamily="34" charset="0"/>
                <a:cs typeface="Calibri" pitchFamily="34" charset="0"/>
              </a:rPr>
              <a:t> </a:t>
            </a:r>
            <a:r>
              <a:rPr lang="en-US" sz="2400" dirty="0" smtClean="0">
                <a:latin typeface="Calibri" pitchFamily="34" charset="0"/>
                <a:cs typeface="Calibri" pitchFamily="34" charset="0"/>
              </a:rPr>
              <a:t>concentrated light source, such as the sun or a spotlight. </a:t>
            </a:r>
          </a:p>
          <a:p>
            <a:pPr marL="219710" indent="-182245">
              <a:spcBef>
                <a:spcPts val="110"/>
              </a:spcBef>
              <a:tabLst>
                <a:tab pos="220345" algn="l"/>
              </a:tabLst>
            </a:pPr>
            <a:r>
              <a:rPr lang="en-US" sz="2400" dirty="0" smtClean="0">
                <a:latin typeface="Calibri" pitchFamily="34" charset="0"/>
                <a:cs typeface="Calibri" pitchFamily="34" charset="0"/>
              </a:rPr>
              <a:t>Spotlights  produce well defined shadows and are used to create well defined modeling, least pronounced shadows(e.g. Tree-branch shadows), articulate light to specific areas, produce harsh shading or an abrupt brightness fall-off , project light over some distance at a reasonably</a:t>
            </a:r>
            <a:r>
              <a:rPr lang="en-US" sz="2400" baseline="-7309" dirty="0" smtClean="0">
                <a:latin typeface="Calibri" pitchFamily="34" charset="0"/>
                <a:cs typeface="Calibri" pitchFamily="34" charset="0"/>
              </a:rPr>
              <a:t> </a:t>
            </a:r>
            <a:r>
              <a:rPr lang="en-US" sz="2400" dirty="0" smtClean="0">
                <a:latin typeface="Calibri" pitchFamily="34" charset="0"/>
                <a:cs typeface="Calibri" pitchFamily="34" charset="0"/>
              </a:rPr>
              <a:t>constant intensity. The light from focused spotlights does not “fall off” quickly</a:t>
            </a:r>
            <a:r>
              <a:rPr lang="en-US" sz="2400" baseline="-7309" dirty="0" smtClean="0">
                <a:latin typeface="Calibri" pitchFamily="34" charset="0"/>
                <a:cs typeface="Calibri" pitchFamily="34" charset="0"/>
              </a:rPr>
              <a:t> </a:t>
            </a:r>
            <a:r>
              <a:rPr lang="en-US" sz="2400" dirty="0" smtClean="0">
                <a:latin typeface="Calibri" pitchFamily="34" charset="0"/>
                <a:cs typeface="Calibri" pitchFamily="34" charset="0"/>
              </a:rPr>
              <a:t>with distance.</a:t>
            </a:r>
          </a:p>
          <a:p>
            <a:pPr marL="219710" indent="-182245">
              <a:spcBef>
                <a:spcPts val="110"/>
              </a:spcBef>
              <a:tabLst>
                <a:tab pos="220345" algn="l"/>
              </a:tabLst>
            </a:pPr>
            <a:r>
              <a:rPr lang="en-US" sz="2400" dirty="0" smtClean="0">
                <a:latin typeface="Calibri" pitchFamily="34" charset="0"/>
                <a:cs typeface="Calibri" pitchFamily="34" charset="0"/>
              </a:rPr>
              <a:t>Spotlights are generally used as key lights, as backlights, as background /set lighting, and  for effects (sunlight, broad decorative patterns). The light spread of the spotlight’s beam is  adjustable  and  can be  focused. A couple of types of spotlights include:</a:t>
            </a:r>
          </a:p>
        </p:txBody>
      </p:sp>
    </p:spTree>
    <p:extLst>
      <p:ext uri="{BB962C8B-B14F-4D97-AF65-F5344CB8AC3E}">
        <p14:creationId xmlns:p14="http://schemas.microsoft.com/office/powerpoint/2010/main" val="3719225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705600"/>
          </a:xfrm>
        </p:spPr>
        <p:txBody>
          <a:bodyPr>
            <a:noAutofit/>
          </a:bodyPr>
          <a:lstStyle/>
          <a:p>
            <a:pPr marL="55244" marR="65405" indent="-1270" algn="just">
              <a:spcBef>
                <a:spcPts val="140"/>
              </a:spcBef>
            </a:pPr>
            <a:r>
              <a:rPr lang="en-US" sz="2400" dirty="0" smtClean="0">
                <a:cs typeface="Calibri"/>
              </a:rPr>
              <a:t>Effects/pattern projectors: </a:t>
            </a:r>
            <a:r>
              <a:rPr lang="en-US" sz="2400" dirty="0" smtClean="0">
                <a:cs typeface="Calibri" pitchFamily="34" charset="0"/>
              </a:rPr>
              <a:t>These spotlights, can project patterns on the set or scene to  simulate windows, branches, and so on.</a:t>
            </a:r>
          </a:p>
          <a:p>
            <a:pPr marL="48895" marR="220345" indent="20955" algn="just">
              <a:spcBef>
                <a:spcPts val="20"/>
              </a:spcBef>
            </a:pPr>
            <a:r>
              <a:rPr lang="en-US" sz="2400" dirty="0">
                <a:cs typeface="Calibri" pitchFamily="34" charset="0"/>
              </a:rPr>
              <a:t>F</a:t>
            </a:r>
            <a:r>
              <a:rPr lang="en-US" sz="2400" dirty="0" smtClean="0">
                <a:cs typeface="Calibri" pitchFamily="34" charset="0"/>
              </a:rPr>
              <a:t>ollow spots: Used for isolating static subjects or following moving performers (singers,  skaters, dancers) in a confined pool of light. These large spotlights are carefully balanced  for continuous accurate handling and are usually mounted on a stand.</a:t>
            </a:r>
          </a:p>
          <a:p>
            <a:pPr marL="12700">
              <a:lnSpc>
                <a:spcPts val="3190"/>
              </a:lnSpc>
              <a:spcBef>
                <a:spcPts val="105"/>
              </a:spcBef>
            </a:pPr>
            <a:r>
              <a:rPr lang="en-US" sz="2400" dirty="0" smtClean="0">
                <a:cs typeface="Calibri" pitchFamily="34" charset="0"/>
              </a:rPr>
              <a:t>However, spotlights do have practical disadvantages:</a:t>
            </a:r>
          </a:p>
          <a:p>
            <a:pPr marL="357504" marR="556895">
              <a:lnSpc>
                <a:spcPts val="3220"/>
              </a:lnSpc>
              <a:spcBef>
                <a:spcPts val="75"/>
              </a:spcBef>
              <a:buFont typeface="Wingdings" pitchFamily="2" charset="2"/>
              <a:buChar char="Ø"/>
              <a:tabLst>
                <a:tab pos="386715" algn="l"/>
              </a:tabLst>
            </a:pPr>
            <a:r>
              <a:rPr lang="en-US" sz="2400" dirty="0" smtClean="0">
                <a:cs typeface="Calibri" pitchFamily="34" charset="0"/>
              </a:rPr>
              <a:t>The shadows from a spotlight may prove to be unattractive, inappropriate, or distracting.</a:t>
            </a:r>
          </a:p>
          <a:p>
            <a:pPr>
              <a:lnSpc>
                <a:spcPts val="3030"/>
              </a:lnSpc>
              <a:buFont typeface="Wingdings" pitchFamily="2" charset="2"/>
              <a:buChar char="Ø"/>
            </a:pPr>
            <a:r>
              <a:rPr lang="en-US" sz="2400" dirty="0" smtClean="0">
                <a:cs typeface="Calibri" pitchFamily="34" charset="0"/>
              </a:rPr>
              <a:t>Spotlights can over emphasize texture and surface </a:t>
            </a:r>
            <a:r>
              <a:rPr lang="en-US" sz="2400" dirty="0" err="1" smtClean="0">
                <a:cs typeface="Calibri" pitchFamily="34" charset="0"/>
              </a:rPr>
              <a:t>modelling</a:t>
            </a:r>
            <a:r>
              <a:rPr lang="en-US" sz="2400" dirty="0" smtClean="0">
                <a:cs typeface="Calibri" pitchFamily="34" charset="0"/>
              </a:rPr>
              <a:t>.</a:t>
            </a:r>
          </a:p>
          <a:p>
            <a:pPr>
              <a:lnSpc>
                <a:spcPts val="3180"/>
              </a:lnSpc>
              <a:buFont typeface="Wingdings" pitchFamily="2" charset="2"/>
              <a:buChar char="Ø"/>
            </a:pPr>
            <a:r>
              <a:rPr lang="en-US" sz="2400" dirty="0" smtClean="0">
                <a:cs typeface="Calibri" pitchFamily="34" charset="0"/>
              </a:rPr>
              <a:t>High contrast can produce harsh, unsubtle tones.</a:t>
            </a:r>
          </a:p>
          <a:p>
            <a:pPr marL="354965" marR="5080">
              <a:lnSpc>
                <a:spcPts val="3140"/>
              </a:lnSpc>
              <a:spcBef>
                <a:spcPts val="140"/>
              </a:spcBef>
              <a:buFont typeface="Wingdings" pitchFamily="2" charset="2"/>
              <a:buChar char="Ø"/>
            </a:pPr>
            <a:r>
              <a:rPr lang="en-US" sz="2400" dirty="0" smtClean="0">
                <a:cs typeface="Calibri" pitchFamily="34" charset="0"/>
              </a:rPr>
              <a:t>Multiple shadows arise when the subject is lit by more than one  hard light source.</a:t>
            </a:r>
          </a:p>
          <a:p>
            <a:pPr marL="48895" marR="220345" indent="20955" algn="just">
              <a:spcBef>
                <a:spcPts val="20"/>
              </a:spcBef>
            </a:pPr>
            <a:endParaRPr lang="en-US" sz="2400" dirty="0" smtClean="0">
              <a:cs typeface="Calibri" pitchFamily="34" charset="0"/>
            </a:endParaRPr>
          </a:p>
          <a:p>
            <a:endParaRPr lang="en-US" sz="2400" dirty="0" smtClean="0"/>
          </a:p>
          <a:p>
            <a:endParaRPr lang="en-US" sz="2400" dirty="0"/>
          </a:p>
        </p:txBody>
      </p:sp>
    </p:spTree>
    <p:extLst>
      <p:ext uri="{BB962C8B-B14F-4D97-AF65-F5344CB8AC3E}">
        <p14:creationId xmlns:p14="http://schemas.microsoft.com/office/powerpoint/2010/main" val="656983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cs typeface="Calibri" pitchFamily="34" charset="0"/>
              </a:rPr>
              <a:t>For effective lighting treatment you need a suitable blend of  spotlights and soft diffused lights. The spotlight reveals the  subject’s contours and textures, and the soft light reduces undue  contrast or harshness and makes shadow detail visible.</a:t>
            </a:r>
          </a:p>
          <a:p>
            <a:endParaRPr lang="en-US" sz="2400" dirty="0"/>
          </a:p>
        </p:txBody>
      </p:sp>
    </p:spTree>
    <p:extLst>
      <p:ext uri="{BB962C8B-B14F-4D97-AF65-F5344CB8AC3E}">
        <p14:creationId xmlns:p14="http://schemas.microsoft.com/office/powerpoint/2010/main" val="1621499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Autofit/>
          </a:bodyPr>
          <a:lstStyle/>
          <a:p>
            <a:pPr marL="0" marR="549910" indent="0">
              <a:lnSpc>
                <a:spcPct val="120000"/>
              </a:lnSpc>
              <a:spcBef>
                <a:spcPts val="55"/>
              </a:spcBef>
              <a:buSzPct val="103030"/>
              <a:buNone/>
              <a:tabLst>
                <a:tab pos="392430" algn="l"/>
                <a:tab pos="393065" algn="l"/>
              </a:tabLst>
            </a:pPr>
            <a:r>
              <a:rPr lang="en-US" sz="2400" dirty="0" smtClean="0">
                <a:cs typeface="Calibri" pitchFamily="34" charset="0"/>
              </a:rPr>
              <a:t>Some important definitions related to television lighting are:</a:t>
            </a:r>
          </a:p>
          <a:p>
            <a:pPr marL="526415" marR="549910" indent="-514350">
              <a:lnSpc>
                <a:spcPct val="120000"/>
              </a:lnSpc>
              <a:spcBef>
                <a:spcPts val="55"/>
              </a:spcBef>
              <a:buSzPct val="103030"/>
              <a:tabLst>
                <a:tab pos="392430" algn="l"/>
                <a:tab pos="393065" algn="l"/>
              </a:tabLst>
            </a:pPr>
            <a:r>
              <a:rPr lang="en-US" sz="2400" dirty="0" smtClean="0">
                <a:cs typeface="Calibri" pitchFamily="34" charset="0"/>
              </a:rPr>
              <a:t>BARN DOORS: Metal flaps attached </a:t>
            </a:r>
            <a:r>
              <a:rPr lang="en-US" sz="2400" dirty="0" smtClean="0">
                <a:solidFill>
                  <a:srgbClr val="0E0E0E"/>
                </a:solidFill>
                <a:cs typeface="Calibri" pitchFamily="34" charset="0"/>
              </a:rPr>
              <a:t>to </a:t>
            </a:r>
            <a:r>
              <a:rPr lang="en-US" sz="2400" dirty="0" smtClean="0">
                <a:cs typeface="Calibri" pitchFamily="34" charset="0"/>
              </a:rPr>
              <a:t>the front of </a:t>
            </a:r>
            <a:r>
              <a:rPr lang="en-US" sz="2400" dirty="0" smtClean="0">
                <a:solidFill>
                  <a:srgbClr val="181818"/>
                </a:solidFill>
                <a:cs typeface="Calibri" pitchFamily="34" charset="0"/>
              </a:rPr>
              <a:t>a </a:t>
            </a:r>
            <a:r>
              <a:rPr lang="en-US" sz="2400" dirty="0" smtClean="0">
                <a:cs typeface="Calibri" pitchFamily="34" charset="0"/>
              </a:rPr>
              <a:t>lighting instrument; used to control  where the light falls on </a:t>
            </a:r>
            <a:r>
              <a:rPr lang="en-US" sz="2400" dirty="0" smtClean="0">
                <a:solidFill>
                  <a:srgbClr val="0E0E0E"/>
                </a:solidFill>
                <a:cs typeface="Calibri" pitchFamily="34" charset="0"/>
              </a:rPr>
              <a:t>a </a:t>
            </a:r>
            <a:r>
              <a:rPr lang="en-US" sz="2400" dirty="0" smtClean="0">
                <a:cs typeface="Calibri" pitchFamily="34" charset="0"/>
              </a:rPr>
              <a:t>scene.</a:t>
            </a:r>
          </a:p>
          <a:p>
            <a:pPr marL="538480" indent="-514350">
              <a:lnSpc>
                <a:spcPct val="120000"/>
              </a:lnSpc>
              <a:spcBef>
                <a:spcPts val="40"/>
              </a:spcBef>
              <a:buSzPct val="94117"/>
              <a:tabLst>
                <a:tab pos="391160" algn="l"/>
                <a:tab pos="392430" algn="l"/>
              </a:tabLst>
            </a:pPr>
            <a:r>
              <a:rPr lang="en-US" sz="2400" dirty="0" smtClean="0">
                <a:cs typeface="Calibri" pitchFamily="34" charset="0"/>
              </a:rPr>
              <a:t>DIFFUSER: Some type of a translucent material (wire mesh, frosted plastic, or spun-glass sheet) that diffuses and reduces the light intensity.</a:t>
            </a:r>
          </a:p>
          <a:p>
            <a:pPr marL="536575" marR="123189" indent="-514350">
              <a:lnSpc>
                <a:spcPct val="120000"/>
              </a:lnSpc>
              <a:spcBef>
                <a:spcPts val="20"/>
              </a:spcBef>
              <a:tabLst>
                <a:tab pos="391795" algn="l"/>
                <a:tab pos="392430" algn="l"/>
              </a:tabLst>
            </a:pPr>
            <a:r>
              <a:rPr lang="en-US" sz="2400" dirty="0" smtClean="0">
                <a:cs typeface="Calibri" pitchFamily="34" charset="0"/>
              </a:rPr>
              <a:t>FLOOD LIGHT: Also known as soft light; the scattered, diffused, shadow less illumination that  in nature comes from a cloudy overcast sky, and is reflected from rough surfaces of all kinds.</a:t>
            </a:r>
          </a:p>
          <a:p>
            <a:pPr marL="528955" indent="-514350">
              <a:lnSpc>
                <a:spcPct val="120000"/>
              </a:lnSpc>
              <a:buSzPct val="102941"/>
              <a:tabLst>
                <a:tab pos="398145" algn="l"/>
                <a:tab pos="398780" algn="l"/>
              </a:tabLst>
            </a:pPr>
            <a:r>
              <a:rPr lang="en-US" sz="2400" dirty="0" smtClean="0">
                <a:cs typeface="Calibri" pitchFamily="34" charset="0"/>
              </a:rPr>
              <a:t>GELS: </a:t>
            </a:r>
            <a:r>
              <a:rPr lang="en-US" sz="2400" dirty="0" err="1" smtClean="0">
                <a:cs typeface="Calibri" pitchFamily="34" charset="0"/>
              </a:rPr>
              <a:t>Colour</a:t>
            </a:r>
            <a:r>
              <a:rPr lang="en-US" sz="2400" dirty="0" smtClean="0">
                <a:cs typeface="Calibri" pitchFamily="34" charset="0"/>
              </a:rPr>
              <a:t>  gels (filters) can be placed over lights to enhance the </a:t>
            </a:r>
            <a:r>
              <a:rPr lang="en-US" sz="2400" dirty="0" err="1" smtClean="0">
                <a:cs typeface="Calibri" pitchFamily="34" charset="0"/>
              </a:rPr>
              <a:t>colour</a:t>
            </a:r>
            <a:r>
              <a:rPr lang="en-US" sz="2400" dirty="0" smtClean="0">
                <a:cs typeface="Calibri" pitchFamily="34" charset="0"/>
              </a:rPr>
              <a:t> of the light.</a:t>
            </a:r>
          </a:p>
          <a:p>
            <a:pPr>
              <a:lnSpc>
                <a:spcPct val="120000"/>
              </a:lnSpc>
            </a:pPr>
            <a:endParaRPr lang="en-US" sz="2400" dirty="0"/>
          </a:p>
        </p:txBody>
      </p:sp>
    </p:spTree>
    <p:extLst>
      <p:ext uri="{BB962C8B-B14F-4D97-AF65-F5344CB8AC3E}">
        <p14:creationId xmlns:p14="http://schemas.microsoft.com/office/powerpoint/2010/main" val="3381351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Lighting Sources</a:t>
            </a:r>
            <a:endParaRPr lang="en-US" dirty="0"/>
          </a:p>
        </p:txBody>
      </p:sp>
      <p:sp>
        <p:nvSpPr>
          <p:cNvPr id="3" name="Content Placeholder 2"/>
          <p:cNvSpPr>
            <a:spLocks noGrp="1"/>
          </p:cNvSpPr>
          <p:nvPr>
            <p:ph idx="1"/>
          </p:nvPr>
        </p:nvSpPr>
        <p:spPr/>
        <p:txBody>
          <a:bodyPr>
            <a:noAutofit/>
          </a:bodyPr>
          <a:lstStyle/>
          <a:p>
            <a:pPr marL="42545" marR="306705" indent="5080">
              <a:lnSpc>
                <a:spcPct val="105800"/>
              </a:lnSpc>
            </a:pPr>
            <a:r>
              <a:rPr lang="en-US" sz="2400" dirty="0" smtClean="0">
                <a:latin typeface="Calibri" pitchFamily="34" charset="0"/>
                <a:cs typeface="Calibri" pitchFamily="34" charset="0"/>
              </a:rPr>
              <a:t>Key Light: As a principle source of illumination, the major function of the key</a:t>
            </a:r>
            <a:r>
              <a:rPr lang="en-US" sz="2400" baseline="-6006" dirty="0" smtClean="0">
                <a:latin typeface="Calibri" pitchFamily="34" charset="0"/>
                <a:cs typeface="Calibri" pitchFamily="34" charset="0"/>
              </a:rPr>
              <a:t> </a:t>
            </a:r>
            <a:r>
              <a:rPr lang="en-US" sz="2400" dirty="0" smtClean="0">
                <a:latin typeface="Calibri" pitchFamily="34" charset="0"/>
                <a:cs typeface="Calibri" pitchFamily="34" charset="0"/>
              </a:rPr>
              <a:t>light is to reveal the basic shape of the subject. To achieve this the key</a:t>
            </a:r>
            <a:r>
              <a:rPr lang="en-US" sz="2400" baseline="-5847" dirty="0" smtClean="0">
                <a:latin typeface="Calibri" pitchFamily="34" charset="0"/>
                <a:cs typeface="Calibri" pitchFamily="34" charset="0"/>
              </a:rPr>
              <a:t> </a:t>
            </a:r>
            <a:r>
              <a:rPr lang="en-US" sz="2400" dirty="0" smtClean="0">
                <a:latin typeface="Calibri" pitchFamily="34" charset="0"/>
                <a:cs typeface="Calibri" pitchFamily="34" charset="0"/>
              </a:rPr>
              <a:t>light must produce some  shadows. Because during the day</a:t>
            </a:r>
            <a:r>
              <a:rPr lang="en-US" sz="2400" baseline="-5847" dirty="0" smtClean="0">
                <a:latin typeface="Calibri" pitchFamily="34" charset="0"/>
                <a:cs typeface="Calibri" pitchFamily="34" charset="0"/>
              </a:rPr>
              <a:t> </a:t>
            </a:r>
            <a:r>
              <a:rPr lang="en-US" sz="2400" dirty="0" smtClean="0">
                <a:latin typeface="Calibri" pitchFamily="34" charset="0"/>
                <a:cs typeface="Calibri" pitchFamily="34" charset="0"/>
              </a:rPr>
              <a:t>we see the principle light source-the sun- coming from  above, the key</a:t>
            </a:r>
            <a:r>
              <a:rPr lang="en-US" sz="2400" baseline="-5847" dirty="0" smtClean="0">
                <a:latin typeface="Calibri" pitchFamily="34" charset="0"/>
                <a:cs typeface="Calibri" pitchFamily="34" charset="0"/>
              </a:rPr>
              <a:t> </a:t>
            </a:r>
            <a:r>
              <a:rPr lang="en-US" sz="2400" dirty="0" smtClean="0">
                <a:latin typeface="Calibri" pitchFamily="34" charset="0"/>
                <a:cs typeface="Calibri" pitchFamily="34" charset="0"/>
              </a:rPr>
              <a:t>light is normally</a:t>
            </a:r>
            <a:r>
              <a:rPr lang="en-US" sz="2400" baseline="-7309" dirty="0" smtClean="0">
                <a:latin typeface="Calibri" pitchFamily="34" charset="0"/>
                <a:cs typeface="Calibri" pitchFamily="34" charset="0"/>
              </a:rPr>
              <a:t> </a:t>
            </a:r>
            <a:r>
              <a:rPr lang="en-US" sz="2400" dirty="0" smtClean="0">
                <a:latin typeface="Calibri" pitchFamily="34" charset="0"/>
                <a:cs typeface="Calibri" pitchFamily="34" charset="0"/>
              </a:rPr>
              <a:t>placed above and to the left or right side of the object,  from the camera’s point of view.</a:t>
            </a:r>
          </a:p>
          <a:p>
            <a:endParaRPr lang="en-US" sz="2400" dirty="0"/>
          </a:p>
        </p:txBody>
      </p:sp>
    </p:spTree>
    <p:extLst>
      <p:ext uri="{BB962C8B-B14F-4D97-AF65-F5344CB8AC3E}">
        <p14:creationId xmlns:p14="http://schemas.microsoft.com/office/powerpoint/2010/main" val="1231582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bodyPr>
          <a:lstStyle/>
          <a:p>
            <a:pPr marL="38100" marR="30480" indent="9525">
              <a:spcBef>
                <a:spcPts val="25"/>
              </a:spcBef>
              <a:tabLst>
                <a:tab pos="6487795" algn="l"/>
              </a:tabLst>
            </a:pPr>
            <a:r>
              <a:rPr lang="en-US" sz="2400" dirty="0" smtClean="0">
                <a:cs typeface="Calibri" pitchFamily="34" charset="0"/>
              </a:rPr>
              <a:t>Back light: Adding illumination from behind helps separate the  subject from the  background.  Besides  providing spatial definition, the backlight adds sparkle and  professional polish.</a:t>
            </a:r>
          </a:p>
          <a:p>
            <a:pPr marL="38100" marR="30480" indent="9525">
              <a:spcBef>
                <a:spcPts val="25"/>
              </a:spcBef>
              <a:tabLst>
                <a:tab pos="6487795" algn="l"/>
              </a:tabLst>
            </a:pPr>
            <a:r>
              <a:rPr lang="en-US" sz="2400" dirty="0" smtClean="0">
                <a:cs typeface="Calibri" pitchFamily="34" charset="0"/>
              </a:rPr>
              <a:t>Try to position the backlight as directly</a:t>
            </a:r>
            <a:r>
              <a:rPr lang="en-US" sz="2400" baseline="-7507" dirty="0" smtClean="0">
                <a:cs typeface="Calibri" pitchFamily="34" charset="0"/>
              </a:rPr>
              <a:t> </a:t>
            </a:r>
            <a:r>
              <a:rPr lang="en-US" sz="2400" dirty="0" smtClean="0">
                <a:cs typeface="Calibri" pitchFamily="34" charset="0"/>
              </a:rPr>
              <a:t>behind the subject (opposite  the camera) as possible; there is no inherent value in placing it somewhat to one side or  the other unless it is in the camera’s view. A more critical problem is controlling the vertical angle at which the back light strikes the object. If it is positioned directly</a:t>
            </a:r>
            <a:r>
              <a:rPr lang="en-US" sz="2400" baseline="-7309" dirty="0" smtClean="0">
                <a:cs typeface="Calibri" pitchFamily="34" charset="0"/>
              </a:rPr>
              <a:t> </a:t>
            </a:r>
            <a:r>
              <a:rPr lang="en-US" sz="2400" dirty="0" smtClean="0">
                <a:cs typeface="Calibri" pitchFamily="34" charset="0"/>
              </a:rPr>
              <a:t>above the person (talent or presenter), or somewhere in that </a:t>
            </a:r>
            <a:r>
              <a:rPr lang="en-US" sz="2400" dirty="0" err="1" smtClean="0">
                <a:cs typeface="Calibri" pitchFamily="34" charset="0"/>
              </a:rPr>
              <a:t>neighbourhood</a:t>
            </a:r>
            <a:r>
              <a:rPr lang="en-US" sz="2400" dirty="0" smtClean="0">
                <a:cs typeface="Calibri" pitchFamily="34" charset="0"/>
              </a:rPr>
              <a:t>, the back light becomes an  undesirable top light: instead or revealing the subject’s contour to make him/her stand out  from the background and giving the hair sparkle, the light simply brightens the top of  his/her head, causing dense shadows below the eyes and chin. On the other hand, if the  backlight is positioned too low, it shines into the camera.</a:t>
            </a:r>
          </a:p>
          <a:p>
            <a:endParaRPr lang="en-US" sz="2400" dirty="0"/>
          </a:p>
        </p:txBody>
      </p:sp>
    </p:spTree>
    <p:extLst>
      <p:ext uri="{BB962C8B-B14F-4D97-AF65-F5344CB8AC3E}">
        <p14:creationId xmlns:p14="http://schemas.microsoft.com/office/powerpoint/2010/main" val="8511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marL="12700" marR="113030" indent="7620">
              <a:spcBef>
                <a:spcPts val="235"/>
              </a:spcBef>
            </a:pPr>
            <a:r>
              <a:rPr lang="en-US" sz="2400" dirty="0" smtClean="0">
                <a:cs typeface="Calibri" pitchFamily="34" charset="0"/>
              </a:rPr>
              <a:t>Fill Light: Despite the use of back light on the performer , the difference between  the light and shadow sides is still extreme, and the light side of the face still changes abruptly to a dense shadow.  This change is called falloff. Falloff refers to the speed (degree) to which a light  picture portion turns into shadow area. If the change is sudden, it is fast falloff.  To slow down the falloff, that is to make the shadow less prominent and more  transparent, you need some fill light.</a:t>
            </a:r>
          </a:p>
          <a:p>
            <a:pPr marL="12700" marR="5080" indent="7620">
              <a:spcBef>
                <a:spcPts val="30"/>
              </a:spcBef>
            </a:pPr>
            <a:r>
              <a:rPr lang="en-US" sz="2400" dirty="0">
                <a:cs typeface="Calibri" pitchFamily="34" charset="0"/>
              </a:rPr>
              <a:t>T</a:t>
            </a:r>
            <a:r>
              <a:rPr lang="en-US" sz="2400" dirty="0" smtClean="0">
                <a:cs typeface="Calibri" pitchFamily="34" charset="0"/>
              </a:rPr>
              <a:t>he fill light is placed on the opposite side of the camera from the key light. A  highly diffused floodlight or reflected light is generally used as a fill. The more fill  light you use, the slower the falloff becomes. When the intensity of the fill light  approaches or even matches that of the key light, the shadows, and with them  the falloff, are virtually eliminated. This gives the subject a flat look-shadows no  longer help define shape and texture.</a:t>
            </a:r>
          </a:p>
          <a:p>
            <a:endParaRPr lang="en-US" sz="2400" dirty="0"/>
          </a:p>
        </p:txBody>
      </p:sp>
    </p:spTree>
    <p:extLst>
      <p:ext uri="{BB962C8B-B14F-4D97-AF65-F5344CB8AC3E}">
        <p14:creationId xmlns:p14="http://schemas.microsoft.com/office/powerpoint/2010/main" val="3901986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THREE POINT LIGHTING OR TRIANGLE LIGHTING</a:t>
            </a:r>
            <a:br>
              <a:rPr lang="en-US" dirty="0" smtClean="0"/>
            </a:br>
            <a:endParaRPr lang="en-US" dirty="0"/>
          </a:p>
        </p:txBody>
      </p:sp>
      <p:sp>
        <p:nvSpPr>
          <p:cNvPr id="3" name="Content Placeholder 2"/>
          <p:cNvSpPr>
            <a:spLocks noGrp="1"/>
          </p:cNvSpPr>
          <p:nvPr>
            <p:ph idx="1"/>
          </p:nvPr>
        </p:nvSpPr>
        <p:spPr/>
        <p:txBody>
          <a:bodyPr>
            <a:normAutofit/>
          </a:bodyPr>
          <a:lstStyle/>
          <a:p>
            <a:pPr marL="24130" marR="243840" indent="6350">
              <a:spcBef>
                <a:spcPts val="110"/>
              </a:spcBef>
            </a:pPr>
            <a:r>
              <a:rPr lang="en-US" sz="2400" dirty="0" smtClean="0">
                <a:latin typeface="Calibri" pitchFamily="34" charset="0"/>
                <a:cs typeface="Calibri" pitchFamily="34" charset="0"/>
              </a:rPr>
              <a:t>With the three main light sources(key, fill and back) you have </a:t>
            </a:r>
          </a:p>
          <a:p>
            <a:pPr marL="24130" marR="243840" indent="0">
              <a:spcBef>
                <a:spcPts val="110"/>
              </a:spcBef>
              <a:buNone/>
            </a:pPr>
            <a:r>
              <a:rPr lang="en-US" sz="2400" dirty="0" smtClean="0">
                <a:latin typeface="Calibri" pitchFamily="34" charset="0"/>
                <a:cs typeface="Calibri" pitchFamily="34" charset="0"/>
              </a:rPr>
              <a:t>established the  basic photographic lighting principle, also called triangle lighting.</a:t>
            </a:r>
          </a:p>
          <a:p>
            <a:pPr marL="12700" marR="5080" indent="7620">
              <a:spcBef>
                <a:spcPts val="5"/>
              </a:spcBef>
            </a:pPr>
            <a:r>
              <a:rPr lang="en-US" sz="2400" dirty="0" smtClean="0">
                <a:latin typeface="Calibri" pitchFamily="34" charset="0"/>
                <a:cs typeface="Calibri" pitchFamily="34" charset="0"/>
              </a:rPr>
              <a:t>However you must fine tune this lighting arrangement. Look at the lighted  object or use the studio monitor to see whether the scene or presenter/host  needs further adjustment for optimal lighting. Are there shadows still? Are  there shadows that distort rather than reveal the face of the presenter? How is  the light balance? Does the fill light wash out the necessary shadows, or are  the shadows still too dense? Is the backlight too strong for the key/fill  combination?</a:t>
            </a:r>
          </a:p>
          <a:p>
            <a:endParaRPr lang="en-US" sz="2400" dirty="0"/>
          </a:p>
        </p:txBody>
      </p:sp>
    </p:spTree>
    <p:extLst>
      <p:ext uri="{BB962C8B-B14F-4D97-AF65-F5344CB8AC3E}">
        <p14:creationId xmlns:p14="http://schemas.microsoft.com/office/powerpoint/2010/main" val="1332928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1143000"/>
          </a:xfrm>
        </p:spPr>
        <p:txBody>
          <a:bodyPr/>
          <a:lstStyle/>
          <a:p>
            <a:r>
              <a:rPr lang="en-US" dirty="0" smtClean="0"/>
              <a:t>Background or Set Light</a:t>
            </a:r>
            <a:endParaRPr lang="en-US" dirty="0"/>
          </a:p>
        </p:txBody>
      </p:sp>
      <p:sp>
        <p:nvSpPr>
          <p:cNvPr id="3" name="Content Placeholder 2"/>
          <p:cNvSpPr>
            <a:spLocks noGrp="1"/>
          </p:cNvSpPr>
          <p:nvPr>
            <p:ph idx="1"/>
          </p:nvPr>
        </p:nvSpPr>
        <p:spPr>
          <a:xfrm>
            <a:off x="457200" y="990600"/>
            <a:ext cx="8382000" cy="5638800"/>
          </a:xfrm>
        </p:spPr>
        <p:txBody>
          <a:bodyPr>
            <a:noAutofit/>
          </a:bodyPr>
          <a:lstStyle/>
          <a:p>
            <a:pPr marL="388620" marR="5080" indent="-376555">
              <a:lnSpc>
                <a:spcPts val="2640"/>
              </a:lnSpc>
              <a:spcBef>
                <a:spcPts val="235"/>
              </a:spcBef>
            </a:pPr>
            <a:r>
              <a:rPr lang="en-US" sz="2400" dirty="0" smtClean="0">
                <a:cs typeface="Calibri" pitchFamily="34" charset="0"/>
              </a:rPr>
              <a:t>To illuminate the background(walls or cyclorama) of the set or portions of the set that are not a direct part of the principle performance area, you use  the background light, or the set light. To keep the shadows  of the background on the same side as those of the person or object in  front of it, the background light must strike the background from the same  direction as the key light.</a:t>
            </a:r>
          </a:p>
          <a:p>
            <a:pPr marL="396875" marR="23495" indent="-381000">
              <a:lnSpc>
                <a:spcPts val="2640"/>
              </a:lnSpc>
              <a:spcBef>
                <a:spcPts val="525"/>
              </a:spcBef>
            </a:pPr>
            <a:r>
              <a:rPr lang="en-US" sz="2400" dirty="0" smtClean="0">
                <a:cs typeface="Calibri" pitchFamily="34" charset="0"/>
              </a:rPr>
              <a:t>If the key light is placed on the camera right, causing the shadows of the  subject to fall on the camera left side, then the background light should be  placed on the camera right to make the shadows on the camera left to  correspond with those of the foreground.</a:t>
            </a:r>
          </a:p>
          <a:p>
            <a:pPr marL="388620" marR="167005" indent="-372745">
              <a:lnSpc>
                <a:spcPts val="2640"/>
              </a:lnSpc>
              <a:spcBef>
                <a:spcPts val="595"/>
              </a:spcBef>
            </a:pPr>
            <a:r>
              <a:rPr lang="en-US" sz="2400" dirty="0" smtClean="0">
                <a:cs typeface="Calibri" pitchFamily="34" charset="0"/>
              </a:rPr>
              <a:t>If you place the background light on the opposite side from the key, the viewer may assume that there are two separate light sources illuminating  the scene. </a:t>
            </a:r>
          </a:p>
          <a:p>
            <a:endParaRPr lang="en-US" sz="2400" dirty="0"/>
          </a:p>
        </p:txBody>
      </p:sp>
    </p:spTree>
    <p:extLst>
      <p:ext uri="{BB962C8B-B14F-4D97-AF65-F5344CB8AC3E}">
        <p14:creationId xmlns:p14="http://schemas.microsoft.com/office/powerpoint/2010/main" val="1119155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324600"/>
          </a:xfrm>
        </p:spPr>
        <p:txBody>
          <a:bodyPr>
            <a:noAutofit/>
          </a:bodyPr>
          <a:lstStyle/>
          <a:p>
            <a:pPr marL="45720" marR="122555" indent="-8255" algn="just">
              <a:lnSpc>
                <a:spcPct val="99000"/>
              </a:lnSpc>
              <a:spcBef>
                <a:spcPts val="145"/>
              </a:spcBef>
            </a:pPr>
            <a:r>
              <a:rPr lang="en-US" sz="2400" dirty="0" smtClean="0">
                <a:cs typeface="Calibri"/>
              </a:rPr>
              <a:t>Side Light: </a:t>
            </a:r>
            <a:r>
              <a:rPr lang="en-US" sz="2400" dirty="0" smtClean="0">
                <a:cs typeface="Calibri" pitchFamily="34" charset="0"/>
              </a:rPr>
              <a:t>Usually placed directly to the side of the subject, the side light can function  as a key or fill light. When used as a key, it produces fast fall off, leaving the face in dense shadow. When used as a fill light, it lightens up the whole shadow side of the face. When you place the side lights on opposite sides of the person, the sides of the face are bright, with the front of the face remaining shadowed.</a:t>
            </a:r>
          </a:p>
          <a:p>
            <a:pPr marL="45720" marR="122555" indent="-8255" algn="just">
              <a:lnSpc>
                <a:spcPct val="99000"/>
              </a:lnSpc>
              <a:spcBef>
                <a:spcPts val="145"/>
              </a:spcBef>
            </a:pPr>
            <a:r>
              <a:rPr lang="en-US" sz="2400" dirty="0" smtClean="0">
                <a:cs typeface="Calibri" pitchFamily="34" charset="0"/>
              </a:rPr>
              <a:t>The side light becomes a major light source if the camera’s shooting arc is exceptionally wide. If, for instance, the camera moves around the subject from a 6 o’clock to an 8 o’clock position, the side light takes on a function of the key light and provides essential  modeling (lighting for a three dimension effect).</a:t>
            </a:r>
          </a:p>
          <a:p>
            <a:pPr marL="45720" marR="122555" indent="-8255" algn="just">
              <a:lnSpc>
                <a:spcPct val="99000"/>
              </a:lnSpc>
              <a:spcBef>
                <a:spcPts val="145"/>
              </a:spcBef>
            </a:pPr>
            <a:r>
              <a:rPr lang="en-US" sz="2400" dirty="0" smtClean="0">
                <a:cs typeface="Calibri" pitchFamily="34" charset="0"/>
              </a:rPr>
              <a:t>For extra brilliant lighting, you can support the key light with side fill light. The fill light  gives the key side of the subject basic illumination, with the key light providing the necessary sparkle and accent.</a:t>
            </a:r>
          </a:p>
          <a:p>
            <a:endParaRPr lang="en-US" sz="2400" dirty="0"/>
          </a:p>
        </p:txBody>
      </p:sp>
    </p:spTree>
    <p:extLst>
      <p:ext uri="{BB962C8B-B14F-4D97-AF65-F5344CB8AC3E}">
        <p14:creationId xmlns:p14="http://schemas.microsoft.com/office/powerpoint/2010/main" val="631126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1109"/>
            <a:ext cx="8458200" cy="6324600"/>
          </a:xfrm>
        </p:spPr>
        <p:txBody>
          <a:bodyPr>
            <a:normAutofit/>
          </a:bodyPr>
          <a:lstStyle/>
          <a:p>
            <a:pPr marL="49530" marR="30480" indent="4445">
              <a:spcBef>
                <a:spcPts val="2420"/>
              </a:spcBef>
              <a:tabLst>
                <a:tab pos="582930" algn="l"/>
              </a:tabLst>
            </a:pPr>
            <a:r>
              <a:rPr lang="en-US" sz="2400" dirty="0" smtClean="0">
                <a:cs typeface="Calibri" pitchFamily="34" charset="0"/>
              </a:rPr>
              <a:t>Kicker Light: It is generally a sharply focused Fresnel spot. The kicker light strikes the subject from behind and on the opposite side of the camera from the key light (the fill  light side). Its main purpose is to highlight the subject’s contour at a place where the key light fall off is the densest and where the dense shadow of the subject opposite the key lighted side tends to merge with dark background.</a:t>
            </a:r>
          </a:p>
          <a:p>
            <a:pPr marL="38735" marR="287020" indent="1270">
              <a:spcBef>
                <a:spcPts val="25"/>
              </a:spcBef>
            </a:pPr>
            <a:r>
              <a:rPr lang="en-US" sz="2400" dirty="0" smtClean="0">
                <a:cs typeface="Calibri" pitchFamily="34" charset="0"/>
              </a:rPr>
              <a:t>The function of the kicker is similar to that of the backlight except that the kicker “rims”  the subject not at the top-back but at the lower side back. It usually strikes the subject  from below eye level. Kicker lights are </a:t>
            </a:r>
            <a:r>
              <a:rPr lang="en-US" sz="2400" dirty="0" smtClean="0">
                <a:cs typeface="Calibri" pitchFamily="34" charset="0"/>
              </a:rPr>
              <a:t>especially </a:t>
            </a:r>
            <a:r>
              <a:rPr lang="en-US" sz="2400" dirty="0" smtClean="0">
                <a:cs typeface="Calibri" pitchFamily="34" charset="0"/>
              </a:rPr>
              <a:t>useful for creating the illusion of  moonlight.</a:t>
            </a:r>
          </a:p>
          <a:p>
            <a:endParaRPr lang="en-US" sz="2400" dirty="0"/>
          </a:p>
        </p:txBody>
      </p:sp>
    </p:spTree>
    <p:extLst>
      <p:ext uri="{BB962C8B-B14F-4D97-AF65-F5344CB8AC3E}">
        <p14:creationId xmlns:p14="http://schemas.microsoft.com/office/powerpoint/2010/main" val="788565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Lighting Scenarios</a:t>
            </a:r>
            <a:br>
              <a:rPr lang="en-US" dirty="0" smtClean="0"/>
            </a:br>
            <a:endParaRPr lang="en-US" dirty="0"/>
          </a:p>
        </p:txBody>
      </p:sp>
      <p:sp>
        <p:nvSpPr>
          <p:cNvPr id="3" name="Content Placeholder 2"/>
          <p:cNvSpPr>
            <a:spLocks noGrp="1"/>
          </p:cNvSpPr>
          <p:nvPr>
            <p:ph idx="1"/>
          </p:nvPr>
        </p:nvSpPr>
        <p:spPr>
          <a:xfrm>
            <a:off x="457200" y="1143000"/>
            <a:ext cx="8229600" cy="4525963"/>
          </a:xfrm>
        </p:spPr>
        <p:txBody>
          <a:bodyPr>
            <a:noAutofit/>
          </a:bodyPr>
          <a:lstStyle/>
          <a:p>
            <a:pPr marL="12700">
              <a:lnSpc>
                <a:spcPts val="3720"/>
              </a:lnSpc>
              <a:spcBef>
                <a:spcPts val="120"/>
              </a:spcBef>
            </a:pPr>
            <a:r>
              <a:rPr lang="en-US" sz="2400" dirty="0" smtClean="0">
                <a:latin typeface="Calibri" pitchFamily="34" charset="0"/>
                <a:cs typeface="Calibri" pitchFamily="34" charset="0"/>
              </a:rPr>
              <a:t>These include:</a:t>
            </a:r>
          </a:p>
          <a:p>
            <a:pPr marL="401320" indent="-381635">
              <a:lnSpc>
                <a:spcPts val="3675"/>
              </a:lnSpc>
              <a:buAutoNum type="arabicPeriod"/>
              <a:tabLst>
                <a:tab pos="401955" algn="l"/>
              </a:tabLst>
            </a:pPr>
            <a:r>
              <a:rPr lang="en-US" sz="2400" dirty="0" smtClean="0">
                <a:latin typeface="Calibri" pitchFamily="34" charset="0"/>
                <a:cs typeface="Calibri" pitchFamily="34" charset="0"/>
              </a:rPr>
              <a:t>High and low lighting</a:t>
            </a:r>
          </a:p>
          <a:p>
            <a:pPr marL="401320" indent="-369570">
              <a:lnSpc>
                <a:spcPts val="3675"/>
              </a:lnSpc>
              <a:buAutoNum type="arabicPeriod"/>
              <a:tabLst>
                <a:tab pos="401955" algn="l"/>
              </a:tabLst>
            </a:pPr>
            <a:r>
              <a:rPr lang="en-US" sz="2400" dirty="0" smtClean="0">
                <a:latin typeface="Calibri" pitchFamily="34" charset="0"/>
                <a:cs typeface="Calibri" pitchFamily="34" charset="0"/>
              </a:rPr>
              <a:t>Flat lighting</a:t>
            </a:r>
          </a:p>
          <a:p>
            <a:pPr marL="391160" indent="-373380">
              <a:lnSpc>
                <a:spcPts val="3720"/>
              </a:lnSpc>
              <a:buAutoNum type="arabicPeriod"/>
              <a:tabLst>
                <a:tab pos="391795" algn="l"/>
              </a:tabLst>
            </a:pPr>
            <a:r>
              <a:rPr lang="en-US" sz="2400" dirty="0" smtClean="0">
                <a:latin typeface="Calibri" pitchFamily="34" charset="0"/>
                <a:cs typeface="Calibri" pitchFamily="34" charset="0"/>
              </a:rPr>
              <a:t>Continuous action lighting</a:t>
            </a:r>
          </a:p>
          <a:p>
            <a:pPr marL="401955" indent="-389255">
              <a:lnSpc>
                <a:spcPts val="3720"/>
              </a:lnSpc>
              <a:buAutoNum type="arabicPeriod"/>
              <a:tabLst>
                <a:tab pos="402590" algn="l"/>
              </a:tabLst>
            </a:pPr>
            <a:r>
              <a:rPr lang="en-US" sz="2400" dirty="0" smtClean="0">
                <a:latin typeface="Calibri" pitchFamily="34" charset="0"/>
                <a:cs typeface="Calibri" pitchFamily="34" charset="0"/>
              </a:rPr>
              <a:t>Large area lighting</a:t>
            </a:r>
          </a:p>
          <a:p>
            <a:pPr marL="401320" indent="-382905">
              <a:lnSpc>
                <a:spcPts val="3720"/>
              </a:lnSpc>
              <a:buAutoNum type="arabicPeriod"/>
              <a:tabLst>
                <a:tab pos="401955" algn="l"/>
              </a:tabLst>
            </a:pPr>
            <a:r>
              <a:rPr lang="en-US" sz="2400" dirty="0" smtClean="0">
                <a:latin typeface="Calibri" pitchFamily="34" charset="0"/>
                <a:cs typeface="Calibri" pitchFamily="34" charset="0"/>
              </a:rPr>
              <a:t>High contrast lighting</a:t>
            </a:r>
          </a:p>
          <a:p>
            <a:pPr marL="391160" indent="-376555">
              <a:lnSpc>
                <a:spcPts val="3675"/>
              </a:lnSpc>
              <a:buAutoNum type="arabicPeriod"/>
              <a:tabLst>
                <a:tab pos="391795" algn="l"/>
              </a:tabLst>
            </a:pPr>
            <a:r>
              <a:rPr lang="en-US" sz="2400" dirty="0" smtClean="0">
                <a:latin typeface="Calibri" pitchFamily="34" charset="0"/>
                <a:cs typeface="Calibri" pitchFamily="34" charset="0"/>
              </a:rPr>
              <a:t>Cameo lighting</a:t>
            </a:r>
          </a:p>
          <a:p>
            <a:pPr marL="396240" indent="-382270">
              <a:lnSpc>
                <a:spcPts val="3675"/>
              </a:lnSpc>
              <a:buAutoNum type="arabicPeriod"/>
              <a:tabLst>
                <a:tab pos="396875" algn="l"/>
              </a:tabLst>
            </a:pPr>
            <a:r>
              <a:rPr lang="en-US" sz="2400" dirty="0" smtClean="0">
                <a:latin typeface="Calibri" pitchFamily="34" charset="0"/>
                <a:cs typeface="Calibri" pitchFamily="34" charset="0"/>
              </a:rPr>
              <a:t>Silhouette lighting</a:t>
            </a:r>
          </a:p>
          <a:p>
            <a:pPr marL="391160" indent="-375920">
              <a:lnSpc>
                <a:spcPct val="100000"/>
              </a:lnSpc>
              <a:buAutoNum type="arabicPeriod"/>
              <a:tabLst>
                <a:tab pos="391795" algn="l"/>
                <a:tab pos="2484120" algn="l"/>
              </a:tabLst>
            </a:pPr>
            <a:r>
              <a:rPr lang="en-US" sz="2400" dirty="0" smtClean="0">
                <a:latin typeface="Calibri" pitchFamily="34" charset="0"/>
                <a:cs typeface="Calibri" pitchFamily="34" charset="0"/>
              </a:rPr>
              <a:t>Chroma-key area lighting</a:t>
            </a:r>
          </a:p>
          <a:p>
            <a:endParaRPr lang="en-US" sz="2400" dirty="0"/>
          </a:p>
        </p:txBody>
      </p:sp>
    </p:spTree>
    <p:extLst>
      <p:ext uri="{BB962C8B-B14F-4D97-AF65-F5344CB8AC3E}">
        <p14:creationId xmlns:p14="http://schemas.microsoft.com/office/powerpoint/2010/main" val="3749403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normAutofit/>
          </a:bodyPr>
          <a:lstStyle/>
          <a:p>
            <a:pPr marL="589915" marR="78105" indent="-514350">
              <a:lnSpc>
                <a:spcPts val="2400"/>
              </a:lnSpc>
              <a:spcBef>
                <a:spcPts val="50"/>
              </a:spcBef>
              <a:buAutoNum type="arabicPeriod"/>
              <a:tabLst>
                <a:tab pos="3326129" algn="l"/>
              </a:tabLst>
            </a:pPr>
            <a:r>
              <a:rPr lang="en-US" sz="2400" dirty="0" smtClean="0">
                <a:cs typeface="Calibri" pitchFamily="34" charset="0"/>
              </a:rPr>
              <a:t>High and Low Key Lighting</a:t>
            </a:r>
          </a:p>
          <a:p>
            <a:pPr marL="75565" marR="78105" indent="0">
              <a:lnSpc>
                <a:spcPts val="2400"/>
              </a:lnSpc>
              <a:spcBef>
                <a:spcPts val="50"/>
              </a:spcBef>
              <a:buNone/>
              <a:tabLst>
                <a:tab pos="3326129" algn="l"/>
              </a:tabLst>
            </a:pPr>
            <a:endParaRPr lang="en-US" sz="2400" dirty="0" smtClean="0">
              <a:cs typeface="Calibri" pitchFamily="34" charset="0"/>
            </a:endParaRPr>
          </a:p>
          <a:p>
            <a:pPr marL="418465" marR="78105">
              <a:spcBef>
                <a:spcPts val="50"/>
              </a:spcBef>
              <a:tabLst>
                <a:tab pos="3326129" algn="l"/>
              </a:tabLst>
            </a:pPr>
            <a:r>
              <a:rPr lang="en-US" sz="2400" dirty="0" smtClean="0">
                <a:cs typeface="Calibri" pitchFamily="34" charset="0"/>
              </a:rPr>
              <a:t>A light background, a generous amount of light (high base-light </a:t>
            </a:r>
            <a:r>
              <a:rPr lang="en-US" sz="2400" dirty="0" err="1" smtClean="0">
                <a:cs typeface="Calibri" pitchFamily="34" charset="0"/>
              </a:rPr>
              <a:t>IeveIs</a:t>
            </a:r>
            <a:r>
              <a:rPr lang="en-US" sz="2400" dirty="0" smtClean="0">
                <a:cs typeface="Calibri" pitchFamily="34" charset="0"/>
              </a:rPr>
              <a:t>), and slow fall off usually constitute a </a:t>
            </a:r>
            <a:r>
              <a:rPr lang="en-US" sz="2400" dirty="0">
                <a:cs typeface="Calibri"/>
              </a:rPr>
              <a:t>high-key </a:t>
            </a:r>
            <a:r>
              <a:rPr lang="en-US" sz="2400" dirty="0" smtClean="0">
                <a:cs typeface="Calibri" pitchFamily="34" charset="0"/>
              </a:rPr>
              <a:t>scene with an upbeat, happy mood. Situation comedies and game shows are much more brightly lighted(higher base light level and less contrast) than are mystery</a:t>
            </a:r>
            <a:r>
              <a:rPr lang="en-US" sz="2400" baseline="1388" dirty="0" smtClean="0">
                <a:cs typeface="Calibri" pitchFamily="34" charset="0"/>
              </a:rPr>
              <a:t>  </a:t>
            </a:r>
            <a:r>
              <a:rPr lang="en-US" sz="2400" dirty="0" smtClean="0">
                <a:cs typeface="Calibri" pitchFamily="34" charset="0"/>
              </a:rPr>
              <a:t>and police dramas (lower base light level and more contrast).</a:t>
            </a:r>
          </a:p>
          <a:p>
            <a:r>
              <a:rPr lang="en-US" sz="2400" dirty="0" smtClean="0">
                <a:cs typeface="Calibri" pitchFamily="34" charset="0"/>
              </a:rPr>
              <a:t> Selective, fast-fall off lighting with distinct shadows and   </a:t>
            </a:r>
          </a:p>
          <a:p>
            <a:pPr marL="0" indent="0">
              <a:buNone/>
            </a:pPr>
            <a:r>
              <a:rPr lang="en-US" sz="2400" dirty="0">
                <a:cs typeface="Calibri" pitchFamily="34" charset="0"/>
              </a:rPr>
              <a:t> </a:t>
            </a:r>
            <a:r>
              <a:rPr lang="en-US" sz="2400" dirty="0" smtClean="0">
                <a:cs typeface="Calibri" pitchFamily="34" charset="0"/>
              </a:rPr>
              <a:t>     </a:t>
            </a:r>
            <a:r>
              <a:rPr lang="en-US" sz="2400" dirty="0" smtClean="0">
                <a:cs typeface="Calibri" pitchFamily="34" charset="0"/>
              </a:rPr>
              <a:t>normally a dark background</a:t>
            </a:r>
          </a:p>
          <a:p>
            <a:endParaRPr lang="en-US" sz="2400" dirty="0"/>
          </a:p>
        </p:txBody>
      </p:sp>
    </p:spTree>
    <p:extLst>
      <p:ext uri="{BB962C8B-B14F-4D97-AF65-F5344CB8AC3E}">
        <p14:creationId xmlns:p14="http://schemas.microsoft.com/office/powerpoint/2010/main" val="1384125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Autofit/>
          </a:bodyPr>
          <a:lstStyle/>
          <a:p>
            <a:pPr marL="0" indent="0">
              <a:buNone/>
            </a:pPr>
            <a:r>
              <a:rPr lang="en-US" sz="2400" dirty="0" smtClean="0"/>
              <a:t>2.  Flat Lighting</a:t>
            </a:r>
          </a:p>
          <a:p>
            <a:r>
              <a:rPr lang="en-US" sz="2400" dirty="0" smtClean="0">
                <a:cs typeface="Calibri" pitchFamily="34" charset="0"/>
              </a:rPr>
              <a:t>Flat lighting means you light for optimal visibility minimal shadows. Most flat lighting setups use floodlights (soft lights or fluorescent) for front lighting and background lighting  and more focused instruments (Fresnel spots or small broads) for backlights. This setup is the </a:t>
            </a:r>
            <a:r>
              <a:rPr lang="en-US" sz="2400" dirty="0" err="1" smtClean="0">
                <a:cs typeface="Calibri" pitchFamily="34" charset="0"/>
              </a:rPr>
              <a:t>favourite</a:t>
            </a:r>
            <a:r>
              <a:rPr lang="en-US" sz="2400" dirty="0" smtClean="0">
                <a:cs typeface="Calibri" pitchFamily="34" charset="0"/>
              </a:rPr>
              <a:t> lighting technique for more or less permanently installed news sets and interview areas. The basic lighting triangle is preserved. In effect you have three key</a:t>
            </a:r>
            <a:r>
              <a:rPr lang="en-US" sz="2400" baseline="-5555" dirty="0" smtClean="0">
                <a:cs typeface="Calibri" pitchFamily="34" charset="0"/>
              </a:rPr>
              <a:t> </a:t>
            </a:r>
            <a:r>
              <a:rPr lang="en-US" sz="2400" dirty="0" smtClean="0">
                <a:cs typeface="Calibri" pitchFamily="34" charset="0"/>
              </a:rPr>
              <a:t>lights, or if you wish three fill lights, evenly illuminating the front area. The back lights add the  sparkle and make the flatness of the lighting setup less noticeable. Additional background  lights illuminate the set.</a:t>
            </a:r>
          </a:p>
          <a:p>
            <a:r>
              <a:rPr lang="en-US" sz="2400" dirty="0" smtClean="0">
                <a:cs typeface="Calibri" pitchFamily="34" charset="0"/>
              </a:rPr>
              <a:t>The major disadvantage of flat lighting is that it looks like what it is: flat.</a:t>
            </a:r>
          </a:p>
          <a:p>
            <a:pPr marL="0" indent="0">
              <a:buNone/>
            </a:pPr>
            <a:endParaRPr lang="en-US" sz="2400" dirty="0"/>
          </a:p>
        </p:txBody>
      </p:sp>
    </p:spTree>
    <p:extLst>
      <p:ext uri="{BB962C8B-B14F-4D97-AF65-F5344CB8AC3E}">
        <p14:creationId xmlns:p14="http://schemas.microsoft.com/office/powerpoint/2010/main" val="50207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a:lnSpc>
                <a:spcPct val="110000"/>
              </a:lnSpc>
            </a:pPr>
            <a:r>
              <a:rPr lang="en-US" sz="2400" dirty="0" smtClean="0"/>
              <a:t>INCIDENT LIGHT: Also known as direct lighting; what’s measured with a hand held light meter- that is, the amount of light falling on a subject. When measuring incident lighting, the light meter must be positioned next to the subject, pointed at the light sources.</a:t>
            </a:r>
          </a:p>
          <a:p>
            <a:pPr>
              <a:lnSpc>
                <a:spcPct val="110000"/>
              </a:lnSpc>
            </a:pPr>
            <a:r>
              <a:rPr lang="en-US" sz="2400" dirty="0" smtClean="0"/>
              <a:t>LIGHTING PLOT: A plan that shows where each light will be placed on the set.</a:t>
            </a:r>
          </a:p>
          <a:p>
            <a:pPr marL="362585" marR="358140">
              <a:lnSpc>
                <a:spcPct val="110000"/>
              </a:lnSpc>
              <a:spcBef>
                <a:spcPts val="145"/>
              </a:spcBef>
              <a:buSzPct val="106060"/>
              <a:tabLst>
                <a:tab pos="391795" algn="l"/>
                <a:tab pos="392430" algn="l"/>
              </a:tabLst>
            </a:pPr>
            <a:r>
              <a:rPr lang="en-US" sz="2400" dirty="0" smtClean="0">
                <a:cs typeface="Calibri" pitchFamily="34" charset="0"/>
              </a:rPr>
              <a:t>REFLECTED LIGHT: Measured  with a handheld light meter or </a:t>
            </a:r>
            <a:r>
              <a:rPr lang="en-US" sz="2400" dirty="0" smtClean="0">
                <a:solidFill>
                  <a:srgbClr val="181818"/>
                </a:solidFill>
                <a:cs typeface="Calibri" pitchFamily="34" charset="0"/>
              </a:rPr>
              <a:t>a </a:t>
            </a:r>
            <a:r>
              <a:rPr lang="en-US" sz="2400" dirty="0" smtClean="0">
                <a:cs typeface="Calibri" pitchFamily="34" charset="0"/>
              </a:rPr>
              <a:t>camera’s built in meter; the light bouncing off </a:t>
            </a:r>
            <a:r>
              <a:rPr lang="en-US" sz="2400" dirty="0" smtClean="0">
                <a:solidFill>
                  <a:srgbClr val="0E0E0E"/>
                </a:solidFill>
                <a:cs typeface="Calibri" pitchFamily="34" charset="0"/>
              </a:rPr>
              <a:t>a </a:t>
            </a:r>
            <a:r>
              <a:rPr lang="en-US" sz="2400" dirty="0" smtClean="0">
                <a:cs typeface="Calibri" pitchFamily="34" charset="0"/>
              </a:rPr>
              <a:t>subject. In this situation, the meter is aimed directly </a:t>
            </a:r>
            <a:r>
              <a:rPr lang="en-US" sz="2400" dirty="0" smtClean="0">
                <a:solidFill>
                  <a:srgbClr val="0F0F0F"/>
                </a:solidFill>
                <a:cs typeface="Calibri" pitchFamily="34" charset="0"/>
              </a:rPr>
              <a:t>at </a:t>
            </a:r>
            <a:r>
              <a:rPr lang="en-US" sz="2400" dirty="0" smtClean="0">
                <a:cs typeface="Calibri" pitchFamily="34" charset="0"/>
              </a:rPr>
              <a:t>a subject.</a:t>
            </a:r>
          </a:p>
          <a:p>
            <a:pPr marL="363220">
              <a:lnSpc>
                <a:spcPct val="110000"/>
              </a:lnSpc>
              <a:spcBef>
                <a:spcPts val="30"/>
              </a:spcBef>
              <a:buSzPct val="103030"/>
              <a:tabLst>
                <a:tab pos="400685" algn="l"/>
                <a:tab pos="401320" algn="l"/>
              </a:tabLst>
            </a:pPr>
            <a:r>
              <a:rPr lang="en-US" sz="2400" dirty="0" smtClean="0">
                <a:cs typeface="Calibri" pitchFamily="34" charset="0"/>
              </a:rPr>
              <a:t>SPOTLIGHTS: Spotlights are a directional or hard illumination that produces sharp shadows.</a:t>
            </a:r>
          </a:p>
          <a:p>
            <a:pPr>
              <a:lnSpc>
                <a:spcPct val="110000"/>
              </a:lnSpc>
            </a:pPr>
            <a:endParaRPr lang="en-US" sz="2400" dirty="0" smtClean="0"/>
          </a:p>
          <a:p>
            <a:pPr>
              <a:lnSpc>
                <a:spcPct val="110000"/>
              </a:lnSpc>
            </a:pPr>
            <a:endParaRPr lang="en-US" sz="2400" dirty="0"/>
          </a:p>
        </p:txBody>
      </p:sp>
    </p:spTree>
    <p:extLst>
      <p:ext uri="{BB962C8B-B14F-4D97-AF65-F5344CB8AC3E}">
        <p14:creationId xmlns:p14="http://schemas.microsoft.com/office/powerpoint/2010/main" val="520595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153400" cy="6096000"/>
          </a:xfrm>
        </p:spPr>
        <p:txBody>
          <a:bodyPr>
            <a:noAutofit/>
          </a:bodyPr>
          <a:lstStyle/>
          <a:p>
            <a:pPr marL="0" indent="0">
              <a:buNone/>
            </a:pPr>
            <a:r>
              <a:rPr lang="en-US" sz="2400" dirty="0" smtClean="0"/>
              <a:t>3. Continuous Action Lighting</a:t>
            </a:r>
          </a:p>
          <a:p>
            <a:pPr marL="38100" marR="311785" indent="17145" algn="just">
              <a:lnSpc>
                <a:spcPct val="100000"/>
              </a:lnSpc>
              <a:spcBef>
                <a:spcPts val="120"/>
              </a:spcBef>
            </a:pPr>
            <a:r>
              <a:rPr lang="en-US" sz="2400" dirty="0" smtClean="0">
                <a:cs typeface="Calibri" pitchFamily="34" charset="0"/>
              </a:rPr>
              <a:t>When watching dramas or soap operas on television, notice that many of them have fast fall-off, low key lighting, which means prominent shadows and relatively  dark backgrounds. In such multi-camera productions, the cameras look at a scene from  different points of view, and people and cameras are always on the move.</a:t>
            </a:r>
          </a:p>
          <a:p>
            <a:pPr marL="38100" marR="311785" indent="17145" algn="just">
              <a:lnSpc>
                <a:spcPct val="100000"/>
              </a:lnSpc>
              <a:spcBef>
                <a:spcPts val="120"/>
              </a:spcBef>
            </a:pPr>
            <a:r>
              <a:rPr lang="en-US" sz="2400" dirty="0">
                <a:cs typeface="Calibri" pitchFamily="34" charset="0"/>
              </a:rPr>
              <a:t> </a:t>
            </a:r>
            <a:r>
              <a:rPr lang="en-US" sz="2400" dirty="0" smtClean="0">
                <a:cs typeface="Calibri" pitchFamily="34" charset="0"/>
              </a:rPr>
              <a:t>In such situations, flat lighting can be used</a:t>
            </a:r>
            <a:r>
              <a:rPr lang="en-US" sz="2400" dirty="0" smtClean="0">
                <a:cs typeface="Calibri" pitchFamily="34" charset="0"/>
              </a:rPr>
              <a:t> but then the lighting would not contribute to the mood of the scene or how viewers’  feel about the persons acting in it.</a:t>
            </a:r>
          </a:p>
          <a:p>
            <a:pPr marL="38100" marR="311785" indent="17145" algn="just">
              <a:lnSpc>
                <a:spcPct val="100000"/>
              </a:lnSpc>
              <a:spcBef>
                <a:spcPts val="120"/>
              </a:spcBef>
            </a:pPr>
            <a:r>
              <a:rPr lang="en-US" sz="2400" dirty="0" smtClean="0">
                <a:cs typeface="Calibri" pitchFamily="34" charset="0"/>
              </a:rPr>
              <a:t>Fortunately, the basic lighting triangle of key, back and fill lights can be multiplied and overlapped for each set or performance area for continuous action lighting. </a:t>
            </a:r>
          </a:p>
          <a:p>
            <a:pPr marL="38100" marR="311785" indent="17145" algn="just">
              <a:lnSpc>
                <a:spcPct val="100000"/>
              </a:lnSpc>
              <a:spcBef>
                <a:spcPts val="120"/>
              </a:spcBef>
            </a:pPr>
            <a:r>
              <a:rPr lang="en-US" sz="2400" dirty="0" smtClean="0">
                <a:cs typeface="Calibri" pitchFamily="34" charset="0"/>
              </a:rPr>
              <a:t>To compensate for the movement of the performers, you</a:t>
            </a:r>
            <a:r>
              <a:rPr lang="en-US" sz="2400" baseline="2777" dirty="0" smtClean="0">
                <a:cs typeface="Calibri" pitchFamily="34" charset="0"/>
              </a:rPr>
              <a:t> </a:t>
            </a:r>
            <a:r>
              <a:rPr lang="en-US" sz="2400" dirty="0" smtClean="0">
                <a:cs typeface="Calibri" pitchFamily="34" charset="0"/>
              </a:rPr>
              <a:t>should illuminate all adjacent performance areas so that the basic triangle-lighted areas overlap. </a:t>
            </a:r>
            <a:endParaRPr lang="en-US" sz="2400" dirty="0"/>
          </a:p>
        </p:txBody>
      </p:sp>
    </p:spTree>
    <p:extLst>
      <p:ext uri="{BB962C8B-B14F-4D97-AF65-F5344CB8AC3E}">
        <p14:creationId xmlns:p14="http://schemas.microsoft.com/office/powerpoint/2010/main" val="774522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rmAutofit/>
          </a:bodyPr>
          <a:lstStyle/>
          <a:p>
            <a:pPr marL="25400" marR="17780" indent="6985">
              <a:lnSpc>
                <a:spcPct val="100000"/>
              </a:lnSpc>
              <a:spcBef>
                <a:spcPts val="120"/>
              </a:spcBef>
            </a:pPr>
            <a:r>
              <a:rPr lang="en-US" sz="2400" dirty="0" smtClean="0"/>
              <a:t>If you don’t have enough instruments to apply multiple-triangle lighting for several  performance areas when lighting for continuous action, you must place the instruments  so that each can serve two or more functions. In reverse angle shooting, for instance,  the key light for one performer may become the back light for the other and vice versa.  This technique is generally called </a:t>
            </a:r>
            <a:r>
              <a:rPr lang="en-US" sz="2400" dirty="0" smtClean="0">
                <a:cs typeface="Calibri"/>
              </a:rPr>
              <a:t>cross—keying.</a:t>
            </a:r>
          </a:p>
          <a:p>
            <a:pPr marL="25400" marR="17780" indent="6985">
              <a:lnSpc>
                <a:spcPct val="100000"/>
              </a:lnSpc>
              <a:spcBef>
                <a:spcPts val="120"/>
              </a:spcBef>
            </a:pPr>
            <a:r>
              <a:rPr lang="en-US" sz="2400" dirty="0" smtClean="0"/>
              <a:t>Application of lighting instruments for multiple functions requires exact positioning of set pieces such as tables and chairs, </a:t>
            </a:r>
            <a:r>
              <a:rPr lang="en-US" sz="3600" baseline="1388" dirty="0" smtClean="0"/>
              <a:t>clearl</a:t>
            </a:r>
            <a:r>
              <a:rPr lang="en-US" sz="3600" baseline="-6944" dirty="0"/>
              <a:t>y</a:t>
            </a:r>
            <a:r>
              <a:rPr lang="en-US" sz="3600" baseline="-6944" dirty="0" smtClean="0"/>
              <a:t> </a:t>
            </a:r>
            <a:r>
              <a:rPr lang="en-US" sz="2400" dirty="0" smtClean="0"/>
              <a:t>defined performance areas, and blocking  (movements of performers).</a:t>
            </a:r>
          </a:p>
          <a:p>
            <a:pPr marL="31750">
              <a:lnSpc>
                <a:spcPts val="2300"/>
              </a:lnSpc>
            </a:pPr>
            <a:endParaRPr lang="en-US" sz="2400" dirty="0"/>
          </a:p>
        </p:txBody>
      </p:sp>
    </p:spTree>
    <p:extLst>
      <p:ext uri="{BB962C8B-B14F-4D97-AF65-F5344CB8AC3E}">
        <p14:creationId xmlns:p14="http://schemas.microsoft.com/office/powerpoint/2010/main" val="2666111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525963"/>
          </a:xfrm>
        </p:spPr>
        <p:txBody>
          <a:bodyPr>
            <a:noAutofit/>
          </a:bodyPr>
          <a:lstStyle/>
          <a:p>
            <a:pPr marL="0" indent="0">
              <a:buNone/>
            </a:pPr>
            <a:r>
              <a:rPr lang="en-US" sz="2400" dirty="0" smtClean="0"/>
              <a:t>4. Large Area Lighting</a:t>
            </a:r>
          </a:p>
          <a:p>
            <a:pPr marL="70485" marR="104139" indent="635">
              <a:lnSpc>
                <a:spcPct val="100000"/>
              </a:lnSpc>
            </a:pPr>
            <a:r>
              <a:rPr lang="en-US" sz="2400" dirty="0" smtClean="0"/>
              <a:t>For large area lighting, such as for an audience or large choir, the basic photographic  principle still holds: Partially overlap one triangle on another until entire area is adequately covered</a:t>
            </a:r>
          </a:p>
          <a:p>
            <a:pPr marL="0" indent="0">
              <a:buNone/>
            </a:pPr>
            <a:endParaRPr lang="en-US" sz="2400" dirty="0"/>
          </a:p>
        </p:txBody>
      </p:sp>
    </p:spTree>
    <p:extLst>
      <p:ext uri="{BB962C8B-B14F-4D97-AF65-F5344CB8AC3E}">
        <p14:creationId xmlns:p14="http://schemas.microsoft.com/office/powerpoint/2010/main" val="2324239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normAutofit/>
          </a:bodyPr>
          <a:lstStyle/>
          <a:p>
            <a:pPr marL="62865" marR="55880" indent="0">
              <a:spcBef>
                <a:spcPts val="30"/>
              </a:spcBef>
              <a:buNone/>
            </a:pPr>
            <a:r>
              <a:rPr lang="en-US" sz="2400" dirty="0" smtClean="0"/>
              <a:t>5. High Contrast Lighting</a:t>
            </a:r>
          </a:p>
          <a:p>
            <a:pPr marL="62865" marR="55880" indent="0">
              <a:spcBef>
                <a:spcPts val="30"/>
              </a:spcBef>
              <a:buNone/>
            </a:pPr>
            <a:r>
              <a:rPr lang="en-US" sz="2400" dirty="0" smtClean="0"/>
              <a:t>This is the opposite of flat lighting and it mirrors motion picture lighting techniques.  Because of the increased tolerance of latest video cameras to low light levels and  higher contrast lighting, many television plays make extensive use of fast-fall off lighting.  Notice that in some series, such as crime or medical shows, do not use </a:t>
            </a:r>
            <a:r>
              <a:rPr lang="en-US" sz="2400" dirty="0" smtClean="0"/>
              <a:t>only extremely </a:t>
            </a:r>
            <a:r>
              <a:rPr lang="en-US" sz="2400" dirty="0" smtClean="0"/>
              <a:t>fast fall-off lighting (harsh shadows) but also </a:t>
            </a:r>
            <a:r>
              <a:rPr lang="en-US" sz="2400" dirty="0" err="1" smtClean="0"/>
              <a:t>colour</a:t>
            </a:r>
            <a:r>
              <a:rPr lang="en-US" sz="2400" dirty="0" smtClean="0"/>
              <a:t> distortion to intensify the scenes. Fast  fall-off creates dramatic scenes and can be used to portray a certain mood. Dramatic lighting requires not only skill but also takes a lot of production time.</a:t>
            </a:r>
          </a:p>
          <a:p>
            <a:endParaRPr lang="en-US" sz="2400" dirty="0"/>
          </a:p>
        </p:txBody>
      </p:sp>
    </p:spTree>
    <p:extLst>
      <p:ext uri="{BB962C8B-B14F-4D97-AF65-F5344CB8AC3E}">
        <p14:creationId xmlns:p14="http://schemas.microsoft.com/office/powerpoint/2010/main" val="652652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Autofit/>
          </a:bodyPr>
          <a:lstStyle/>
          <a:p>
            <a:pPr marL="0" indent="0">
              <a:lnSpc>
                <a:spcPct val="110000"/>
              </a:lnSpc>
              <a:buNone/>
            </a:pPr>
            <a:r>
              <a:rPr lang="en-US" sz="2400" dirty="0" smtClean="0"/>
              <a:t>6. Cameo Lighting </a:t>
            </a:r>
          </a:p>
          <a:p>
            <a:pPr marL="26670" marR="5080" indent="4445">
              <a:lnSpc>
                <a:spcPct val="110000"/>
              </a:lnSpc>
              <a:spcBef>
                <a:spcPts val="235"/>
              </a:spcBef>
            </a:pPr>
            <a:r>
              <a:rPr lang="en-US" sz="2400" dirty="0" smtClean="0">
                <a:cs typeface="Calibri" pitchFamily="34" charset="0"/>
              </a:rPr>
              <a:t>Certain television shows, especially those of a dramatic nature, are staged in the middle of an empty studio against an unlighted background. This technique,  where the performers are highlighted against a plain dark background, is commonly known as cameo  lighting. Cameo lighting concentrates on the talent  and not the environment.</a:t>
            </a:r>
          </a:p>
          <a:p>
            <a:pPr marL="34925" marR="195580" indent="-1270">
              <a:lnSpc>
                <a:spcPct val="110000"/>
              </a:lnSpc>
              <a:spcBef>
                <a:spcPts val="25"/>
              </a:spcBef>
            </a:pPr>
            <a:r>
              <a:rPr lang="en-US" sz="2400" dirty="0" smtClean="0">
                <a:cs typeface="Calibri" pitchFamily="34" charset="0"/>
              </a:rPr>
              <a:t>All cameo lighting is highly directional and is achieved most effectively using  spotlights with barn doors. In small studios,  the background areas are carefully  shielded from any kind of distracting spill light with black, light absorbing  draperies.</a:t>
            </a:r>
          </a:p>
          <a:p>
            <a:pPr marL="0" indent="0">
              <a:lnSpc>
                <a:spcPct val="110000"/>
              </a:lnSpc>
              <a:buNone/>
            </a:pPr>
            <a:endParaRPr lang="en-US" sz="2400" dirty="0"/>
          </a:p>
        </p:txBody>
      </p:sp>
    </p:spTree>
    <p:extLst>
      <p:ext uri="{BB962C8B-B14F-4D97-AF65-F5344CB8AC3E}">
        <p14:creationId xmlns:p14="http://schemas.microsoft.com/office/powerpoint/2010/main" val="949513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t>7. Silhouette Lighting</a:t>
            </a:r>
          </a:p>
          <a:p>
            <a:pPr marL="0" indent="0">
              <a:buNone/>
            </a:pPr>
            <a:r>
              <a:rPr lang="en-US" sz="2400" dirty="0" smtClean="0">
                <a:cs typeface="Calibri" pitchFamily="34" charset="0"/>
              </a:rPr>
              <a:t>Lighting for silhouette effect is the opposite of cameo lighting. In silhouette  lighting you light the background but leave the figures in front unlighted. This  way you see only the contour of objects and people but not there volume and  texture. To achieve silhouette lighting, use highly diffused light (usually soft  lights) to evenly illuminate the background. You can use silhouette lighting to  conceal the identity of a person appearing on camera.</a:t>
            </a:r>
          </a:p>
          <a:p>
            <a:pPr marL="0" indent="0">
              <a:buNone/>
            </a:pPr>
            <a:endParaRPr lang="en-US" sz="2400" dirty="0"/>
          </a:p>
        </p:txBody>
      </p:sp>
    </p:spTree>
    <p:extLst>
      <p:ext uri="{BB962C8B-B14F-4D97-AF65-F5344CB8AC3E}">
        <p14:creationId xmlns:p14="http://schemas.microsoft.com/office/powerpoint/2010/main" val="4108041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172200"/>
          </a:xfrm>
        </p:spPr>
        <p:txBody>
          <a:bodyPr>
            <a:noAutofit/>
          </a:bodyPr>
          <a:lstStyle/>
          <a:p>
            <a:pPr marL="0" indent="0">
              <a:buNone/>
            </a:pPr>
            <a:r>
              <a:rPr lang="en-US" sz="2400" dirty="0" smtClean="0"/>
              <a:t>8. Chroma-key Lighting</a:t>
            </a:r>
          </a:p>
          <a:p>
            <a:pPr marL="61594" marR="95250" indent="-11430">
              <a:spcBef>
                <a:spcPts val="35"/>
              </a:spcBef>
            </a:pPr>
            <a:r>
              <a:rPr lang="en-US" sz="2400" dirty="0" smtClean="0">
                <a:cs typeface="Calibri" pitchFamily="34" charset="0"/>
              </a:rPr>
              <a:t>The </a:t>
            </a:r>
            <a:r>
              <a:rPr lang="en-US" sz="2400" dirty="0" err="1" smtClean="0">
                <a:cs typeface="Calibri" pitchFamily="34" charset="0"/>
              </a:rPr>
              <a:t>chroma</a:t>
            </a:r>
            <a:r>
              <a:rPr lang="en-US" sz="2400" dirty="0" smtClean="0">
                <a:cs typeface="Calibri" pitchFamily="34" charset="0"/>
              </a:rPr>
              <a:t>-key set area normally consists of a plain blue or green  backdrop. It is used to provide backgrounds that are electronicall</a:t>
            </a:r>
            <a:r>
              <a:rPr lang="en-US" sz="2400" dirty="0" smtClean="0">
                <a:cs typeface="Calibri" pitchFamily="34" charset="0"/>
              </a:rPr>
              <a:t>y </a:t>
            </a:r>
            <a:r>
              <a:rPr lang="en-US" sz="2400" dirty="0" smtClean="0">
                <a:cs typeface="Calibri" pitchFamily="34" charset="0"/>
              </a:rPr>
              <a:t>generated, replacing the blue or green areas during the key-a process called </a:t>
            </a:r>
            <a:r>
              <a:rPr lang="en-US" sz="2400" dirty="0" err="1" smtClean="0">
                <a:cs typeface="Calibri" pitchFamily="34" charset="0"/>
              </a:rPr>
              <a:t>chroma</a:t>
            </a:r>
            <a:r>
              <a:rPr lang="en-US" sz="2400" dirty="0" smtClean="0">
                <a:cs typeface="Calibri" pitchFamily="34" charset="0"/>
              </a:rPr>
              <a:t>-keying.</a:t>
            </a:r>
          </a:p>
          <a:p>
            <a:pPr marL="61594" marR="43180" indent="-5715">
              <a:spcBef>
                <a:spcPts val="130"/>
              </a:spcBef>
            </a:pPr>
            <a:r>
              <a:rPr lang="en-US" sz="2400" dirty="0" smtClean="0">
                <a:cs typeface="Calibri" pitchFamily="34" charset="0"/>
              </a:rPr>
              <a:t>A popular use of the </a:t>
            </a:r>
            <a:r>
              <a:rPr lang="en-US" sz="2400" dirty="0" err="1" smtClean="0">
                <a:cs typeface="Calibri" pitchFamily="34" charset="0"/>
              </a:rPr>
              <a:t>chroma</a:t>
            </a:r>
            <a:r>
              <a:rPr lang="en-US" sz="2400" dirty="0">
                <a:cs typeface="Calibri" pitchFamily="34" charset="0"/>
              </a:rPr>
              <a:t> </a:t>
            </a:r>
            <a:r>
              <a:rPr lang="en-US" sz="2400" dirty="0" smtClean="0">
                <a:cs typeface="Calibri" pitchFamily="34" charset="0"/>
              </a:rPr>
              <a:t>key </a:t>
            </a:r>
            <a:r>
              <a:rPr lang="en-US" sz="2400" dirty="0" smtClean="0">
                <a:cs typeface="Calibri" pitchFamily="34" charset="0"/>
              </a:rPr>
              <a:t>is a weather report. Although the weatherman seems to  be standing in front of a large weather map, he/she is in fact standing in front of an empty, evenly lighted blue or green backdrop. When the blue or green areas are electronically replaced by the weather map during the key, the weather caster must look  into a monitor to see the map.</a:t>
            </a:r>
          </a:p>
          <a:p>
            <a:pPr marL="60325" marR="328930" indent="-10160">
              <a:spcBef>
                <a:spcPts val="70"/>
              </a:spcBef>
            </a:pPr>
            <a:r>
              <a:rPr lang="en-US" sz="2400" dirty="0" smtClean="0">
                <a:cs typeface="Calibri" pitchFamily="34" charset="0"/>
              </a:rPr>
              <a:t>The most important aspect of lighting the </a:t>
            </a:r>
            <a:r>
              <a:rPr lang="en-US" sz="2400" dirty="0" err="1" smtClean="0">
                <a:cs typeface="Calibri" pitchFamily="34" charset="0"/>
              </a:rPr>
              <a:t>chroma</a:t>
            </a:r>
            <a:r>
              <a:rPr lang="en-US" sz="2400" dirty="0" smtClean="0">
                <a:cs typeface="Calibri" pitchFamily="34" charset="0"/>
              </a:rPr>
              <a:t>-key set area is even background  illumination, which means that the blue or green backdrop must be lighted with highly diffused instruments, such as soft lights or floodlight banks. </a:t>
            </a:r>
            <a:endParaRPr lang="en-US" sz="2400" dirty="0"/>
          </a:p>
        </p:txBody>
      </p:sp>
    </p:spTree>
    <p:extLst>
      <p:ext uri="{BB962C8B-B14F-4D97-AF65-F5344CB8AC3E}">
        <p14:creationId xmlns:p14="http://schemas.microsoft.com/office/powerpoint/2010/main" val="2644778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365125" marR="5080">
              <a:spcBef>
                <a:spcPts val="5"/>
              </a:spcBef>
              <a:buSzPct val="103030"/>
              <a:tabLst>
                <a:tab pos="392430" algn="l"/>
                <a:tab pos="393065" algn="l"/>
              </a:tabLst>
            </a:pPr>
            <a:r>
              <a:rPr lang="en-US" sz="2400" dirty="0" smtClean="0">
                <a:cs typeface="Calibri" pitchFamily="34" charset="0"/>
              </a:rPr>
              <a:t>THREE-POINT LIGHTING: Also known as photographic lighting and triangle lighting; use of two  spotlights(key light and back light) and </a:t>
            </a:r>
            <a:r>
              <a:rPr lang="en-US" sz="2400" dirty="0" smtClean="0">
                <a:solidFill>
                  <a:srgbClr val="181818"/>
                </a:solidFill>
                <a:cs typeface="Calibri" pitchFamily="34" charset="0"/>
              </a:rPr>
              <a:t>a </a:t>
            </a:r>
            <a:r>
              <a:rPr lang="en-US" sz="2400" dirty="0" smtClean="0">
                <a:cs typeface="Calibri" pitchFamily="34" charset="0"/>
              </a:rPr>
              <a:t>flood light(fill) to illuminate the subject.</a:t>
            </a:r>
          </a:p>
          <a:p>
            <a:pPr marL="355600">
              <a:spcBef>
                <a:spcPts val="15"/>
              </a:spcBef>
              <a:buSzPct val="94117"/>
              <a:tabLst>
                <a:tab pos="394335" algn="l"/>
              </a:tabLst>
            </a:pPr>
            <a:r>
              <a:rPr lang="en-US" sz="2400" dirty="0" smtClean="0">
                <a:cs typeface="Calibri" pitchFamily="34" charset="0"/>
              </a:rPr>
              <a:t>ZEBRA: Some video cameras include </a:t>
            </a:r>
            <a:r>
              <a:rPr lang="en-US" sz="2400" dirty="0" smtClean="0">
                <a:solidFill>
                  <a:srgbClr val="0F0F0F"/>
                </a:solidFill>
                <a:cs typeface="Calibri" pitchFamily="34" charset="0"/>
              </a:rPr>
              <a:t>a </a:t>
            </a:r>
            <a:r>
              <a:rPr lang="en-US" sz="2400" dirty="0" smtClean="0">
                <a:cs typeface="Calibri" pitchFamily="34" charset="0"/>
              </a:rPr>
              <a:t>zebra indicator in the view finder. The zebra allows camera operators to evaluate the exposure of the image in the viewfinder by showing all over-exposed segments of a scene with stripes.</a:t>
            </a:r>
          </a:p>
          <a:p>
            <a:endParaRPr lang="en-US" sz="2400" dirty="0"/>
          </a:p>
        </p:txBody>
      </p:sp>
    </p:spTree>
    <p:extLst>
      <p:ext uri="{BB962C8B-B14F-4D97-AF65-F5344CB8AC3E}">
        <p14:creationId xmlns:p14="http://schemas.microsoft.com/office/powerpoint/2010/main" val="401241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838200"/>
          </a:xfrm>
        </p:spPr>
        <p:txBody>
          <a:bodyPr/>
          <a:lstStyle/>
          <a:p>
            <a:r>
              <a:rPr lang="en-US" dirty="0" smtClean="0"/>
              <a:t>Goals of Lighting</a:t>
            </a:r>
            <a:endParaRPr lang="en-US" dirty="0"/>
          </a:p>
        </p:txBody>
      </p:sp>
      <p:sp>
        <p:nvSpPr>
          <p:cNvPr id="3" name="Content Placeholder 2"/>
          <p:cNvSpPr>
            <a:spLocks noGrp="1"/>
          </p:cNvSpPr>
          <p:nvPr>
            <p:ph idx="1"/>
          </p:nvPr>
        </p:nvSpPr>
        <p:spPr>
          <a:xfrm>
            <a:off x="457200" y="762000"/>
            <a:ext cx="8229600" cy="4906963"/>
          </a:xfrm>
        </p:spPr>
        <p:txBody>
          <a:bodyPr>
            <a:noAutofit/>
          </a:bodyPr>
          <a:lstStyle/>
          <a:p>
            <a:pPr marL="12065" marR="19685" indent="0">
              <a:spcBef>
                <a:spcPts val="425"/>
              </a:spcBef>
              <a:buNone/>
            </a:pPr>
            <a:r>
              <a:rPr lang="en-US" sz="2400" dirty="0" smtClean="0">
                <a:latin typeface="Calibri" pitchFamily="34" charset="0"/>
                <a:cs typeface="Calibri" pitchFamily="34" charset="0"/>
              </a:rPr>
              <a:t>Lighting in television is much more than just making things visible. It has to satisfy  a number of objectives:</a:t>
            </a:r>
          </a:p>
          <a:p>
            <a:pPr marL="354965" marR="19685">
              <a:spcBef>
                <a:spcPts val="425"/>
              </a:spcBef>
            </a:pPr>
            <a:r>
              <a:rPr lang="en-US" sz="2400" dirty="0" smtClean="0">
                <a:latin typeface="Calibri" pitchFamily="34" charset="0"/>
                <a:cs typeface="Calibri" pitchFamily="34" charset="0"/>
              </a:rPr>
              <a:t>The lighting must be bright enough to enable all the television cameras to  produce pictures of the highest quality. This is usually referred to as base lighting.</a:t>
            </a:r>
          </a:p>
          <a:p>
            <a:pPr marL="354965" marR="19685">
              <a:spcBef>
                <a:spcPts val="425"/>
              </a:spcBef>
            </a:pPr>
            <a:r>
              <a:rPr lang="en-US" sz="2400" dirty="0" smtClean="0">
                <a:latin typeface="Calibri" pitchFamily="34" charset="0"/>
                <a:cs typeface="Calibri" pitchFamily="34" charset="0"/>
              </a:rPr>
              <a:t>Lighting should convey to the viewer the time, mood, and  atmosphere of the story.</a:t>
            </a:r>
          </a:p>
          <a:p>
            <a:pPr marL="354965" marR="19685">
              <a:spcBef>
                <a:spcPts val="425"/>
              </a:spcBef>
            </a:pPr>
            <a:r>
              <a:rPr lang="en-US" sz="2400" dirty="0" smtClean="0">
                <a:latin typeface="Calibri" pitchFamily="34" charset="0"/>
                <a:cs typeface="Calibri" pitchFamily="34" charset="0"/>
              </a:rPr>
              <a:t>Lighting must provide a consistent look, as chosen by the director. That means  it must look consistent from each camera angle.</a:t>
            </a:r>
          </a:p>
          <a:p>
            <a:pPr marL="354965" marR="19685">
              <a:spcBef>
                <a:spcPts val="425"/>
              </a:spcBef>
            </a:pPr>
            <a:r>
              <a:rPr lang="en-US" sz="2400" dirty="0" smtClean="0">
                <a:cs typeface="Calibri" pitchFamily="34" charset="0"/>
              </a:rPr>
              <a:t>The lighting must fit in with the other components of the studio or location:  scenery,   camera   placement, </a:t>
            </a:r>
            <a:r>
              <a:rPr lang="en-US" sz="2400" dirty="0" err="1" smtClean="0">
                <a:cs typeface="Calibri" pitchFamily="34" charset="0"/>
              </a:rPr>
              <a:t>mic</a:t>
            </a:r>
            <a:r>
              <a:rPr lang="en-US" sz="2400" dirty="0" smtClean="0">
                <a:cs typeface="Calibri" pitchFamily="34" charset="0"/>
              </a:rPr>
              <a:t>  placement, and  so on. Badly positioned lights can prevent  the  talent  from  reading  the teleprompter, cause flares in a camera  lens, result in shadows,  spoil a skillfully designed setting, and  degrade makeup.</a:t>
            </a:r>
          </a:p>
          <a:p>
            <a:pPr marL="354965" marR="19685">
              <a:spcBef>
                <a:spcPts val="425"/>
              </a:spcBef>
            </a:pPr>
            <a:endParaRPr lang="en-US" sz="2400" dirty="0" smtClean="0">
              <a:latin typeface="Calibri" pitchFamily="34" charset="0"/>
              <a:cs typeface="Calibri" pitchFamily="34" charset="0"/>
            </a:endParaRPr>
          </a:p>
          <a:p>
            <a:endParaRPr lang="en-US" sz="2400" dirty="0"/>
          </a:p>
        </p:txBody>
      </p:sp>
    </p:spTree>
    <p:extLst>
      <p:ext uri="{BB962C8B-B14F-4D97-AF65-F5344CB8AC3E}">
        <p14:creationId xmlns:p14="http://schemas.microsoft.com/office/powerpoint/2010/main" val="375964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354965" marR="19685">
              <a:spcBef>
                <a:spcPts val="425"/>
              </a:spcBef>
            </a:pPr>
            <a:r>
              <a:rPr lang="en-US" sz="2400" dirty="0" smtClean="0">
                <a:cs typeface="Calibri" pitchFamily="34" charset="0"/>
              </a:rPr>
              <a:t>Good lighting creates a three dimensional illusion in a flat image. It provides  an impression of solidity and depth in subjects and surroundings.</a:t>
            </a:r>
          </a:p>
          <a:p>
            <a:pPr marL="354965" marR="19685">
              <a:spcBef>
                <a:spcPts val="425"/>
              </a:spcBef>
            </a:pPr>
            <a:r>
              <a:rPr lang="en-US" sz="2400" dirty="0" smtClean="0"/>
              <a:t>Lighting should lower the contrast ratio between the light and  dark areas. By adding more light to the dark areas or dimming  the extremely light areas, it is possible to get more detail in both areas.</a:t>
            </a:r>
            <a:endParaRPr lang="en-US" sz="2400" dirty="0" smtClean="0">
              <a:cs typeface="Calibri" pitchFamily="34" charset="0"/>
            </a:endParaRPr>
          </a:p>
          <a:p>
            <a:r>
              <a:rPr lang="en-US" sz="2400" dirty="0" smtClean="0">
                <a:cs typeface="Calibri" pitchFamily="34" charset="0"/>
              </a:rPr>
              <a:t>Successful lighting guides the audience’s interests. It directs  their attention toward important features, because the viewer’s eyes are generally attracted to the brightest area of the screen.  </a:t>
            </a:r>
          </a:p>
          <a:p>
            <a:r>
              <a:rPr lang="en-US" sz="2400" dirty="0" smtClean="0">
                <a:cs typeface="Calibri" pitchFamily="34" charset="0"/>
              </a:rPr>
              <a:t>Lighting can create compositional opportunities for the camera.</a:t>
            </a:r>
          </a:p>
          <a:p>
            <a:r>
              <a:rPr lang="en-US" sz="2400" dirty="0" smtClean="0">
                <a:cs typeface="Calibri" pitchFamily="34" charset="0"/>
              </a:rPr>
              <a:t>Lighting is used to increase or reduce the picture’s depth of  field.</a:t>
            </a:r>
          </a:p>
          <a:p>
            <a:endParaRPr lang="en-US" sz="2400" dirty="0"/>
          </a:p>
        </p:txBody>
      </p:sp>
    </p:spTree>
    <p:extLst>
      <p:ext uri="{BB962C8B-B14F-4D97-AF65-F5344CB8AC3E}">
        <p14:creationId xmlns:p14="http://schemas.microsoft.com/office/powerpoint/2010/main" val="3261827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lighting necessary?</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marL="514350" indent="-514350">
              <a:buAutoNum type="arabicPeriod"/>
            </a:pPr>
            <a:r>
              <a:rPr lang="en-US" sz="2400" dirty="0" smtClean="0"/>
              <a:t>Technical Reasons</a:t>
            </a:r>
          </a:p>
          <a:p>
            <a:pPr marL="410209" marR="17780" indent="-385445">
              <a:spcBef>
                <a:spcPts val="120"/>
              </a:spcBef>
            </a:pPr>
            <a:r>
              <a:rPr lang="en-US" sz="2400" dirty="0" smtClean="0">
                <a:cs typeface="Calibri" pitchFamily="34" charset="0"/>
              </a:rPr>
              <a:t>The camera needs a certain amount of light reflected from the scene to be able to  produce a good tonal range in the image. If there is too little light, the lens  aperture has to be opened up to compensate, and the available depth of field is  considerably reduced. When there is too much light, the images become  overexposed , unless the lens is stopped down(the depth </a:t>
            </a:r>
            <a:r>
              <a:rPr lang="en-US" sz="2400" baseline="3003" dirty="0" smtClean="0">
                <a:cs typeface="Calibri" pitchFamily="34" charset="0"/>
              </a:rPr>
              <a:t>ma </a:t>
            </a:r>
            <a:r>
              <a:rPr lang="en-US" sz="2400" baseline="-6006" dirty="0" smtClean="0">
                <a:cs typeface="Calibri" pitchFamily="34" charset="0"/>
              </a:rPr>
              <a:t>v </a:t>
            </a:r>
            <a:r>
              <a:rPr lang="en-US" sz="2400" dirty="0" smtClean="0">
                <a:cs typeface="Calibri" pitchFamily="34" charset="0"/>
              </a:rPr>
              <a:t>now be too great) or  a neutral </a:t>
            </a:r>
            <a:r>
              <a:rPr lang="en-US" sz="2400" baseline="1461" dirty="0" err="1" smtClean="0">
                <a:cs typeface="Calibri" pitchFamily="34" charset="0"/>
              </a:rPr>
              <a:t>densit</a:t>
            </a:r>
            <a:r>
              <a:rPr lang="en-US" sz="2400" baseline="1461" dirty="0" smtClean="0">
                <a:cs typeface="Calibri" pitchFamily="34" charset="0"/>
              </a:rPr>
              <a:t> </a:t>
            </a:r>
            <a:r>
              <a:rPr lang="en-US" sz="2400" baseline="-7309" dirty="0" smtClean="0">
                <a:cs typeface="Calibri" pitchFamily="34" charset="0"/>
              </a:rPr>
              <a:t>v </a:t>
            </a:r>
            <a:r>
              <a:rPr lang="en-US" sz="2400" dirty="0" smtClean="0">
                <a:cs typeface="Calibri" pitchFamily="34" charset="0"/>
              </a:rPr>
              <a:t>filter is used to reduce the light.</a:t>
            </a:r>
          </a:p>
          <a:p>
            <a:pPr marL="414655" marR="354965" indent="-382905">
              <a:spcBef>
                <a:spcPts val="480"/>
              </a:spcBef>
            </a:pPr>
            <a:r>
              <a:rPr lang="en-US" sz="2400" dirty="0" smtClean="0">
                <a:cs typeface="Calibri" pitchFamily="34" charset="0"/>
              </a:rPr>
              <a:t>In the studio, excess light wastes power, causes ventilation problems, and is  unpleasant to work in. Light levels need to be related, wherever possible, to the  preferred working f-stop.</a:t>
            </a:r>
          </a:p>
          <a:p>
            <a:pPr marL="0" indent="0">
              <a:buNone/>
            </a:pPr>
            <a:endParaRPr lang="en-US" sz="2400" dirty="0"/>
          </a:p>
        </p:txBody>
      </p:sp>
    </p:spTree>
    <p:extLst>
      <p:ext uri="{BB962C8B-B14F-4D97-AF65-F5344CB8AC3E}">
        <p14:creationId xmlns:p14="http://schemas.microsoft.com/office/powerpoint/2010/main" val="322900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400" dirty="0" smtClean="0">
                <a:cs typeface="Calibri" pitchFamily="34" charset="0"/>
              </a:rPr>
              <a:t>The television camera can handle and reproduce only relatively limited tonal contrasts. If lighting is </a:t>
            </a:r>
            <a:r>
              <a:rPr lang="en-US" sz="2400" dirty="0" err="1" smtClean="0">
                <a:cs typeface="Calibri" pitchFamily="34" charset="0"/>
              </a:rPr>
              <a:t>contrasty</a:t>
            </a:r>
            <a:r>
              <a:rPr lang="en-US" sz="2400" baseline="-5847" dirty="0" smtClean="0">
                <a:cs typeface="Calibri" pitchFamily="34" charset="0"/>
              </a:rPr>
              <a:t>,</a:t>
            </a:r>
            <a:r>
              <a:rPr lang="en-US" sz="2400" dirty="0" smtClean="0">
                <a:cs typeface="Calibri" pitchFamily="34" charset="0"/>
              </a:rPr>
              <a:t> </a:t>
            </a:r>
            <a:r>
              <a:rPr lang="en-US" sz="2400" dirty="0" smtClean="0">
                <a:cs typeface="Calibri" pitchFamily="34" charset="0"/>
              </a:rPr>
              <a:t>details in the lightest and darkest tones will be lost.</a:t>
            </a:r>
          </a:p>
          <a:p>
            <a:pPr marL="20320">
              <a:spcBef>
                <a:spcPts val="120"/>
              </a:spcBef>
            </a:pPr>
            <a:r>
              <a:rPr lang="en-US" sz="2400" dirty="0" smtClean="0"/>
              <a:t>On location, the existing lighting may not be suitable. From  </a:t>
            </a:r>
          </a:p>
          <a:p>
            <a:pPr marL="0" indent="0">
              <a:spcBef>
                <a:spcPts val="120"/>
              </a:spcBef>
              <a:buNone/>
            </a:pPr>
            <a:r>
              <a:rPr lang="en-US" sz="2400" dirty="0"/>
              <a:t> </a:t>
            </a:r>
            <a:r>
              <a:rPr lang="en-US" sz="2400" dirty="0" smtClean="0"/>
              <a:t>    </a:t>
            </a:r>
            <a:r>
              <a:rPr lang="en-US" sz="2400" dirty="0" smtClean="0"/>
              <a:t>the </a:t>
            </a:r>
            <a:r>
              <a:rPr lang="en-US" sz="2400" dirty="0" smtClean="0">
                <a:cs typeface="Calibri" pitchFamily="34" charset="0"/>
              </a:rPr>
              <a:t>camera position, it may prove to be:</a:t>
            </a:r>
          </a:p>
          <a:p>
            <a:pPr>
              <a:spcBef>
                <a:spcPts val="110"/>
              </a:spcBef>
              <a:buFont typeface="Wingdings" pitchFamily="2" charset="2"/>
              <a:buChar char="Ø"/>
            </a:pPr>
            <a:r>
              <a:rPr lang="en-US" sz="2400" dirty="0" smtClean="0">
                <a:cs typeface="Calibri" pitchFamily="34" charset="0"/>
              </a:rPr>
              <a:t>too bright: causing performers to squint their eyes.</a:t>
            </a:r>
          </a:p>
          <a:p>
            <a:pPr>
              <a:spcBef>
                <a:spcPts val="110"/>
              </a:spcBef>
              <a:buFont typeface="Wingdings" pitchFamily="2" charset="2"/>
              <a:buChar char="Ø"/>
            </a:pPr>
            <a:r>
              <a:rPr lang="en-US" sz="2400" dirty="0">
                <a:cs typeface="Calibri" pitchFamily="34" charset="0"/>
              </a:rPr>
              <a:t>t</a:t>
            </a:r>
            <a:r>
              <a:rPr lang="en-US" sz="2400" dirty="0" smtClean="0">
                <a:cs typeface="Calibri" pitchFamily="34" charset="0"/>
              </a:rPr>
              <a:t>oo dim: insufficient for well exposed shots.</a:t>
            </a:r>
          </a:p>
          <a:p>
            <a:pPr>
              <a:spcBef>
                <a:spcPts val="110"/>
              </a:spcBef>
              <a:buFont typeface="Wingdings" pitchFamily="2" charset="2"/>
              <a:buChar char="Ø"/>
            </a:pPr>
            <a:r>
              <a:rPr lang="en-US" sz="2400" dirty="0">
                <a:cs typeface="Calibri" pitchFamily="34" charset="0"/>
              </a:rPr>
              <a:t>t</a:t>
            </a:r>
            <a:r>
              <a:rPr lang="en-US" sz="2400" dirty="0" smtClean="0">
                <a:cs typeface="Calibri" pitchFamily="34" charset="0"/>
              </a:rPr>
              <a:t>oo flat: diffused light in which subjects lack form or definition.</a:t>
            </a:r>
          </a:p>
          <a:p>
            <a:pPr>
              <a:spcBef>
                <a:spcPts val="110"/>
              </a:spcBef>
              <a:buFont typeface="Wingdings" pitchFamily="2" charset="2"/>
              <a:buChar char="Ø"/>
            </a:pPr>
            <a:r>
              <a:rPr lang="en-US" sz="2400" dirty="0" smtClean="0">
                <a:cs typeface="Calibri" pitchFamily="34" charset="0"/>
              </a:rPr>
              <a:t>too </a:t>
            </a:r>
            <a:r>
              <a:rPr lang="en-US" sz="2400" dirty="0" err="1" smtClean="0">
                <a:cs typeface="Calibri" pitchFamily="34" charset="0"/>
              </a:rPr>
              <a:t>contrasty</a:t>
            </a:r>
            <a:r>
              <a:rPr lang="en-US" sz="2400" dirty="0" smtClean="0">
                <a:cs typeface="Calibri" pitchFamily="34" charset="0"/>
              </a:rPr>
              <a:t>: lighter tones burned out (pure white) and shadows  too black.</a:t>
            </a:r>
          </a:p>
          <a:p>
            <a:pPr marL="0" indent="0">
              <a:spcBef>
                <a:spcPts val="110"/>
              </a:spcBef>
              <a:buNone/>
            </a:pPr>
            <a:r>
              <a:rPr lang="en-US" sz="2400" dirty="0" smtClean="0">
                <a:cs typeface="Calibri" pitchFamily="34" charset="0"/>
              </a:rPr>
              <a:t>Under these conditions we need to augment or replace the natural lighting.</a:t>
            </a:r>
          </a:p>
          <a:p>
            <a:endParaRPr lang="en-US" sz="2400" dirty="0" smtClean="0">
              <a:cs typeface="Calibri" pitchFamily="34" charset="0"/>
            </a:endParaRPr>
          </a:p>
          <a:p>
            <a:endParaRPr lang="en-US" sz="2400" dirty="0"/>
          </a:p>
        </p:txBody>
      </p:sp>
    </p:spTree>
    <p:extLst>
      <p:ext uri="{BB962C8B-B14F-4D97-AF65-F5344CB8AC3E}">
        <p14:creationId xmlns:p14="http://schemas.microsoft.com/office/powerpoint/2010/main" val="35724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buNone/>
            </a:pPr>
            <a:r>
              <a:rPr lang="en-US" sz="2400" dirty="0" smtClean="0"/>
              <a:t>2. Artistic Reason</a:t>
            </a:r>
          </a:p>
          <a:p>
            <a:pPr marL="390525" marR="249554" indent="-378460">
              <a:lnSpc>
                <a:spcPct val="120000"/>
              </a:lnSpc>
              <a:spcBef>
                <a:spcPts val="295"/>
              </a:spcBef>
            </a:pPr>
            <a:r>
              <a:rPr lang="en-US" sz="2400" dirty="0" smtClean="0">
                <a:latin typeface="Calibri" pitchFamily="34" charset="0"/>
                <a:cs typeface="Calibri" pitchFamily="34" charset="0"/>
              </a:rPr>
              <a:t>Lighting plays a major part in how we interpret what we see. Even when structure and outline give us leading clues , the play of light and shade strongly influences our judgment</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of size,  shape, distance, surface texture and contours.</a:t>
            </a:r>
          </a:p>
          <a:p>
            <a:pPr marL="382905" marR="142240" indent="-370840">
              <a:lnSpc>
                <a:spcPct val="120000"/>
              </a:lnSpc>
              <a:spcBef>
                <a:spcPts val="620"/>
              </a:spcBef>
              <a:tabLst>
                <a:tab pos="2042160" algn="l"/>
              </a:tabLst>
            </a:pPr>
            <a:r>
              <a:rPr lang="en-US" sz="2400" dirty="0" smtClean="0">
                <a:latin typeface="Calibri" pitchFamily="34" charset="0"/>
                <a:cs typeface="Calibri" pitchFamily="34" charset="0"/>
              </a:rPr>
              <a:t>Lighting is strongly associated with mood. Through carefully chosen light direction and contrast, you can change a scene’s entire atmosphere.  lt can portray fun, fantasy, mystery, or dramatic  tension. Lighting can enhance a setting and create pictorial beauty,  or it can deliberately create a harsh, unattractive setting.</a:t>
            </a:r>
          </a:p>
          <a:p>
            <a:pPr marL="0" indent="0">
              <a:buNone/>
            </a:pPr>
            <a:endParaRPr lang="en-US" sz="2400" dirty="0"/>
          </a:p>
        </p:txBody>
      </p:sp>
    </p:spTree>
    <p:extLst>
      <p:ext uri="{BB962C8B-B14F-4D97-AF65-F5344CB8AC3E}">
        <p14:creationId xmlns:p14="http://schemas.microsoft.com/office/powerpoint/2010/main" val="3245952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4296</Words>
  <Application>Microsoft Office PowerPoint</Application>
  <PresentationFormat>On-screen Show (4:3)</PresentationFormat>
  <Paragraphs>141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Lighting for Television</vt:lpstr>
      <vt:lpstr>PowerPoint Presentation</vt:lpstr>
      <vt:lpstr>PowerPoint Presentation</vt:lpstr>
      <vt:lpstr>PowerPoint Presentation</vt:lpstr>
      <vt:lpstr>Goals of Lighting</vt:lpstr>
      <vt:lpstr>PowerPoint Presentation</vt:lpstr>
      <vt:lpstr>Why is lighting necessary?</vt:lpstr>
      <vt:lpstr>PowerPoint Presentation</vt:lpstr>
      <vt:lpstr>PowerPoint Presentation</vt:lpstr>
      <vt:lpstr>PowerPoint Presentation</vt:lpstr>
      <vt:lpstr>The Nature of Light</vt:lpstr>
      <vt:lpstr>Light Intensity</vt:lpstr>
      <vt:lpstr>PowerPoint Presentation</vt:lpstr>
      <vt:lpstr>The Colour Quality of Light</vt:lpstr>
      <vt:lpstr>PowerPoint Presentation</vt:lpstr>
      <vt:lpstr>Light Dispersion</vt:lpstr>
      <vt:lpstr>PowerPoint Presentation</vt:lpstr>
      <vt:lpstr>PowerPoint Presentation</vt:lpstr>
      <vt:lpstr>PowerPoint Presentation</vt:lpstr>
      <vt:lpstr>Main Lighting Sources</vt:lpstr>
      <vt:lpstr>PowerPoint Presentation</vt:lpstr>
      <vt:lpstr>PowerPoint Presentation</vt:lpstr>
      <vt:lpstr>THREE POINT LIGHTING OR TRIANGLE LIGHTING </vt:lpstr>
      <vt:lpstr>Background or Set Light</vt:lpstr>
      <vt:lpstr>PowerPoint Presentation</vt:lpstr>
      <vt:lpstr>PowerPoint Presentation</vt:lpstr>
      <vt:lpstr>Lighting Scenarios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Lighting for Television</dc:title>
  <dc:creator>hp</dc:creator>
  <cp:lastModifiedBy>hp</cp:lastModifiedBy>
  <cp:revision>46</cp:revision>
  <dcterms:created xsi:type="dcterms:W3CDTF">2020-05-02T08:32:20Z</dcterms:created>
  <dcterms:modified xsi:type="dcterms:W3CDTF">2020-05-02T18:22:15Z</dcterms:modified>
</cp:coreProperties>
</file>