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59" r:id="rId4"/>
    <p:sldId id="260" r:id="rId5"/>
    <p:sldId id="261" r:id="rId6"/>
    <p:sldId id="328" r:id="rId7"/>
    <p:sldId id="262" r:id="rId8"/>
    <p:sldId id="326" r:id="rId9"/>
    <p:sldId id="327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8" r:id="rId32"/>
    <p:sldId id="289" r:id="rId33"/>
    <p:sldId id="291" r:id="rId34"/>
    <p:sldId id="290" r:id="rId35"/>
    <p:sldId id="292" r:id="rId36"/>
    <p:sldId id="293" r:id="rId37"/>
    <p:sldId id="294" r:id="rId38"/>
    <p:sldId id="295" r:id="rId39"/>
    <p:sldId id="298" r:id="rId40"/>
    <p:sldId id="299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2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39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39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39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39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B9C35E-5B6C-4507-8412-693EC54761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92B30-8851-4C1D-A7F9-315A8EC4DA9D}" type="slidenum">
              <a:rPr lang="en-US"/>
              <a:pPr/>
              <a:t>1</a:t>
            </a:fld>
            <a:endParaRPr lang="en-US"/>
          </a:p>
        </p:txBody>
      </p:sp>
      <p:sp>
        <p:nvSpPr>
          <p:cNvPr id="1249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7B83E-3B99-482E-8941-D919E44C47E5}" type="slidenum">
              <a:rPr lang="en-US"/>
              <a:pPr/>
              <a:t>12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24F7D-501E-4CEB-BDFE-7C59E0F197D4}" type="slidenum">
              <a:rPr lang="en-US"/>
              <a:pPr/>
              <a:t>13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0426E-CADC-4B44-ACC7-E71243DE0633}" type="slidenum">
              <a:rPr lang="en-US"/>
              <a:pPr/>
              <a:t>14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0F504-69AC-4AE9-85CF-15334872436F}" type="slidenum">
              <a:rPr lang="en-US"/>
              <a:pPr/>
              <a:t>15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B21B4-13AB-42F0-A347-87A9FDDF2FE8}" type="slidenum">
              <a:rPr lang="en-US"/>
              <a:pPr/>
              <a:t>16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F3B2A-3D8D-4331-8CF5-AC50AFD1CF7E}" type="slidenum">
              <a:rPr lang="en-US"/>
              <a:pPr/>
              <a:t>17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186D2-81B9-4E8B-8F05-D101D1F9C80B}" type="slidenum">
              <a:rPr lang="en-US"/>
              <a:pPr/>
              <a:t>18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B60BB-0FF9-40B7-BA71-8B487C9138B9}" type="slidenum">
              <a:rPr lang="en-US"/>
              <a:pPr/>
              <a:t>19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52953-C68F-4615-9BD3-E6A74413DD52}" type="slidenum">
              <a:rPr lang="en-US"/>
              <a:pPr/>
              <a:t>20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04F17-4832-4C6A-8331-FFE83CB526E9}" type="slidenum">
              <a:rPr lang="en-US"/>
              <a:pPr/>
              <a:t>21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15C5D-8DE2-43DA-8137-A31FF97C9A1A}" type="slidenum">
              <a:rPr lang="en-US"/>
              <a:pPr/>
              <a:t>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3CA76-40E5-452A-9DED-7B316DEA4924}" type="slidenum">
              <a:rPr lang="en-US"/>
              <a:pPr/>
              <a:t>22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99F45-60D8-47FC-9013-90DC3CD1F0A9}" type="slidenum">
              <a:rPr lang="en-US"/>
              <a:pPr/>
              <a:t>23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D9926-CD3C-4FC3-9EE3-4FEA9A36759D}" type="slidenum">
              <a:rPr lang="en-US"/>
              <a:pPr/>
              <a:t>24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54759-750C-4B43-8E0F-61BEA67EB59F}" type="slidenum">
              <a:rPr lang="en-US"/>
              <a:pPr/>
              <a:t>25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1D969-80B4-47CC-A7E2-DD9019E70EFA}" type="slidenum">
              <a:rPr lang="en-US"/>
              <a:pPr/>
              <a:t>26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95B6E-85A9-4306-BA40-C244F51AE728}" type="slidenum">
              <a:rPr lang="en-US"/>
              <a:pPr/>
              <a:t>27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CE371-1B64-49C2-8C74-62ED4F0F4B4D}" type="slidenum">
              <a:rPr lang="en-US"/>
              <a:pPr/>
              <a:t>28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680FD-1A1A-41F5-A362-F978EB5F6692}" type="slidenum">
              <a:rPr lang="en-US"/>
              <a:pPr/>
              <a:t>29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99C1C-F9C9-49BF-9E68-CFC1E26F893D}" type="slidenum">
              <a:rPr lang="en-US"/>
              <a:pPr/>
              <a:t>30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7DADC-913C-4774-A4E7-2B867AE2C9B2}" type="slidenum">
              <a:rPr lang="en-US"/>
              <a:pPr/>
              <a:t>31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0E1CA-356F-4F97-9134-27417FE4A9D8}" type="slidenum">
              <a:rPr lang="en-US"/>
              <a:pPr/>
              <a:t>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8E052-7ABF-413A-BCF3-99249F9544B8}" type="slidenum">
              <a:rPr lang="en-US"/>
              <a:pPr/>
              <a:t>32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69B7D-EF2F-4408-873E-AE1038636B91}" type="slidenum">
              <a:rPr lang="en-US"/>
              <a:pPr/>
              <a:t>33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186A0-DA41-4C56-AA6D-672CB0ADA544}" type="slidenum">
              <a:rPr lang="en-US"/>
              <a:pPr/>
              <a:t>34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98C2A-6FD0-47CA-90A0-D434F87A2DC3}" type="slidenum">
              <a:rPr lang="en-US"/>
              <a:pPr/>
              <a:t>35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64470-F999-4956-BD18-75B81BA189EE}" type="slidenum">
              <a:rPr lang="en-US"/>
              <a:pPr/>
              <a:t>36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EDD16-C795-4D48-92AB-C0DBA16BB10E}" type="slidenum">
              <a:rPr lang="en-US"/>
              <a:pPr/>
              <a:t>37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F306A-5B5C-462C-95A9-0913CC14F2AE}" type="slidenum">
              <a:rPr lang="en-US"/>
              <a:pPr/>
              <a:t>38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8C08B-364A-4C44-8C2C-0A2073261783}" type="slidenum">
              <a:rPr lang="en-US"/>
              <a:pPr/>
              <a:t>39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8FBDC-01EE-48A7-ABC6-9994422A3BF5}" type="slidenum">
              <a:rPr lang="en-US"/>
              <a:pPr/>
              <a:t>40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E8535-486E-4CFA-94B4-C730A1D993FB}" type="slidenum">
              <a:rPr lang="en-US"/>
              <a:pPr/>
              <a:t>41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0C164-2DAC-49B9-A619-56E75B4C14A8}" type="slidenum">
              <a:rPr lang="en-US"/>
              <a:pPr/>
              <a:t>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4CA73-0838-434B-92EB-CA77BCF016F2}" type="slidenum">
              <a:rPr lang="en-US"/>
              <a:pPr/>
              <a:t>42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D6A3E-DC1A-4B5F-B963-7CD6FE1C4BEB}" type="slidenum">
              <a:rPr lang="en-US"/>
              <a:pPr/>
              <a:t>43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3F7CB-4EE4-4A44-B6B3-9A0570D44E3A}" type="slidenum">
              <a:rPr lang="en-US"/>
              <a:pPr/>
              <a:t>44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90097-F07D-462B-9EC2-EEC689A0C1FD}" type="slidenum">
              <a:rPr lang="en-US"/>
              <a:pPr/>
              <a:t>45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26CE4-E88E-435A-B2D1-4B08138FBCE9}" type="slidenum">
              <a:rPr lang="en-US"/>
              <a:pPr/>
              <a:t>46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B192B-501A-497C-8420-4B7EF83D5D80}" type="slidenum">
              <a:rPr lang="en-US"/>
              <a:pPr/>
              <a:t>47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95B9C-5156-4F56-8B59-EF31C4000DEF}" type="slidenum">
              <a:rPr lang="en-US"/>
              <a:pPr/>
              <a:t>48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769E9-11FC-4D9A-B251-DB58B7DCB684}" type="slidenum">
              <a:rPr lang="en-US"/>
              <a:pPr/>
              <a:t>49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F63F6-597C-4E56-9F02-4734F1FA88E4}" type="slidenum">
              <a:rPr lang="en-US"/>
              <a:pPr/>
              <a:t>50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1991B-EAE4-44A2-B599-02B5A98BCCD9}" type="slidenum">
              <a:rPr lang="en-US"/>
              <a:pPr/>
              <a:t>5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3F2DA-A91F-4D4F-B9F6-9689A8309BF5}" type="slidenum">
              <a:rPr lang="en-US"/>
              <a:pPr/>
              <a:t>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(a)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Eubacteria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 note dividing cells. These are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Lactococcus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lactis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which are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produce cheese such as Roquefort, Brie, and Camembert.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(b) A mass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archaebacteria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Methanosarcina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that produce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energy by converting carbon dioxide and hydrogen gas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methane. Some species that live in the rumen of cattle give rise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&gt;150 liters of methane gas/day. (c) Blood cells, shown in false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color. The red blood cells are oxygen-bearing erythrocytes,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white blood cells (leukocytes) are part of the immune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 fight infection, and the green cells are platelets that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substances to make blood clot at a wound. (d) Large single cells: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fossilized dinosaur eggs. (e) A colonial single-celled green alga,</a:t>
            </a:r>
          </a:p>
          <a:p>
            <a:r>
              <a:rPr lang="en-US" sz="1200" i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Volvox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aureus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 large spheres are made up of many individual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cells, visible as blue or green dots. The yellow masses inside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daughter colonies, each made up of many cells. (f)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Purkinje neuron of the cerebellum, which can form more than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hundred thousand connections with other cells through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branched network of dendrites. The cell was made visible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introduction of a fluorescent protein; the cell body is the bulb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bottom. (g) Cells can form an epithelial sheet, as in the slice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through intestine shown here. Each finger-like tower of cells, a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villus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contains many cells in a continuous sheet. Nutrients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transferred from digested food through the epithelial sheet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blood for transport to other parts of the body. New cells 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continuously near the bases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villi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and old cells are shed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from the top. (h) Plant cells are fixed firmly in place in vascular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plants, supported by a rigid cellulose skeleton. Spaces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cells are joined into tubes for transport of water and food.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9C35E-5B6C-4507-8412-693EC5476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7BC9B-722B-4E49-87F4-0A8B26C6DA1D}" type="slidenum">
              <a:rPr lang="en-US"/>
              <a:pPr/>
              <a:t>10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F94C7-CE77-4507-8F2F-040DE92AF8CB}" type="slidenum">
              <a:rPr lang="en-US"/>
              <a:pPr/>
              <a:t>11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F0294-254D-4DA9-B6FE-DF445C314D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CF204-AF8D-4D1C-B8CF-7D54587D8E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9DE51-78F6-4EF9-BC79-0BE4A2C969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7D5496-5DED-4387-99DF-EAECB6642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B0884-9FDE-48F4-A457-07F96A4DD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7AEA0-BE8C-4C99-8A3E-DF4C62353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197BB-3055-49FC-B76B-3D49B4E776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B6971-B526-44DC-A0E3-63B21557A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F40A0-2500-4EEE-AA5C-5DDC1EB96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09E17-BB7E-4DC1-BD46-BA39A75F6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B5687-78A8-410F-86A3-2790B891A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EE085-4AB6-42F0-B6F3-7D3CA1ACB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6CA1229-D562-4512-9F1A-B351B9CE21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igure 5-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119063"/>
            <a:ext cx="10058400" cy="7097713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/>
              <a:t>Cell Structure and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Cells Have Large Surface </a:t>
            </a:r>
            <a:br>
              <a:rPr lang="en-US" sz="4000"/>
            </a:br>
            <a:r>
              <a:rPr lang="en-US" sz="4000"/>
              <a:t>Area-to-Volume Ratio</a:t>
            </a:r>
          </a:p>
        </p:txBody>
      </p:sp>
      <p:pic>
        <p:nvPicPr>
          <p:cNvPr id="16392" name="Picture 8" descr="figure 5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676400"/>
            <a:ext cx="8535987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All Cells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20000" cy="2362200"/>
          </a:xfrm>
        </p:spPr>
        <p:txBody>
          <a:bodyPr/>
          <a:lstStyle/>
          <a:p>
            <a:r>
              <a:rPr lang="en-US"/>
              <a:t>A surrounding membrane</a:t>
            </a:r>
          </a:p>
          <a:p>
            <a:r>
              <a:rPr lang="en-US"/>
              <a:t>Protoplasm – cell contents in thick fluid</a:t>
            </a:r>
          </a:p>
          <a:p>
            <a:r>
              <a:rPr lang="en-US"/>
              <a:t>Organelles – structures for cell function</a:t>
            </a:r>
          </a:p>
          <a:p>
            <a:r>
              <a:rPr lang="en-US"/>
              <a:t>Control center with DNA</a:t>
            </a:r>
          </a:p>
        </p:txBody>
      </p:sp>
      <p:pic>
        <p:nvPicPr>
          <p:cNvPr id="19463" name="Picture 7" descr="figure 5-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017963"/>
            <a:ext cx="3581400" cy="263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Types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590800"/>
            <a:ext cx="2743200" cy="2057400"/>
          </a:xfrm>
        </p:spPr>
        <p:txBody>
          <a:bodyPr/>
          <a:lstStyle/>
          <a:p>
            <a:r>
              <a:rPr lang="en-US" sz="2800"/>
              <a:t>Prokaryotic </a:t>
            </a:r>
          </a:p>
          <a:p>
            <a:endParaRPr lang="en-US" sz="2800"/>
          </a:p>
          <a:p>
            <a:r>
              <a:rPr lang="en-US" sz="2800"/>
              <a:t>Eukaryotic</a:t>
            </a:r>
          </a:p>
        </p:txBody>
      </p:sp>
      <p:pic>
        <p:nvPicPr>
          <p:cNvPr id="18440" name="Picture 8" descr="figure 5-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76400"/>
            <a:ext cx="4876800" cy="470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figure 5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014663"/>
            <a:ext cx="6019800" cy="3563937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Prokaryotic Cells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6781800" cy="1371600"/>
          </a:xfrm>
        </p:spPr>
        <p:txBody>
          <a:bodyPr/>
          <a:lstStyle/>
          <a:p>
            <a:r>
              <a:rPr lang="en-US"/>
              <a:t>First cell type on earth</a:t>
            </a:r>
          </a:p>
          <a:p>
            <a:r>
              <a:rPr lang="en-US"/>
              <a:t>Cell type of Bacteria and Archaea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figure 5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429000"/>
            <a:ext cx="5334000" cy="3157538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Prokaryotic Cells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6200" cy="1981200"/>
          </a:xfrm>
        </p:spPr>
        <p:txBody>
          <a:bodyPr/>
          <a:lstStyle/>
          <a:p>
            <a:r>
              <a:rPr lang="en-US"/>
              <a:t>No membrane bound nucleus</a:t>
            </a:r>
          </a:p>
          <a:p>
            <a:r>
              <a:rPr lang="en-US"/>
              <a:t>Nucleoid = region of DNA concentration</a:t>
            </a:r>
          </a:p>
          <a:p>
            <a:r>
              <a:rPr lang="en-US"/>
              <a:t>Organelles not bound by 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Eukaryotic Cells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19200"/>
            <a:ext cx="5867400" cy="2438400"/>
          </a:xfrm>
        </p:spPr>
        <p:txBody>
          <a:bodyPr/>
          <a:lstStyle/>
          <a:p>
            <a:r>
              <a:rPr lang="en-US"/>
              <a:t>Nucleus bound by membrane</a:t>
            </a:r>
          </a:p>
          <a:p>
            <a:r>
              <a:rPr lang="en-US"/>
              <a:t>Include fungi, protists, plant, and animal cells</a:t>
            </a:r>
          </a:p>
          <a:p>
            <a:r>
              <a:rPr lang="en-US"/>
              <a:t>Possess many organelles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0" y="60801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</a:rPr>
              <a:t>Protozoan</a:t>
            </a:r>
          </a:p>
        </p:txBody>
      </p:sp>
      <p:pic>
        <p:nvPicPr>
          <p:cNvPr id="26632" name="Picture 8" descr="figure 5-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671888"/>
            <a:ext cx="3505200" cy="280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Representative Animal Cell</a:t>
            </a:r>
          </a:p>
        </p:txBody>
      </p:sp>
      <p:pic>
        <p:nvPicPr>
          <p:cNvPr id="28680" name="Picture 8" descr="figure 5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676400"/>
            <a:ext cx="8535987" cy="471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figure 5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336675"/>
            <a:ext cx="8535987" cy="5445125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Representative Plant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Plasma Membrane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/>
              <a:t>Contains cell contents</a:t>
            </a:r>
          </a:p>
          <a:p>
            <a:r>
              <a:rPr lang="en-US"/>
              <a:t>Double layer of phospholipids &amp; proteins</a:t>
            </a:r>
          </a:p>
        </p:txBody>
      </p:sp>
      <p:pic>
        <p:nvPicPr>
          <p:cNvPr id="35847" name="Picture 7" descr="figure 5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941638"/>
            <a:ext cx="5181600" cy="361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Phospholipids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2819400"/>
          </a:xfrm>
        </p:spPr>
        <p:txBody>
          <a:bodyPr/>
          <a:lstStyle/>
          <a:p>
            <a:r>
              <a:rPr lang="en-US" sz="2800"/>
              <a:t>Polar</a:t>
            </a:r>
          </a:p>
          <a:p>
            <a:pPr lvl="1"/>
            <a:r>
              <a:rPr lang="en-US" sz="2400"/>
              <a:t>Hydrophylic head</a:t>
            </a:r>
          </a:p>
          <a:p>
            <a:pPr lvl="1"/>
            <a:r>
              <a:rPr lang="en-US" sz="2400"/>
              <a:t>Hydrophobic tail</a:t>
            </a:r>
          </a:p>
          <a:p>
            <a:pPr lvl="1"/>
            <a:endParaRPr lang="en-US" sz="2400"/>
          </a:p>
          <a:p>
            <a:r>
              <a:rPr lang="en-US" sz="2800"/>
              <a:t>Interacts with water</a:t>
            </a:r>
          </a:p>
        </p:txBody>
      </p:sp>
      <p:pic>
        <p:nvPicPr>
          <p:cNvPr id="37897" name="Picture 9" descr="figure 5-7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71650"/>
            <a:ext cx="4648200" cy="288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Smallest living unit</a:t>
            </a:r>
          </a:p>
          <a:p>
            <a:r>
              <a:rPr lang="en-US" sz="2800"/>
              <a:t>Most are microscopic</a:t>
            </a:r>
          </a:p>
        </p:txBody>
      </p:sp>
      <p:pic>
        <p:nvPicPr>
          <p:cNvPr id="6155" name="Picture 11" descr="figure 5-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62288"/>
            <a:ext cx="3546475" cy="31861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371600"/>
            <a:ext cx="3657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72000" y="48768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dirty="0" smtClean="0"/>
              <a:t>A single ~200 micrometer (m) cell, the human egg, </a:t>
            </a:r>
            <a:r>
              <a:rPr lang="en-US" sz="1400" b="1" dirty="0" err="1" smtClean="0"/>
              <a:t>withsperm</a:t>
            </a:r>
            <a:r>
              <a:rPr lang="en-US" sz="1400" b="1" dirty="0" smtClean="0"/>
              <a:t>, which are also single cells. From the union of an egg and sperm will arise the 10 trillion cells of a human body.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Movement Across the Plasma Membrane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few molecules move freely</a:t>
            </a:r>
          </a:p>
          <a:p>
            <a:pPr lvl="1"/>
            <a:r>
              <a:rPr lang="en-US"/>
              <a:t>Water, Carbon dioxide, Ammonia, Oxygen</a:t>
            </a:r>
          </a:p>
          <a:p>
            <a:pPr lvl="1"/>
            <a:endParaRPr lang="en-US"/>
          </a:p>
          <a:p>
            <a:r>
              <a:rPr lang="en-US"/>
              <a:t>Carrier proteins transport some molecules</a:t>
            </a:r>
          </a:p>
          <a:p>
            <a:pPr lvl="1"/>
            <a:r>
              <a:rPr lang="en-US"/>
              <a:t>Proteins embedded in lipid bilayer</a:t>
            </a:r>
          </a:p>
          <a:p>
            <a:pPr lvl="1"/>
            <a:r>
              <a:rPr lang="en-US"/>
              <a:t>Fluid mosaic model – describes fluid nature of a lipid bilayer with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figure 5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79413"/>
            <a:ext cx="8286750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figure 5-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213" y="3859213"/>
            <a:ext cx="6783387" cy="2900362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Membrane Proteins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64770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1. Channels or transporters</a:t>
            </a:r>
          </a:p>
          <a:p>
            <a:pPr lvl="1"/>
            <a:r>
              <a:rPr lang="en-US"/>
              <a:t>Move molecules in one direction</a:t>
            </a:r>
          </a:p>
          <a:p>
            <a:pPr>
              <a:buFontTx/>
              <a:buNone/>
            </a:pPr>
            <a:r>
              <a:rPr lang="en-US"/>
              <a:t>2. Receptors </a:t>
            </a:r>
          </a:p>
          <a:p>
            <a:pPr lvl="1"/>
            <a:r>
              <a:rPr lang="en-US"/>
              <a:t>Recognize certain chemicals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Membrane Proteins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524000"/>
            <a:ext cx="64770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3. Glycoproteins </a:t>
            </a:r>
          </a:p>
          <a:p>
            <a:pPr lvl="1"/>
            <a:r>
              <a:rPr lang="en-US"/>
              <a:t>Identify cell type</a:t>
            </a:r>
          </a:p>
          <a:p>
            <a:pPr>
              <a:buFontTx/>
              <a:buNone/>
            </a:pPr>
            <a:r>
              <a:rPr lang="en-US"/>
              <a:t>4. Enzymes</a:t>
            </a:r>
            <a:r>
              <a:rPr lang="en-US" sz="2800"/>
              <a:t> </a:t>
            </a:r>
          </a:p>
          <a:p>
            <a:pPr lvl="1"/>
            <a:r>
              <a:rPr lang="en-US"/>
              <a:t>Catalyze production of substances</a:t>
            </a:r>
            <a:r>
              <a:rPr lang="en-US" sz="2400"/>
              <a:t> </a:t>
            </a:r>
          </a:p>
        </p:txBody>
      </p:sp>
      <p:pic>
        <p:nvPicPr>
          <p:cNvPr id="43017" name="Picture 9" descr="figure 5-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213" y="3859213"/>
            <a:ext cx="6783387" cy="290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Walls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r>
              <a:rPr lang="en-US"/>
              <a:t>Found in plants, fungi, &amp; many protists</a:t>
            </a:r>
          </a:p>
          <a:p>
            <a:r>
              <a:rPr lang="en-US"/>
              <a:t>Surrounds plasma membrane</a:t>
            </a:r>
          </a:p>
        </p:txBody>
      </p:sp>
      <p:pic>
        <p:nvPicPr>
          <p:cNvPr id="46087" name="Picture 7" descr="figure 5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971800"/>
            <a:ext cx="4267200" cy="343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Wall Differences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5181600" cy="1219200"/>
          </a:xfrm>
        </p:spPr>
        <p:txBody>
          <a:bodyPr/>
          <a:lstStyle/>
          <a:p>
            <a:r>
              <a:rPr lang="en-US"/>
              <a:t>Plants – mostly cellulose</a:t>
            </a:r>
          </a:p>
          <a:p>
            <a:r>
              <a:rPr lang="en-US"/>
              <a:t>Fungi – contain chitin</a:t>
            </a:r>
          </a:p>
        </p:txBody>
      </p:sp>
      <p:pic>
        <p:nvPicPr>
          <p:cNvPr id="48136" name="Picture 8" descr="figure 5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971800"/>
            <a:ext cx="4267200" cy="343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figure 5-1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819400"/>
            <a:ext cx="4243388" cy="3282950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Cytoplasm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2895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Viscous fluid containing organelles</a:t>
            </a:r>
          </a:p>
          <a:p>
            <a:pPr>
              <a:lnSpc>
                <a:spcPct val="80000"/>
              </a:lnSpc>
            </a:pPr>
            <a:r>
              <a:rPr lang="en-US" sz="2800"/>
              <a:t> components of cytoplasm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Interconnected filaments &amp; fibers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Fluid = cytosol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Organelles (not nucleus)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storage substances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figure 5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86000"/>
            <a:ext cx="4303713" cy="4052888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Cytoskeleton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Filaments &amp; fibers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Made of 3 fiber types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Microfilaments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Microtubules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Intermediate filaments</a:t>
            </a:r>
          </a:p>
          <a:p>
            <a:pPr>
              <a:lnSpc>
                <a:spcPct val="90000"/>
              </a:lnSpc>
            </a:pPr>
            <a:r>
              <a:rPr lang="en-US" sz="2800"/>
              <a:t> 3 functions: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mechanical support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anchor organelles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help move substances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figure 5-1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381000"/>
            <a:ext cx="8535987" cy="5462588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219200" y="58674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A = actin, IF = intermediate filament, MT = microtubule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figure 5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819400"/>
            <a:ext cx="7086600" cy="3852863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Centrioles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6400800" cy="1295400"/>
          </a:xfrm>
        </p:spPr>
        <p:txBody>
          <a:bodyPr/>
          <a:lstStyle/>
          <a:p>
            <a:r>
              <a:rPr lang="en-US"/>
              <a:t>Pairs of microtubular structures</a:t>
            </a:r>
          </a:p>
          <a:p>
            <a:r>
              <a:rPr lang="en-US"/>
              <a:t>Play a role in cell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Discovery of Cells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5334000" cy="2133600"/>
          </a:xfrm>
        </p:spPr>
        <p:txBody>
          <a:bodyPr/>
          <a:lstStyle/>
          <a:p>
            <a:r>
              <a:rPr lang="en-US"/>
              <a:t>Robert Hooke (mid-1600s)</a:t>
            </a:r>
          </a:p>
          <a:p>
            <a:pPr lvl="1"/>
            <a:r>
              <a:rPr lang="en-US"/>
              <a:t>Observed sliver of cork</a:t>
            </a:r>
          </a:p>
          <a:p>
            <a:pPr lvl="1"/>
            <a:r>
              <a:rPr lang="en-US"/>
              <a:t>Saw “row of empty boxes”</a:t>
            </a:r>
          </a:p>
          <a:p>
            <a:pPr lvl="1"/>
            <a:r>
              <a:rPr lang="en-US"/>
              <a:t>Coined the term cell</a:t>
            </a:r>
          </a:p>
        </p:txBody>
      </p:sp>
      <p:pic>
        <p:nvPicPr>
          <p:cNvPr id="9223" name="Picture 7" descr="figure 5-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10000"/>
            <a:ext cx="4191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7" descr="figure 5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60638"/>
            <a:ext cx="7696200" cy="4254500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Membranous Organelles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1295400"/>
          </a:xfrm>
        </p:spPr>
        <p:txBody>
          <a:bodyPr/>
          <a:lstStyle/>
          <a:p>
            <a:r>
              <a:rPr lang="en-US"/>
              <a:t>Functional components within cytoplasm</a:t>
            </a:r>
          </a:p>
          <a:p>
            <a:r>
              <a:rPr lang="en-US"/>
              <a:t>Bound by 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 descr="figure 5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831975"/>
            <a:ext cx="4352925" cy="4340225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Nucleus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4038600" cy="3810000"/>
          </a:xfrm>
        </p:spPr>
        <p:txBody>
          <a:bodyPr/>
          <a:lstStyle/>
          <a:p>
            <a:r>
              <a:rPr lang="en-US" sz="2800"/>
              <a:t>Control center of cell</a:t>
            </a:r>
          </a:p>
          <a:p>
            <a:endParaRPr lang="en-US" sz="2800"/>
          </a:p>
          <a:p>
            <a:r>
              <a:rPr lang="en-US" sz="2800"/>
              <a:t>Double membrane</a:t>
            </a:r>
          </a:p>
          <a:p>
            <a:endParaRPr lang="en-US" sz="2800"/>
          </a:p>
          <a:p>
            <a:r>
              <a:rPr lang="en-US" sz="2800"/>
              <a:t>Contains </a:t>
            </a:r>
          </a:p>
          <a:p>
            <a:pPr lvl="1"/>
            <a:r>
              <a:rPr lang="en-US" sz="2400"/>
              <a:t>Chromosomes</a:t>
            </a:r>
          </a:p>
          <a:p>
            <a:pPr lvl="1"/>
            <a:r>
              <a:rPr lang="en-US" sz="2400"/>
              <a:t>Nucleolus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8" descr="figure 5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12975"/>
            <a:ext cx="4352925" cy="4340225"/>
          </a:xfrm>
          <a:prstGeom prst="rect">
            <a:avLst/>
          </a:prstGeom>
          <a:noFill/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Nuclear Envelope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Separates nucleus from rest of cell</a:t>
            </a:r>
          </a:p>
          <a:p>
            <a:endParaRPr lang="en-US"/>
          </a:p>
          <a:p>
            <a:r>
              <a:rPr lang="en-US"/>
              <a:t>Double membrane</a:t>
            </a:r>
          </a:p>
          <a:p>
            <a:endParaRPr lang="en-US"/>
          </a:p>
          <a:p>
            <a:r>
              <a:rPr lang="en-US"/>
              <a:t>Has pores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4495800" cy="4038600"/>
          </a:xfrm>
        </p:spPr>
        <p:txBody>
          <a:bodyPr/>
          <a:lstStyle/>
          <a:p>
            <a:r>
              <a:rPr lang="en-US"/>
              <a:t>Hereditary material</a:t>
            </a:r>
          </a:p>
          <a:p>
            <a:endParaRPr lang="en-US"/>
          </a:p>
          <a:p>
            <a:r>
              <a:rPr lang="en-US"/>
              <a:t>Chromosomes</a:t>
            </a:r>
          </a:p>
          <a:p>
            <a:pPr lvl="1"/>
            <a:r>
              <a:rPr lang="en-US"/>
              <a:t>DNA</a:t>
            </a:r>
          </a:p>
          <a:p>
            <a:pPr lvl="1"/>
            <a:r>
              <a:rPr lang="en-US"/>
              <a:t>Protiens</a:t>
            </a:r>
          </a:p>
          <a:p>
            <a:pPr lvl="1"/>
            <a:r>
              <a:rPr lang="en-US"/>
              <a:t>Form for cell division</a:t>
            </a:r>
          </a:p>
          <a:p>
            <a:r>
              <a:rPr lang="en-US"/>
              <a:t> Chromatin</a:t>
            </a:r>
          </a:p>
        </p:txBody>
      </p:sp>
      <p:pic>
        <p:nvPicPr>
          <p:cNvPr id="68616" name="Picture 8" descr="figure 5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71600"/>
            <a:ext cx="2859088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Nucleolus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cells have 2 or more</a:t>
            </a:r>
          </a:p>
          <a:p>
            <a:r>
              <a:rPr lang="en-US"/>
              <a:t>Directs synthesis of RNA</a:t>
            </a:r>
          </a:p>
          <a:p>
            <a:r>
              <a:rPr lang="en-US"/>
              <a:t>Forms ribosomes</a:t>
            </a:r>
          </a:p>
        </p:txBody>
      </p:sp>
      <p:pic>
        <p:nvPicPr>
          <p:cNvPr id="67591" name="Picture 7" descr="figure 5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300" y="2895600"/>
            <a:ext cx="31877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Endoplasmic Reticulum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20000" cy="4191000"/>
          </a:xfrm>
        </p:spPr>
        <p:txBody>
          <a:bodyPr/>
          <a:lstStyle/>
          <a:p>
            <a:r>
              <a:rPr lang="en-US"/>
              <a:t>Helps move substances within cells</a:t>
            </a:r>
          </a:p>
          <a:p>
            <a:endParaRPr lang="en-US"/>
          </a:p>
          <a:p>
            <a:r>
              <a:rPr lang="en-US"/>
              <a:t>Network of interconnected membranes</a:t>
            </a:r>
          </a:p>
          <a:p>
            <a:endParaRPr lang="en-US"/>
          </a:p>
          <a:p>
            <a:r>
              <a:rPr lang="en-US"/>
              <a:t>Two types</a:t>
            </a:r>
          </a:p>
          <a:p>
            <a:pPr lvl="1"/>
            <a:r>
              <a:rPr lang="en-US"/>
              <a:t>Rough endoplasmic reticulum</a:t>
            </a:r>
          </a:p>
          <a:p>
            <a:pPr lvl="1"/>
            <a:r>
              <a:rPr lang="en-US"/>
              <a:t>Smooth endoplasmic reticulum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Picture 7" descr="figure 5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733800"/>
            <a:ext cx="3505200" cy="2898775"/>
          </a:xfrm>
          <a:prstGeom prst="rect">
            <a:avLst/>
          </a:prstGeom>
          <a:noFill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Rough Endoplasmic Reticulum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315200" cy="2286000"/>
          </a:xfrm>
        </p:spPr>
        <p:txBody>
          <a:bodyPr/>
          <a:lstStyle/>
          <a:p>
            <a:r>
              <a:rPr lang="en-US"/>
              <a:t>Ribosomes attached to surface</a:t>
            </a:r>
          </a:p>
          <a:p>
            <a:pPr lvl="1"/>
            <a:r>
              <a:rPr lang="en-US"/>
              <a:t>Manufacture protiens</a:t>
            </a:r>
          </a:p>
          <a:p>
            <a:pPr lvl="1"/>
            <a:r>
              <a:rPr lang="en-US"/>
              <a:t>Not all ribosomes attached to rough ER</a:t>
            </a:r>
          </a:p>
          <a:p>
            <a:r>
              <a:rPr lang="en-US"/>
              <a:t>May modify proteins from ribosomes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figure 5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276600"/>
            <a:ext cx="6324600" cy="3497263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Smooth Endoplasmic Reticulum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attached ribosomes</a:t>
            </a:r>
          </a:p>
          <a:p>
            <a:r>
              <a:rPr lang="en-US"/>
              <a:t>Has enzymes that help build molecules</a:t>
            </a:r>
          </a:p>
          <a:p>
            <a:pPr lvl="1"/>
            <a:r>
              <a:rPr lang="en-US"/>
              <a:t>Carbohydrates</a:t>
            </a:r>
          </a:p>
          <a:p>
            <a:pPr lvl="1"/>
            <a:r>
              <a:rPr lang="en-US"/>
              <a:t>Lipids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7" name="Picture 7" descr="figure 5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971800"/>
            <a:ext cx="4495800" cy="3543300"/>
          </a:xfrm>
          <a:prstGeom prst="rect">
            <a:avLst/>
          </a:prstGeom>
          <a:noFill/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Golgi Apparatus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391400" cy="1371600"/>
          </a:xfrm>
        </p:spPr>
        <p:txBody>
          <a:bodyPr/>
          <a:lstStyle/>
          <a:p>
            <a:r>
              <a:rPr lang="en-US"/>
              <a:t>Involved in synthesis of plant cell wall</a:t>
            </a:r>
          </a:p>
          <a:p>
            <a:r>
              <a:rPr lang="en-US"/>
              <a:t>Packaging &amp; shipping station of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 descr="figure 5-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79413"/>
            <a:ext cx="6713537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theory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3048000"/>
          </a:xfrm>
        </p:spPr>
        <p:txBody>
          <a:bodyPr/>
          <a:lstStyle/>
          <a:p>
            <a:r>
              <a:rPr lang="en-US" sz="2800"/>
              <a:t>(1839)Theodor Schwann &amp; Matthias Schleiden</a:t>
            </a:r>
          </a:p>
          <a:p>
            <a:pPr>
              <a:buFontTx/>
              <a:buNone/>
            </a:pPr>
            <a:r>
              <a:rPr lang="en-US" sz="2800"/>
              <a:t>		“ all living things are made of cells”</a:t>
            </a:r>
          </a:p>
          <a:p>
            <a:pPr>
              <a:buFontTx/>
              <a:buNone/>
            </a:pPr>
            <a:endParaRPr lang="en-US" sz="2800"/>
          </a:p>
          <a:p>
            <a:r>
              <a:rPr lang="en-US" sz="2800"/>
              <a:t>(50 yrs. later) Rudolf Virchow</a:t>
            </a:r>
          </a:p>
          <a:p>
            <a:pPr>
              <a:buFontTx/>
              <a:buNone/>
            </a:pPr>
            <a:r>
              <a:rPr lang="en-US" sz="2800"/>
              <a:t>		“all cells come from cells”</a:t>
            </a:r>
          </a:p>
        </p:txBody>
      </p:sp>
      <p:pic>
        <p:nvPicPr>
          <p:cNvPr id="11271" name="Picture 7" descr="figure 5-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124200"/>
            <a:ext cx="3429000" cy="308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8" name="Picture 8" descr="figure 5-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362200"/>
            <a:ext cx="3641725" cy="4191000"/>
          </a:xfrm>
          <a:prstGeom prst="rect">
            <a:avLst/>
          </a:prstGeom>
          <a:noFill/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Lysosomes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Contain digestive enzymes</a:t>
            </a:r>
          </a:p>
          <a:p>
            <a:pPr>
              <a:lnSpc>
                <a:spcPct val="90000"/>
              </a:lnSpc>
            </a:pPr>
            <a:r>
              <a:rPr lang="en-US"/>
              <a:t>Functions </a:t>
            </a:r>
          </a:p>
          <a:p>
            <a:pPr lvl="1">
              <a:lnSpc>
                <a:spcPct val="90000"/>
              </a:lnSpc>
            </a:pPr>
            <a:r>
              <a:rPr lang="en-US"/>
              <a:t>Aid in cell renewal</a:t>
            </a:r>
          </a:p>
          <a:p>
            <a:pPr lvl="1">
              <a:lnSpc>
                <a:spcPct val="90000"/>
              </a:lnSpc>
            </a:pPr>
            <a:r>
              <a:rPr lang="en-US"/>
              <a:t>Break down old cell parts </a:t>
            </a:r>
          </a:p>
          <a:p>
            <a:pPr lvl="1">
              <a:lnSpc>
                <a:spcPct val="90000"/>
              </a:lnSpc>
            </a:pPr>
            <a:r>
              <a:rPr lang="en-US"/>
              <a:t>Digests invaders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figure 5-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035300"/>
            <a:ext cx="5410200" cy="3289300"/>
          </a:xfrm>
          <a:prstGeom prst="rect">
            <a:avLst/>
          </a:prstGeom>
          <a:noFill/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Vacuoles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239000" cy="3505200"/>
          </a:xfrm>
        </p:spPr>
        <p:txBody>
          <a:bodyPr/>
          <a:lstStyle/>
          <a:p>
            <a:r>
              <a:rPr lang="en-US"/>
              <a:t>Membrane bound storage sacs</a:t>
            </a:r>
          </a:p>
          <a:p>
            <a:r>
              <a:rPr lang="en-US"/>
              <a:t>More common in plants than animals</a:t>
            </a:r>
          </a:p>
          <a:p>
            <a:r>
              <a:rPr lang="en-US"/>
              <a:t>Contents </a:t>
            </a:r>
          </a:p>
          <a:p>
            <a:pPr lvl="1"/>
            <a:r>
              <a:rPr lang="en-US"/>
              <a:t>Water</a:t>
            </a:r>
          </a:p>
          <a:p>
            <a:pPr lvl="1"/>
            <a:r>
              <a:rPr lang="en-US"/>
              <a:t>Food</a:t>
            </a:r>
          </a:p>
          <a:p>
            <a:pPr lvl="1"/>
            <a:r>
              <a:rPr lang="en-US"/>
              <a:t>wastes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3" name="Picture 7" descr="figure 5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667000"/>
            <a:ext cx="5105400" cy="3255963"/>
          </a:xfrm>
          <a:prstGeom prst="rect">
            <a:avLst/>
          </a:prstGeom>
          <a:noFill/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Bacteria-Like Organelles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029200" cy="4525963"/>
          </a:xfrm>
        </p:spPr>
        <p:txBody>
          <a:bodyPr/>
          <a:lstStyle/>
          <a:p>
            <a:r>
              <a:rPr lang="en-US"/>
              <a:t>Release &amp; store energy</a:t>
            </a:r>
          </a:p>
          <a:p>
            <a:endParaRPr lang="en-US"/>
          </a:p>
          <a:p>
            <a:r>
              <a:rPr lang="en-US"/>
              <a:t>Types </a:t>
            </a:r>
          </a:p>
          <a:p>
            <a:pPr lvl="1"/>
            <a:r>
              <a:rPr lang="en-US"/>
              <a:t>Mitochondria </a:t>
            </a:r>
          </a:p>
          <a:p>
            <a:pPr lvl="1">
              <a:buFontTx/>
              <a:buNone/>
            </a:pPr>
            <a:r>
              <a:rPr lang="en-US"/>
              <a:t> (release energy) </a:t>
            </a:r>
          </a:p>
          <a:p>
            <a:pPr lvl="1"/>
            <a:r>
              <a:rPr lang="en-US"/>
              <a:t>Chloroplasts </a:t>
            </a:r>
          </a:p>
          <a:p>
            <a:pPr lvl="1">
              <a:buFontTx/>
              <a:buNone/>
            </a:pPr>
            <a:r>
              <a:rPr lang="en-US"/>
              <a:t>  (store energy)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Mitochondria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5943600" cy="1295400"/>
          </a:xfrm>
        </p:spPr>
        <p:txBody>
          <a:bodyPr/>
          <a:lstStyle/>
          <a:p>
            <a:r>
              <a:rPr lang="en-US"/>
              <a:t>Have their own DNA</a:t>
            </a:r>
          </a:p>
          <a:p>
            <a:r>
              <a:rPr lang="en-US"/>
              <a:t>Bound by double membrane</a:t>
            </a:r>
          </a:p>
        </p:txBody>
      </p:sp>
      <p:pic>
        <p:nvPicPr>
          <p:cNvPr id="88071" name="Picture 7" descr="figure 5-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819400"/>
            <a:ext cx="2894013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Mitochondria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Break down fuel molecules (</a:t>
            </a:r>
            <a:r>
              <a:rPr lang="en-US" sz="2400"/>
              <a:t>cellular respiration)</a:t>
            </a:r>
          </a:p>
          <a:p>
            <a:pPr lvl="1"/>
            <a:r>
              <a:rPr lang="en-US"/>
              <a:t>Glucose</a:t>
            </a:r>
          </a:p>
          <a:p>
            <a:pPr lvl="1"/>
            <a:r>
              <a:rPr lang="en-US"/>
              <a:t>Fatty acids</a:t>
            </a:r>
          </a:p>
          <a:p>
            <a:pPr lvl="1"/>
            <a:endParaRPr lang="en-US"/>
          </a:p>
          <a:p>
            <a:r>
              <a:rPr lang="en-US"/>
              <a:t>Release energy</a:t>
            </a:r>
          </a:p>
          <a:p>
            <a:pPr lvl="1"/>
            <a:r>
              <a:rPr lang="en-US"/>
              <a:t>ATP</a:t>
            </a:r>
          </a:p>
        </p:txBody>
      </p:sp>
      <p:pic>
        <p:nvPicPr>
          <p:cNvPr id="89095" name="Picture 7" descr="figure 5-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31877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7" name="Picture 7" descr="figure 5-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913063"/>
            <a:ext cx="4800600" cy="3665537"/>
          </a:xfrm>
          <a:prstGeom prst="rect">
            <a:avLst/>
          </a:prstGeom>
          <a:noFill/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Chloroplasts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r>
              <a:rPr lang="en-US"/>
              <a:t>Derived form photosynthetic bacteria</a:t>
            </a:r>
          </a:p>
          <a:p>
            <a:r>
              <a:rPr lang="en-US"/>
              <a:t>Solar energy capturing organelle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Photosynthesis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6096000" cy="1371600"/>
          </a:xfrm>
        </p:spPr>
        <p:txBody>
          <a:bodyPr/>
          <a:lstStyle/>
          <a:p>
            <a:r>
              <a:rPr lang="en-US"/>
              <a:t>Takes place in the chloroplast</a:t>
            </a:r>
          </a:p>
          <a:p>
            <a:r>
              <a:rPr lang="en-US"/>
              <a:t>Makes cellular food – glucose</a:t>
            </a:r>
          </a:p>
          <a:p>
            <a:endParaRPr lang="en-US"/>
          </a:p>
        </p:txBody>
      </p:sp>
      <p:pic>
        <p:nvPicPr>
          <p:cNvPr id="94216" name="Picture 8" descr="figure 5-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913063"/>
            <a:ext cx="4800600" cy="3665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Eukaryotic Cells</a:t>
            </a:r>
          </a:p>
        </p:txBody>
      </p:sp>
      <p:pic>
        <p:nvPicPr>
          <p:cNvPr id="96265" name="Picture 9" descr="table 5-1 part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76400"/>
            <a:ext cx="8229600" cy="1968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Eukaryotic Cells</a:t>
            </a:r>
          </a:p>
        </p:txBody>
      </p:sp>
      <p:pic>
        <p:nvPicPr>
          <p:cNvPr id="98310" name="Picture 6" descr="table 5-1 part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" y="1600200"/>
            <a:ext cx="80137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4" name="Picture 6" descr="table 5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213" y="379413"/>
            <a:ext cx="6249987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Principles of Cell Theory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162800" cy="4572000"/>
          </a:xfrm>
        </p:spPr>
        <p:txBody>
          <a:bodyPr/>
          <a:lstStyle/>
          <a:p>
            <a:r>
              <a:rPr lang="en-US"/>
              <a:t>All living things are made of cells</a:t>
            </a:r>
          </a:p>
          <a:p>
            <a:endParaRPr lang="en-US"/>
          </a:p>
          <a:p>
            <a:r>
              <a:rPr lang="en-US"/>
              <a:t>Smallest living unit of structure and function of all organisms is the cell</a:t>
            </a:r>
          </a:p>
          <a:p>
            <a:endParaRPr lang="en-US"/>
          </a:p>
          <a:p>
            <a:r>
              <a:rPr lang="en-US"/>
              <a:t>All cells arise from preexisting cells</a:t>
            </a:r>
          </a:p>
          <a:p>
            <a:pPr>
              <a:buFontTx/>
              <a:buNone/>
            </a:pPr>
            <a:r>
              <a:rPr lang="en-US"/>
              <a:t>(this principle discarded the idea of </a:t>
            </a:r>
          </a:p>
          <a:p>
            <a:pPr>
              <a:buFontTx/>
              <a:buNone/>
            </a:pPr>
            <a:r>
              <a:rPr lang="en-US"/>
              <a:t>spontaneous generation)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6" descr="figure 5-21 par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-109538"/>
            <a:ext cx="9982200" cy="7131051"/>
          </a:xfrm>
          <a:prstGeom prst="rect">
            <a:avLst/>
          </a:prstGeom>
          <a:noFill/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04800" y="5410200"/>
            <a:ext cx="1828800" cy="3762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End Chapter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ee of life b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620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Size</a:t>
            </a:r>
          </a:p>
        </p:txBody>
      </p:sp>
      <p:pic>
        <p:nvPicPr>
          <p:cNvPr id="14344" name="Picture 8" descr="figure 5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447800"/>
            <a:ext cx="8535987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1"/>
            <a:ext cx="85344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1032</Words>
  <Application>Microsoft PowerPoint</Application>
  <PresentationFormat>On-screen Show (4:3)</PresentationFormat>
  <Paragraphs>269</Paragraphs>
  <Slides>50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Cell Structure and Function</vt:lpstr>
      <vt:lpstr>Cells</vt:lpstr>
      <vt:lpstr>Discovery of Cells</vt:lpstr>
      <vt:lpstr>Cell theory</vt:lpstr>
      <vt:lpstr>Principles of Cell Theory</vt:lpstr>
      <vt:lpstr>Slide 6</vt:lpstr>
      <vt:lpstr>Cell Size</vt:lpstr>
      <vt:lpstr>Slide 8</vt:lpstr>
      <vt:lpstr>Slide 9</vt:lpstr>
      <vt:lpstr>Cells Have Large Surface  Area-to-Volume Ratio</vt:lpstr>
      <vt:lpstr>Characteristics of All Cells</vt:lpstr>
      <vt:lpstr>Cell Types</vt:lpstr>
      <vt:lpstr>Prokaryotic Cells</vt:lpstr>
      <vt:lpstr>Prokaryotic Cells</vt:lpstr>
      <vt:lpstr>Eukaryotic Cells</vt:lpstr>
      <vt:lpstr>Representative Animal Cell</vt:lpstr>
      <vt:lpstr>Representative Plant Cell</vt:lpstr>
      <vt:lpstr>Plasma Membrane</vt:lpstr>
      <vt:lpstr>Phospholipids</vt:lpstr>
      <vt:lpstr>Movement Across the Plasma Membrane</vt:lpstr>
      <vt:lpstr>Slide 21</vt:lpstr>
      <vt:lpstr>Membrane Proteins</vt:lpstr>
      <vt:lpstr>Membrane Proteins</vt:lpstr>
      <vt:lpstr>Cell Walls</vt:lpstr>
      <vt:lpstr>Cell Wall Differences</vt:lpstr>
      <vt:lpstr>Cytoplasm</vt:lpstr>
      <vt:lpstr>Cytoskeleton</vt:lpstr>
      <vt:lpstr>Slide 28</vt:lpstr>
      <vt:lpstr>Centrioles</vt:lpstr>
      <vt:lpstr>Membranous Organelles</vt:lpstr>
      <vt:lpstr>Nucleus </vt:lpstr>
      <vt:lpstr>Nuclear Envelope</vt:lpstr>
      <vt:lpstr>DNA</vt:lpstr>
      <vt:lpstr>Nucleolus</vt:lpstr>
      <vt:lpstr>Endoplasmic Reticulum</vt:lpstr>
      <vt:lpstr>Rough Endoplasmic Reticulum</vt:lpstr>
      <vt:lpstr>Smooth Endoplasmic Reticulum</vt:lpstr>
      <vt:lpstr>Golgi Apparatus</vt:lpstr>
      <vt:lpstr>Slide 39</vt:lpstr>
      <vt:lpstr>Lysosomes</vt:lpstr>
      <vt:lpstr>Vacuoles</vt:lpstr>
      <vt:lpstr>Bacteria-Like Organelles</vt:lpstr>
      <vt:lpstr>Mitochondria</vt:lpstr>
      <vt:lpstr>Mitochondria</vt:lpstr>
      <vt:lpstr>Chloroplasts</vt:lpstr>
      <vt:lpstr>Photosynthesis</vt:lpstr>
      <vt:lpstr>Review of Eukaryotic Cells</vt:lpstr>
      <vt:lpstr>Review of Eukaryotic Cells</vt:lpstr>
      <vt:lpstr>Slide 49</vt:lpstr>
      <vt:lpstr>Slide 50</vt:lpstr>
    </vt:vector>
  </TitlesOfParts>
  <Company>Sam Houston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 and Function</dc:title>
  <dc:creator>Jerry Cook</dc:creator>
  <cp:lastModifiedBy>Acer</cp:lastModifiedBy>
  <cp:revision>73</cp:revision>
  <dcterms:created xsi:type="dcterms:W3CDTF">2005-01-19T01:28:04Z</dcterms:created>
  <dcterms:modified xsi:type="dcterms:W3CDTF">2018-09-17T06:11:02Z</dcterms:modified>
</cp:coreProperties>
</file>