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64" r:id="rId5"/>
    <p:sldId id="265" r:id="rId6"/>
    <p:sldId id="266" r:id="rId7"/>
    <p:sldId id="262" r:id="rId8"/>
    <p:sldId id="267" r:id="rId9"/>
    <p:sldId id="268" r:id="rId10"/>
    <p:sldId id="269" r:id="rId11"/>
    <p:sldId id="270" r:id="rId12"/>
    <p:sldId id="278" r:id="rId13"/>
    <p:sldId id="277" r:id="rId14"/>
    <p:sldId id="276" r:id="rId15"/>
    <p:sldId id="271" r:id="rId16"/>
    <p:sldId id="272" r:id="rId17"/>
    <p:sldId id="279" r:id="rId18"/>
    <p:sldId id="273" r:id="rId19"/>
    <p:sldId id="274" r:id="rId20"/>
    <p:sldId id="280" r:id="rId21"/>
    <p:sldId id="275" r:id="rId22"/>
    <p:sldId id="258" r:id="rId23"/>
    <p:sldId id="259" r:id="rId24"/>
    <p:sldId id="282" r:id="rId25"/>
    <p:sldId id="260" r:id="rId26"/>
    <p:sldId id="26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therapy Interventions in stroke patient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2521679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Interventions to Improve Movement </a:t>
            </a:r>
            <a:r>
              <a:rPr lang="en-US" b="1" dirty="0" smtClean="0"/>
              <a:t>Control</a:t>
            </a:r>
            <a:endParaRPr lang="en-US" dirty="0"/>
          </a:p>
        </p:txBody>
      </p:sp>
      <p:sp>
        <p:nvSpPr>
          <p:cNvPr id="3" name="Content Placeholder 2"/>
          <p:cNvSpPr>
            <a:spLocks noGrp="1"/>
          </p:cNvSpPr>
          <p:nvPr>
            <p:ph idx="1"/>
          </p:nvPr>
        </p:nvSpPr>
        <p:spPr/>
        <p:txBody>
          <a:bodyPr/>
          <a:lstStyle/>
          <a:p>
            <a:r>
              <a:rPr lang="en-US" dirty="0" smtClean="0"/>
              <a:t>Disassociation</a:t>
            </a:r>
          </a:p>
          <a:p>
            <a:r>
              <a:rPr lang="en-US" dirty="0" smtClean="0"/>
              <a:t>Out of synergy selective movements</a:t>
            </a:r>
          </a:p>
          <a:p>
            <a:r>
              <a:rPr lang="en-US" dirty="0" smtClean="0"/>
              <a:t>PNF</a:t>
            </a:r>
          </a:p>
          <a:p>
            <a:r>
              <a:rPr lang="en-US" dirty="0" smtClean="0"/>
              <a:t>Weightbearing activities</a:t>
            </a:r>
            <a:endParaRPr lang="en-US" dirty="0"/>
          </a:p>
        </p:txBody>
      </p:sp>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34075" y="2319336"/>
            <a:ext cx="2876550" cy="204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41213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Strategies to Improve Upper Extremity </a:t>
            </a:r>
            <a:r>
              <a:rPr lang="en-US" b="1" dirty="0" smtClean="0"/>
              <a:t>Function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UE Weight-Bearing as a Postural </a:t>
            </a:r>
            <a:r>
              <a:rPr lang="en-US" b="1" dirty="0" smtClean="0"/>
              <a:t>Support</a:t>
            </a:r>
          </a:p>
          <a:p>
            <a:r>
              <a:rPr lang="en-US" b="1" dirty="0"/>
              <a:t>Task-Oriented </a:t>
            </a:r>
            <a:r>
              <a:rPr lang="en-US" b="1" dirty="0" smtClean="0"/>
              <a:t>Reaching </a:t>
            </a:r>
            <a:r>
              <a:rPr lang="en-US" b="1" dirty="0"/>
              <a:t>and </a:t>
            </a:r>
            <a:r>
              <a:rPr lang="en-US" b="1" dirty="0" smtClean="0"/>
              <a:t>Manipulation</a:t>
            </a:r>
          </a:p>
          <a:p>
            <a:r>
              <a:rPr lang="en-US" b="1" dirty="0"/>
              <a:t>Constraint-Induced Movement </a:t>
            </a:r>
            <a:r>
              <a:rPr lang="en-US" b="1" dirty="0" smtClean="0"/>
              <a:t>therapy</a:t>
            </a:r>
          </a:p>
          <a:p>
            <a:r>
              <a:rPr lang="en-US" b="1" dirty="0"/>
              <a:t>Simultaneous Bilateral </a:t>
            </a:r>
            <a:r>
              <a:rPr lang="en-US" b="1" dirty="0" smtClean="0"/>
              <a:t>Training</a:t>
            </a:r>
          </a:p>
          <a:p>
            <a:r>
              <a:rPr lang="en-US" b="1" dirty="0" err="1"/>
              <a:t>Electromyographic</a:t>
            </a:r>
            <a:r>
              <a:rPr lang="en-US" b="1" dirty="0"/>
              <a:t> </a:t>
            </a:r>
            <a:r>
              <a:rPr lang="en-US" b="1" dirty="0" smtClean="0"/>
              <a:t>Biofeedback</a:t>
            </a:r>
          </a:p>
          <a:p>
            <a:r>
              <a:rPr lang="en-US" b="1" dirty="0"/>
              <a:t>Neuromuscular electrical stimulation (NMES</a:t>
            </a:r>
            <a:r>
              <a:rPr lang="en-US" b="1" dirty="0" smtClean="0"/>
              <a:t>)</a:t>
            </a:r>
          </a:p>
          <a:p>
            <a:r>
              <a:rPr lang="en-US" b="1" dirty="0"/>
              <a:t>Robot-Assisted </a:t>
            </a:r>
            <a:r>
              <a:rPr lang="en-US" b="1" dirty="0" smtClean="0"/>
              <a:t>therapy</a:t>
            </a:r>
          </a:p>
          <a:p>
            <a:r>
              <a:rPr lang="en-US" b="1" dirty="0"/>
              <a:t>Management of Shoulder </a:t>
            </a:r>
            <a:r>
              <a:rPr lang="en-US" b="1" dirty="0" smtClean="0"/>
              <a:t>Pain</a:t>
            </a:r>
          </a:p>
          <a:p>
            <a:pPr lvl="1"/>
            <a:r>
              <a:rPr lang="en-US" b="1" dirty="0" smtClean="0"/>
              <a:t>shoulder impingement syndrome</a:t>
            </a:r>
            <a:endParaRPr lang="en-US" b="1" dirty="0"/>
          </a:p>
          <a:p>
            <a:pPr lvl="1"/>
            <a:r>
              <a:rPr lang="en-US" b="1" dirty="0" smtClean="0"/>
              <a:t>Adhesive capsulitis</a:t>
            </a:r>
          </a:p>
          <a:p>
            <a:pPr lvl="1"/>
            <a:r>
              <a:rPr lang="en-US" b="1" dirty="0"/>
              <a:t>Complex regional pain syndrome </a:t>
            </a:r>
            <a:r>
              <a:rPr lang="en-US" b="1" dirty="0" smtClean="0"/>
              <a:t> </a:t>
            </a:r>
            <a:r>
              <a:rPr lang="en-US" b="1" dirty="0"/>
              <a:t>(</a:t>
            </a:r>
            <a:r>
              <a:rPr lang="en-US" b="1" dirty="0" smtClean="0"/>
              <a:t>CRPS)</a:t>
            </a:r>
          </a:p>
          <a:p>
            <a:r>
              <a:rPr lang="en-US" b="1" dirty="0"/>
              <a:t>Supportive Devices</a:t>
            </a:r>
            <a:endParaRPr lang="en-US" b="1" dirty="0" smtClean="0"/>
          </a:p>
          <a:p>
            <a:endParaRPr lang="en-US" b="1" i="1" dirty="0" smtClean="0"/>
          </a:p>
          <a:p>
            <a:endParaRPr lang="en-US" dirty="0"/>
          </a:p>
        </p:txBody>
      </p:sp>
    </p:spTree>
    <p:extLst>
      <p:ext uri="{BB962C8B-B14F-4D97-AF65-F5344CB8AC3E}">
        <p14:creationId xmlns="" xmlns:p14="http://schemas.microsoft.com/office/powerpoint/2010/main" val="2967883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1524000"/>
            <a:ext cx="4800600" cy="47462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04590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914400"/>
            <a:ext cx="4672012" cy="5157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97229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990600"/>
            <a:ext cx="4700587" cy="5158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55561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Strategies to Improve Lower Extremity </a:t>
            </a:r>
            <a:r>
              <a:rPr lang="en-US" b="1" dirty="0" smtClean="0"/>
              <a:t>Function</a:t>
            </a:r>
            <a:endParaRPr lang="en-US" dirty="0"/>
          </a:p>
        </p:txBody>
      </p:sp>
      <p:sp>
        <p:nvSpPr>
          <p:cNvPr id="3" name="Content Placeholder 2"/>
          <p:cNvSpPr>
            <a:spLocks noGrp="1"/>
          </p:cNvSpPr>
          <p:nvPr>
            <p:ph idx="1"/>
          </p:nvPr>
        </p:nvSpPr>
        <p:spPr/>
        <p:txBody>
          <a:bodyPr/>
          <a:lstStyle/>
          <a:p>
            <a:r>
              <a:rPr lang="en-US" dirty="0" smtClean="0"/>
              <a:t>Preparation for standing and walking</a:t>
            </a:r>
          </a:p>
          <a:p>
            <a:r>
              <a:rPr lang="en-US" dirty="0"/>
              <a:t>Activation of hip, knee and musculature</a:t>
            </a:r>
          </a:p>
          <a:p>
            <a:r>
              <a:rPr lang="en-US" dirty="0" smtClean="0"/>
              <a:t>PNF</a:t>
            </a:r>
          </a:p>
          <a:p>
            <a:r>
              <a:rPr lang="en-US" dirty="0" smtClean="0"/>
              <a:t>Weight bearing</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0600" y="2756530"/>
            <a:ext cx="3790949" cy="41014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49609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5400" y="1676400"/>
            <a:ext cx="4038600" cy="4131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a:t>Interventions to Improve Functional </a:t>
            </a:r>
            <a:r>
              <a:rPr lang="en-US" b="1" dirty="0" smtClean="0"/>
              <a:t>Status</a:t>
            </a:r>
            <a:endParaRPr lang="en-US" dirty="0"/>
          </a:p>
        </p:txBody>
      </p:sp>
      <p:sp>
        <p:nvSpPr>
          <p:cNvPr id="3" name="Content Placeholder 2"/>
          <p:cNvSpPr>
            <a:spLocks noGrp="1"/>
          </p:cNvSpPr>
          <p:nvPr>
            <p:ph idx="1"/>
          </p:nvPr>
        </p:nvSpPr>
        <p:spPr/>
        <p:txBody>
          <a:bodyPr/>
          <a:lstStyle/>
          <a:p>
            <a:r>
              <a:rPr lang="en-US" dirty="0" smtClean="0"/>
              <a:t>Bed mobility</a:t>
            </a:r>
          </a:p>
          <a:p>
            <a:r>
              <a:rPr lang="en-US" dirty="0" smtClean="0"/>
              <a:t>Sitting </a:t>
            </a:r>
          </a:p>
          <a:p>
            <a:r>
              <a:rPr lang="en-US" dirty="0" smtClean="0"/>
              <a:t>Sit to stand and sit down transfers</a:t>
            </a:r>
          </a:p>
          <a:p>
            <a:r>
              <a:rPr lang="en-US" dirty="0" smtClean="0"/>
              <a:t>Standing</a:t>
            </a:r>
          </a:p>
          <a:p>
            <a:r>
              <a:rPr lang="en-US" dirty="0" smtClean="0"/>
              <a:t>Transfers </a:t>
            </a:r>
            <a:endParaRPr lang="en-US" dirty="0"/>
          </a:p>
        </p:txBody>
      </p:sp>
    </p:spTree>
    <p:extLst>
      <p:ext uri="{BB962C8B-B14F-4D97-AF65-F5344CB8AC3E}">
        <p14:creationId xmlns="" xmlns:p14="http://schemas.microsoft.com/office/powerpoint/2010/main" val="1438596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319520"/>
            <a:ext cx="5638800" cy="5624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18442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Interventions to Improve Postural Control and </a:t>
            </a:r>
            <a:r>
              <a:rPr lang="en-US" b="1" dirty="0" smtClean="0"/>
              <a:t>Balance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Postural alignment </a:t>
            </a:r>
          </a:p>
          <a:p>
            <a:r>
              <a:rPr lang="en-US" dirty="0" smtClean="0"/>
              <a:t>Static stability</a:t>
            </a:r>
          </a:p>
          <a:p>
            <a:r>
              <a:rPr lang="en-US" dirty="0" smtClean="0"/>
              <a:t>Dynamic stability</a:t>
            </a:r>
          </a:p>
          <a:p>
            <a:r>
              <a:rPr lang="en-US" dirty="0" smtClean="0"/>
              <a:t>Postural strategy training</a:t>
            </a:r>
          </a:p>
          <a:p>
            <a:pPr lvl="1"/>
            <a:r>
              <a:rPr lang="en-US" dirty="0" smtClean="0"/>
              <a:t>Ankle strategy</a:t>
            </a:r>
          </a:p>
          <a:p>
            <a:pPr lvl="1"/>
            <a:r>
              <a:rPr lang="en-US" dirty="0" smtClean="0"/>
              <a:t>Hip strategy</a:t>
            </a:r>
          </a:p>
          <a:p>
            <a:pPr lvl="1"/>
            <a:r>
              <a:rPr lang="en-US" dirty="0" smtClean="0"/>
              <a:t>Stepping strategy </a:t>
            </a:r>
          </a:p>
          <a:p>
            <a:r>
              <a:rPr lang="en-US" dirty="0"/>
              <a:t>Force platform biofeedback (center-of-pressure biofeedback</a:t>
            </a:r>
            <a:r>
              <a:rPr lang="en-US" dirty="0" smtClean="0"/>
              <a:t>)</a:t>
            </a:r>
          </a:p>
          <a:p>
            <a:r>
              <a:rPr lang="en-US" b="1" dirty="0" smtClean="0"/>
              <a:t>Ipsilateral Pushing (Pusher </a:t>
            </a:r>
            <a:r>
              <a:rPr lang="en-US" b="1" dirty="0"/>
              <a:t>Syndrome)</a:t>
            </a:r>
            <a:endParaRPr lang="en-US" dirty="0"/>
          </a:p>
          <a:p>
            <a:endParaRPr lang="en-US" dirty="0"/>
          </a:p>
        </p:txBody>
      </p:sp>
    </p:spTree>
    <p:extLst>
      <p:ext uri="{BB962C8B-B14F-4D97-AF65-F5344CB8AC3E}">
        <p14:creationId xmlns="" xmlns:p14="http://schemas.microsoft.com/office/powerpoint/2010/main" val="3975703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Interventions to Improve Gait and </a:t>
            </a:r>
            <a:r>
              <a:rPr lang="en-US" b="1" dirty="0" smtClean="0"/>
              <a:t>Locomotion</a:t>
            </a:r>
            <a:endParaRPr lang="en-US" dirty="0"/>
          </a:p>
        </p:txBody>
      </p:sp>
      <p:sp>
        <p:nvSpPr>
          <p:cNvPr id="3" name="Content Placeholder 2"/>
          <p:cNvSpPr>
            <a:spLocks noGrp="1"/>
          </p:cNvSpPr>
          <p:nvPr>
            <p:ph idx="1"/>
          </p:nvPr>
        </p:nvSpPr>
        <p:spPr/>
        <p:txBody>
          <a:bodyPr/>
          <a:lstStyle/>
          <a:p>
            <a:r>
              <a:rPr lang="en-US" b="1" dirty="0"/>
              <a:t>Task-Specific </a:t>
            </a:r>
            <a:r>
              <a:rPr lang="en-US" b="1" dirty="0" err="1"/>
              <a:t>Overground</a:t>
            </a:r>
            <a:r>
              <a:rPr lang="en-US" b="1" dirty="0"/>
              <a:t> </a:t>
            </a:r>
            <a:r>
              <a:rPr lang="en-US" b="1" dirty="0" err="1" smtClean="0"/>
              <a:t>Locomotor</a:t>
            </a:r>
            <a:r>
              <a:rPr lang="en-US" b="1" dirty="0"/>
              <a:t> </a:t>
            </a:r>
            <a:r>
              <a:rPr lang="en-US" b="1" dirty="0" smtClean="0"/>
              <a:t>Training</a:t>
            </a:r>
          </a:p>
          <a:p>
            <a:r>
              <a:rPr lang="en-US" b="1" dirty="0" err="1"/>
              <a:t>Locomotor</a:t>
            </a:r>
            <a:r>
              <a:rPr lang="en-US" b="1" dirty="0"/>
              <a:t> Training using Body </a:t>
            </a:r>
            <a:r>
              <a:rPr lang="en-US" b="1" dirty="0" smtClean="0"/>
              <a:t>Weight Support </a:t>
            </a:r>
            <a:r>
              <a:rPr lang="en-US" b="1" dirty="0"/>
              <a:t>and Motorized Treadmill </a:t>
            </a:r>
            <a:r>
              <a:rPr lang="en-US" b="1" dirty="0" smtClean="0"/>
              <a:t>Training</a:t>
            </a:r>
          </a:p>
          <a:p>
            <a:r>
              <a:rPr lang="en-US" b="1" dirty="0"/>
              <a:t>Robotic-Assisted </a:t>
            </a:r>
            <a:r>
              <a:rPr lang="en-US" b="1" dirty="0" err="1"/>
              <a:t>Locomotor</a:t>
            </a:r>
            <a:r>
              <a:rPr lang="en-US" b="1" dirty="0"/>
              <a:t> </a:t>
            </a:r>
            <a:r>
              <a:rPr lang="en-US" b="1" dirty="0" smtClean="0"/>
              <a:t>Training</a:t>
            </a:r>
          </a:p>
          <a:p>
            <a:r>
              <a:rPr lang="en-US" b="1" dirty="0"/>
              <a:t>Functional Electrical </a:t>
            </a:r>
            <a:r>
              <a:rPr lang="en-US" b="1" dirty="0" smtClean="0"/>
              <a:t>Stimulation</a:t>
            </a:r>
          </a:p>
          <a:p>
            <a:r>
              <a:rPr lang="en-US" b="1" dirty="0"/>
              <a:t>Orthotics and Assistive </a:t>
            </a:r>
            <a:r>
              <a:rPr lang="en-US" b="1" dirty="0" smtClean="0"/>
              <a:t>Devices (AFO)</a:t>
            </a:r>
          </a:p>
          <a:p>
            <a:r>
              <a:rPr lang="en-US" b="1" dirty="0" smtClean="0"/>
              <a:t>Wheel chair</a:t>
            </a:r>
            <a:endParaRPr lang="en-US" dirty="0"/>
          </a:p>
        </p:txBody>
      </p:sp>
    </p:spTree>
    <p:extLst>
      <p:ext uri="{BB962C8B-B14F-4D97-AF65-F5344CB8AC3E}">
        <p14:creationId xmlns="" xmlns:p14="http://schemas.microsoft.com/office/powerpoint/2010/main" val="417789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Strategies </a:t>
            </a:r>
            <a:r>
              <a:rPr lang="en-US" b="1" dirty="0"/>
              <a:t>to Improve Motor </a:t>
            </a:r>
            <a:r>
              <a:rPr lang="en-US" b="1" dirty="0" smtClean="0"/>
              <a:t>Learning</a:t>
            </a:r>
          </a:p>
          <a:p>
            <a:r>
              <a:rPr lang="en-US" b="1" dirty="0"/>
              <a:t>Interventions to </a:t>
            </a:r>
            <a:r>
              <a:rPr lang="en-US" b="1" dirty="0" smtClean="0"/>
              <a:t>Improve Sensory Function</a:t>
            </a:r>
          </a:p>
          <a:p>
            <a:r>
              <a:rPr lang="en-US" b="1" dirty="0"/>
              <a:t>Interventions to Improve </a:t>
            </a:r>
            <a:r>
              <a:rPr lang="en-US" b="1" dirty="0" err="1" smtClean="0"/>
              <a:t>Hemianopsia</a:t>
            </a:r>
            <a:r>
              <a:rPr lang="en-US" b="1" dirty="0"/>
              <a:t> </a:t>
            </a:r>
            <a:r>
              <a:rPr lang="en-US" b="1" dirty="0" smtClean="0"/>
              <a:t>and </a:t>
            </a:r>
            <a:r>
              <a:rPr lang="en-US" b="1" dirty="0"/>
              <a:t>Unilateral Neglect</a:t>
            </a:r>
            <a:endParaRPr lang="en-US" b="1" dirty="0" smtClean="0"/>
          </a:p>
          <a:p>
            <a:r>
              <a:rPr lang="en-US" b="1" dirty="0" smtClean="0"/>
              <a:t>Interventions </a:t>
            </a:r>
            <a:r>
              <a:rPr lang="en-US" b="1" dirty="0"/>
              <a:t>to Improve </a:t>
            </a:r>
            <a:r>
              <a:rPr lang="en-US" b="1" dirty="0" smtClean="0"/>
              <a:t>Flexibility and </a:t>
            </a:r>
            <a:r>
              <a:rPr lang="en-US" b="1" dirty="0"/>
              <a:t>Joint </a:t>
            </a:r>
            <a:r>
              <a:rPr lang="en-US" b="1" dirty="0" smtClean="0"/>
              <a:t>Integrity</a:t>
            </a:r>
          </a:p>
          <a:p>
            <a:r>
              <a:rPr lang="en-US" b="1" dirty="0"/>
              <a:t>Interventions to Improve </a:t>
            </a:r>
            <a:r>
              <a:rPr lang="en-US" b="1" dirty="0" smtClean="0"/>
              <a:t>Strength</a:t>
            </a:r>
          </a:p>
          <a:p>
            <a:r>
              <a:rPr lang="en-US" b="1" dirty="0"/>
              <a:t>Interventions to Manage </a:t>
            </a:r>
            <a:r>
              <a:rPr lang="en-US" b="1" dirty="0" smtClean="0"/>
              <a:t>Spasticity</a:t>
            </a:r>
          </a:p>
          <a:p>
            <a:r>
              <a:rPr lang="en-US" b="1" dirty="0"/>
              <a:t>Interventions to </a:t>
            </a:r>
            <a:r>
              <a:rPr lang="en-US" b="1" dirty="0" smtClean="0"/>
              <a:t>Improve Movement Control</a:t>
            </a:r>
          </a:p>
          <a:p>
            <a:r>
              <a:rPr lang="en-US" b="1" dirty="0"/>
              <a:t>Strategies to Improve </a:t>
            </a:r>
            <a:r>
              <a:rPr lang="en-US" b="1" dirty="0" smtClean="0"/>
              <a:t>Upper Extremity Function</a:t>
            </a:r>
          </a:p>
          <a:p>
            <a:r>
              <a:rPr lang="en-US" b="1" dirty="0"/>
              <a:t>Strategies to Improve </a:t>
            </a:r>
            <a:r>
              <a:rPr lang="en-US" b="1" dirty="0" smtClean="0"/>
              <a:t>Lower Extremity Function</a:t>
            </a:r>
          </a:p>
          <a:p>
            <a:r>
              <a:rPr lang="en-US" b="1" dirty="0"/>
              <a:t>Interventions to </a:t>
            </a:r>
            <a:r>
              <a:rPr lang="en-US" b="1" dirty="0" smtClean="0"/>
              <a:t>Improve Functional Status</a:t>
            </a:r>
          </a:p>
          <a:p>
            <a:r>
              <a:rPr lang="en-US" b="1" dirty="0"/>
              <a:t>Interventions to Improve </a:t>
            </a:r>
            <a:r>
              <a:rPr lang="en-US" b="1" dirty="0" smtClean="0"/>
              <a:t>Postural Control </a:t>
            </a:r>
            <a:r>
              <a:rPr lang="en-US" b="1" dirty="0"/>
              <a:t>and </a:t>
            </a:r>
            <a:r>
              <a:rPr lang="en-US" b="1" dirty="0" smtClean="0"/>
              <a:t>Balance</a:t>
            </a:r>
          </a:p>
          <a:p>
            <a:r>
              <a:rPr lang="en-US" b="1" dirty="0"/>
              <a:t>Interventions to Improve </a:t>
            </a:r>
            <a:r>
              <a:rPr lang="en-US" b="1" dirty="0" smtClean="0"/>
              <a:t>Gait and Locomotion</a:t>
            </a:r>
          </a:p>
          <a:p>
            <a:r>
              <a:rPr lang="en-US" b="1" dirty="0"/>
              <a:t>Interventions to Improve </a:t>
            </a:r>
            <a:r>
              <a:rPr lang="en-US" b="1" dirty="0" smtClean="0"/>
              <a:t>Aerobic Capacity </a:t>
            </a:r>
            <a:r>
              <a:rPr lang="en-US" b="1" dirty="0"/>
              <a:t>and Endurance</a:t>
            </a:r>
            <a:endParaRPr lang="en-US" b="1" dirty="0" smtClean="0"/>
          </a:p>
          <a:p>
            <a:endParaRPr lang="en-US" b="1" dirty="0" smtClean="0"/>
          </a:p>
          <a:p>
            <a:endParaRPr lang="en-US" dirty="0"/>
          </a:p>
        </p:txBody>
      </p:sp>
    </p:spTree>
    <p:extLst>
      <p:ext uri="{BB962C8B-B14F-4D97-AF65-F5344CB8AC3E}">
        <p14:creationId xmlns="" xmlns:p14="http://schemas.microsoft.com/office/powerpoint/2010/main" val="2586178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219200"/>
            <a:ext cx="4554991"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20392" y="1371600"/>
            <a:ext cx="4623608" cy="487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8082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Interventions to Improve Aerobic Capacity and </a:t>
            </a:r>
            <a:r>
              <a:rPr lang="en-US" b="1" dirty="0" smtClean="0"/>
              <a:t>Endurance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a:t>D</a:t>
            </a:r>
            <a:r>
              <a:rPr lang="en-US" dirty="0" smtClean="0"/>
              <a:t>ecreased </a:t>
            </a:r>
            <a:r>
              <a:rPr lang="en-US" dirty="0"/>
              <a:t>levels </a:t>
            </a:r>
            <a:r>
              <a:rPr lang="en-US" dirty="0" smtClean="0"/>
              <a:t>of physical </a:t>
            </a:r>
            <a:r>
              <a:rPr lang="en-US" dirty="0"/>
              <a:t>conditioning</a:t>
            </a:r>
            <a:endParaRPr lang="en-US" i="1" dirty="0" smtClean="0"/>
          </a:p>
          <a:p>
            <a:r>
              <a:rPr lang="en-US" dirty="0" smtClean="0"/>
              <a:t>The </a:t>
            </a:r>
            <a:r>
              <a:rPr lang="en-US" dirty="0"/>
              <a:t>energy costs </a:t>
            </a:r>
            <a:r>
              <a:rPr lang="en-US" dirty="0" smtClean="0"/>
              <a:t>to complete </a:t>
            </a:r>
            <a:r>
              <a:rPr lang="en-US" dirty="0"/>
              <a:t>many functional tasks are higher than </a:t>
            </a:r>
            <a:r>
              <a:rPr lang="en-US" dirty="0" smtClean="0"/>
              <a:t>normal</a:t>
            </a:r>
          </a:p>
          <a:p>
            <a:r>
              <a:rPr lang="en-US" dirty="0" smtClean="0"/>
              <a:t>Concomitant cardiovascular disease</a:t>
            </a:r>
          </a:p>
          <a:p>
            <a:r>
              <a:rPr lang="en-US" i="1" dirty="0" smtClean="0"/>
              <a:t>Exercise precaution </a:t>
            </a:r>
          </a:p>
          <a:p>
            <a:pPr lvl="1"/>
            <a:r>
              <a:rPr lang="en-US" dirty="0"/>
              <a:t>Lightheadedness or </a:t>
            </a:r>
            <a:r>
              <a:rPr lang="en-US" dirty="0" smtClean="0"/>
              <a:t>dizziness</a:t>
            </a:r>
          </a:p>
          <a:p>
            <a:pPr lvl="1"/>
            <a:r>
              <a:rPr lang="en-US" dirty="0" smtClean="0"/>
              <a:t>Chest </a:t>
            </a:r>
            <a:r>
              <a:rPr lang="en-US" dirty="0"/>
              <a:t>heaviness, pain, or tightness; </a:t>
            </a:r>
            <a:r>
              <a:rPr lang="en-US" dirty="0" smtClean="0"/>
              <a:t>angina</a:t>
            </a:r>
          </a:p>
          <a:p>
            <a:pPr lvl="1"/>
            <a:r>
              <a:rPr lang="en-US" dirty="0" smtClean="0"/>
              <a:t>Palpitations </a:t>
            </a:r>
            <a:r>
              <a:rPr lang="en-US" dirty="0"/>
              <a:t>or irregular heart </a:t>
            </a:r>
            <a:r>
              <a:rPr lang="en-US" dirty="0" smtClean="0"/>
              <a:t>beat</a:t>
            </a:r>
          </a:p>
          <a:p>
            <a:pPr lvl="1"/>
            <a:r>
              <a:rPr lang="en-US" dirty="0" smtClean="0"/>
              <a:t>Sudden </a:t>
            </a:r>
            <a:r>
              <a:rPr lang="en-US" dirty="0"/>
              <a:t>shortness of breath not due to </a:t>
            </a:r>
            <a:r>
              <a:rPr lang="en-US" dirty="0" smtClean="0"/>
              <a:t>increased activity</a:t>
            </a:r>
            <a:endParaRPr lang="en-US" dirty="0"/>
          </a:p>
          <a:p>
            <a:pPr lvl="1"/>
            <a:r>
              <a:rPr lang="en-US" dirty="0" smtClean="0"/>
              <a:t>Volitional </a:t>
            </a:r>
            <a:r>
              <a:rPr lang="en-US" dirty="0"/>
              <a:t>fatigue and exhaustion</a:t>
            </a:r>
            <a:endParaRPr lang="en-US" i="1" dirty="0" smtClean="0"/>
          </a:p>
          <a:p>
            <a:r>
              <a:rPr lang="en-US" i="1" dirty="0" smtClean="0"/>
              <a:t>Circuit </a:t>
            </a:r>
            <a:r>
              <a:rPr lang="en-US" i="1" dirty="0"/>
              <a:t>class training </a:t>
            </a:r>
            <a:r>
              <a:rPr lang="en-US" dirty="0"/>
              <a:t>(</a:t>
            </a:r>
            <a:r>
              <a:rPr lang="en-US" dirty="0" smtClean="0"/>
              <a:t>CCT) or circuit </a:t>
            </a:r>
            <a:r>
              <a:rPr lang="en-US" dirty="0"/>
              <a:t>training physical therapy (CTPT)</a:t>
            </a:r>
          </a:p>
        </p:txBody>
      </p:sp>
    </p:spTree>
    <p:extLst>
      <p:ext uri="{BB962C8B-B14F-4D97-AF65-F5344CB8AC3E}">
        <p14:creationId xmlns="" xmlns:p14="http://schemas.microsoft.com/office/powerpoint/2010/main" val="1101177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PATIENT/CLIENT-RELATED</a:t>
            </a:r>
            <a:br>
              <a:rPr lang="en-US" b="1" dirty="0"/>
            </a:br>
            <a:r>
              <a:rPr lang="en-US" b="1" dirty="0" smtClean="0"/>
              <a:t>INSTRUCTION</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a:t>Stroke represents a major health crisis for patients and their families. </a:t>
            </a:r>
          </a:p>
          <a:p>
            <a:pPr algn="just"/>
            <a:r>
              <a:rPr lang="en-US" dirty="0"/>
              <a:t>Ignorance about the cause of the illness or the recovery process and misconceptions concerning the rehabilitation program and potential outcomes can negatively influence coping responses and progress in rehabilitation. </a:t>
            </a:r>
          </a:p>
          <a:p>
            <a:pPr algn="just"/>
            <a:r>
              <a:rPr lang="en-US" dirty="0"/>
              <a:t>Frequently the problems seem unmanageable and overwhelming for the family, especially when faced with alterations in the patient’s behavior, cognition, and emotion. </a:t>
            </a:r>
          </a:p>
          <a:p>
            <a:pPr algn="just"/>
            <a:r>
              <a:rPr lang="en-US" dirty="0"/>
              <a:t>Patients may feel depressed, isolated, irritable, or demanding Families often demonstrate reactions that include initial relief and hope for full recovery, followed by feelings of entrapment, depression, anger, or guilt when complete recovery does not occur. </a:t>
            </a:r>
            <a:r>
              <a:rPr lang="en-US" dirty="0" smtClean="0"/>
              <a:t> These </a:t>
            </a:r>
            <a:r>
              <a:rPr lang="en-US" dirty="0"/>
              <a:t>changes and feelings can strain even the best of relationships. </a:t>
            </a:r>
          </a:p>
          <a:p>
            <a:pPr algn="just"/>
            <a:r>
              <a:rPr lang="en-US" dirty="0"/>
              <a:t>Therapists can often have a dramatic influence on this situation because of the high frequency of contact and the often close relationships that develop with patients and their families. </a:t>
            </a:r>
          </a:p>
        </p:txBody>
      </p:sp>
    </p:spTree>
    <p:extLst>
      <p:ext uri="{BB962C8B-B14F-4D97-AF65-F5344CB8AC3E}">
        <p14:creationId xmlns="" xmlns:p14="http://schemas.microsoft.com/office/powerpoint/2010/main" val="2873559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DISCHARGE PLANNING</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Planning for discharge begins early in rehabilitation and involves the patient and family. </a:t>
            </a:r>
          </a:p>
          <a:p>
            <a:pPr algn="just"/>
            <a:r>
              <a:rPr lang="en-US" dirty="0"/>
              <a:t>Potential placement (safe place of residence), level of family and community support, and need for continued medical and rehabilitation services should all be explored. </a:t>
            </a:r>
          </a:p>
          <a:p>
            <a:pPr algn="just"/>
            <a:r>
              <a:rPr lang="en-US" dirty="0"/>
              <a:t>Family members should regularly participate in therapy sessions to learn exercises and activities designed to support the patient’s independence. </a:t>
            </a:r>
          </a:p>
          <a:p>
            <a:pPr algn="just"/>
            <a:r>
              <a:rPr lang="en-US" dirty="0"/>
              <a:t>Discharge should be considered when reasonable treatment goals/outcomes are attained.</a:t>
            </a:r>
          </a:p>
          <a:p>
            <a:pPr algn="just"/>
            <a:r>
              <a:rPr lang="en-US" dirty="0"/>
              <a:t>Indication of the attainment of a functional ceiling can be considered when there is lack of evidence of progress at two successive evaluations over a period of 2 weeks.</a:t>
            </a:r>
          </a:p>
          <a:p>
            <a:pPr algn="just"/>
            <a:r>
              <a:rPr lang="en-US" dirty="0"/>
              <a:t>Home visits should be made prior to discharge to determine the home’s physical structure and accessibility.</a:t>
            </a:r>
          </a:p>
          <a:p>
            <a:endParaRPr lang="en-US" dirty="0"/>
          </a:p>
        </p:txBody>
      </p:sp>
    </p:spTree>
    <p:extLst>
      <p:ext uri="{BB962C8B-B14F-4D97-AF65-F5344CB8AC3E}">
        <p14:creationId xmlns="" xmlns:p14="http://schemas.microsoft.com/office/powerpoint/2010/main" val="366785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r>
              <a:rPr lang="en-US" dirty="0"/>
              <a:t>Potential problems can be identified and corrective measures initiated. </a:t>
            </a:r>
          </a:p>
          <a:p>
            <a:pPr algn="just"/>
            <a:r>
              <a:rPr lang="en-US" dirty="0"/>
              <a:t>Home adaptations, assistive devices, and supportive services should be in place before the patient is discharged to home. </a:t>
            </a:r>
          </a:p>
          <a:p>
            <a:pPr algn="just"/>
            <a:r>
              <a:rPr lang="en-US" dirty="0"/>
              <a:t>Several trial home stays may be helpful in smoothing the transition from rehabilitation center to home. </a:t>
            </a:r>
          </a:p>
          <a:p>
            <a:pPr algn="just"/>
            <a:r>
              <a:rPr lang="en-US" dirty="0"/>
              <a:t>Patients with residual impairments or functional limitations who will be receiving outpatient or home therapy should be given all the necessary information concerning these services. </a:t>
            </a:r>
          </a:p>
          <a:p>
            <a:pPr algn="just"/>
            <a:r>
              <a:rPr lang="en-US" dirty="0"/>
              <a:t>Community services should be identified and information provided to the patient and family. </a:t>
            </a:r>
          </a:p>
          <a:p>
            <a:pPr algn="just"/>
            <a:r>
              <a:rPr lang="en-US" dirty="0"/>
              <a:t>Long-term follow-up at regularly scheduled intervals should be initiated in order to maintain patients at their highest possible functional level.</a:t>
            </a:r>
          </a:p>
          <a:p>
            <a:endParaRPr lang="en-US" dirty="0"/>
          </a:p>
        </p:txBody>
      </p:sp>
    </p:spTree>
    <p:extLst>
      <p:ext uri="{BB962C8B-B14F-4D97-AF65-F5344CB8AC3E}">
        <p14:creationId xmlns="" xmlns:p14="http://schemas.microsoft.com/office/powerpoint/2010/main" val="3245294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RECOVERY AND OUTCOMES</a:t>
            </a:r>
            <a:endParaRPr lang="en-US" dirty="0"/>
          </a:p>
        </p:txBody>
      </p:sp>
      <p:sp>
        <p:nvSpPr>
          <p:cNvPr id="3" name="Content Placeholder 2"/>
          <p:cNvSpPr>
            <a:spLocks noGrp="1"/>
          </p:cNvSpPr>
          <p:nvPr>
            <p:ph idx="1"/>
          </p:nvPr>
        </p:nvSpPr>
        <p:spPr/>
        <p:txBody>
          <a:bodyPr>
            <a:normAutofit lnSpcReduction="10000"/>
          </a:bodyPr>
          <a:lstStyle/>
          <a:p>
            <a:pPr algn="just"/>
            <a:r>
              <a:rPr lang="en-US" sz="1800" dirty="0"/>
              <a:t>Most patients with stroke regain their independent living status following discharge. </a:t>
            </a:r>
          </a:p>
          <a:p>
            <a:pPr algn="just"/>
            <a:r>
              <a:rPr lang="en-US" sz="1800" dirty="0"/>
              <a:t>The </a:t>
            </a:r>
            <a:r>
              <a:rPr lang="en-US" sz="1800" b="1" dirty="0">
                <a:solidFill>
                  <a:srgbClr val="FF0000"/>
                </a:solidFill>
              </a:rPr>
              <a:t>Copenhagen Stroke Study</a:t>
            </a:r>
            <a:r>
              <a:rPr lang="en-US" sz="1800" dirty="0"/>
              <a:t>, based on 1197 patients, revealed that 64 percent of patients were discharged to home, 15 percent were discharged to a nursing home, and 21 percent of patients died during their hospital stay. </a:t>
            </a:r>
          </a:p>
          <a:p>
            <a:pPr algn="just"/>
            <a:r>
              <a:rPr lang="en-US" sz="1800" dirty="0"/>
              <a:t>After rehabilitation, 11 percent of survivors still exhibited severe or very severe deficits, 11 percent had moderate deficits, and 78 percent had mild or no deficits.</a:t>
            </a:r>
          </a:p>
          <a:p>
            <a:pPr algn="just"/>
            <a:r>
              <a:rPr lang="en-US" sz="1800" dirty="0"/>
              <a:t>Functional recovery was completed within 12.5 weeks of stroke onset in 95 percent of patients.</a:t>
            </a:r>
          </a:p>
          <a:p>
            <a:pPr algn="just"/>
            <a:r>
              <a:rPr lang="en-US" sz="1800" dirty="0"/>
              <a:t>Recovery of walking function occurred in 61 percent of survivors (50 percent were independent while 11 percent required assistance).</a:t>
            </a:r>
          </a:p>
          <a:p>
            <a:pPr algn="just"/>
            <a:r>
              <a:rPr lang="en-US" sz="1800" dirty="0"/>
              <a:t>Only 30 to 60 percent of stroke survivors regain independence in ADL. </a:t>
            </a:r>
          </a:p>
          <a:p>
            <a:pPr algn="just"/>
            <a:r>
              <a:rPr lang="en-US" sz="1800" dirty="0"/>
              <a:t>Major problems in stroke outcome studies include the heterogeneity of patients admitted for rehabilitation, lack of consistency in outcome measures, and differences in duration, type, and onset of rehabilitation programs.</a:t>
            </a:r>
          </a:p>
          <a:p>
            <a:endParaRPr lang="en-US" dirty="0"/>
          </a:p>
        </p:txBody>
      </p:sp>
    </p:spTree>
    <p:extLst>
      <p:ext uri="{BB962C8B-B14F-4D97-AF65-F5344CB8AC3E}">
        <p14:creationId xmlns="" xmlns:p14="http://schemas.microsoft.com/office/powerpoint/2010/main" val="299793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with Poor outcome</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lgn="just">
              <a:buFont typeface="+mj-lt"/>
              <a:buAutoNum type="arabicPeriod"/>
            </a:pPr>
            <a:r>
              <a:rPr lang="en-US" dirty="0"/>
              <a:t>advanced age</a:t>
            </a:r>
          </a:p>
          <a:p>
            <a:pPr marL="514350" indent="-514350" algn="just">
              <a:buFont typeface="+mj-lt"/>
              <a:buAutoNum type="arabicPeriod"/>
            </a:pPr>
            <a:r>
              <a:rPr lang="en-US" dirty="0"/>
              <a:t>Severe motor impairments (prolonged paralysis, apraxia)</a:t>
            </a:r>
          </a:p>
          <a:p>
            <a:pPr marL="514350" indent="-514350" algn="just">
              <a:buFont typeface="+mj-lt"/>
              <a:buAutoNum type="arabicPeriod"/>
            </a:pPr>
            <a:r>
              <a:rPr lang="en-US" dirty="0"/>
              <a:t>Persistent medical problems (incontinence)</a:t>
            </a:r>
          </a:p>
          <a:p>
            <a:pPr marL="514350" indent="-514350" algn="just">
              <a:buFont typeface="+mj-lt"/>
              <a:buAutoNum type="arabicPeriod"/>
            </a:pPr>
            <a:r>
              <a:rPr lang="en-US" dirty="0"/>
              <a:t>Impaired cognitive function (decreased alertness, poor attention span, judgment, memory), severe language disturbances, and an inability to learn new tasks or follow simple commands</a:t>
            </a:r>
          </a:p>
          <a:p>
            <a:pPr marL="514350" indent="-514350" algn="just">
              <a:buFont typeface="+mj-lt"/>
              <a:buAutoNum type="arabicPeriod"/>
            </a:pPr>
            <a:r>
              <a:rPr lang="en-US" dirty="0"/>
              <a:t>Severe </a:t>
            </a:r>
            <a:r>
              <a:rPr lang="en-US" dirty="0" err="1"/>
              <a:t>visuospatial</a:t>
            </a:r>
            <a:r>
              <a:rPr lang="en-US" dirty="0"/>
              <a:t> </a:t>
            </a:r>
            <a:r>
              <a:rPr lang="en-US" dirty="0" err="1"/>
              <a:t>hemineglect</a:t>
            </a:r>
            <a:endParaRPr lang="en-US" dirty="0"/>
          </a:p>
          <a:p>
            <a:pPr marL="514350" indent="-514350" algn="just">
              <a:buFont typeface="+mj-lt"/>
              <a:buAutoNum type="arabicPeriod"/>
            </a:pPr>
            <a:r>
              <a:rPr lang="en-US" dirty="0"/>
              <a:t>Other less well-defined social and economic problems</a:t>
            </a:r>
          </a:p>
          <a:p>
            <a:endParaRPr lang="en-US" dirty="0"/>
          </a:p>
        </p:txBody>
      </p:sp>
    </p:spTree>
    <p:extLst>
      <p:ext uri="{BB962C8B-B14F-4D97-AF65-F5344CB8AC3E}">
        <p14:creationId xmlns="" xmlns:p14="http://schemas.microsoft.com/office/powerpoint/2010/main" val="1834987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Strategies to Improve Motor </a:t>
            </a:r>
            <a:r>
              <a:rPr lang="en-US" b="1" dirty="0" smtClean="0"/>
              <a:t>Learning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Patient engagement and motivation</a:t>
            </a:r>
          </a:p>
          <a:p>
            <a:r>
              <a:rPr lang="en-US" dirty="0" smtClean="0"/>
              <a:t>Motor relearning program for stroke</a:t>
            </a:r>
          </a:p>
          <a:p>
            <a:pPr lvl="1"/>
            <a:r>
              <a:rPr lang="en-US" dirty="0" smtClean="0"/>
              <a:t>Strategy development</a:t>
            </a:r>
          </a:p>
          <a:p>
            <a:pPr lvl="1"/>
            <a:r>
              <a:rPr lang="en-US" dirty="0" smtClean="0"/>
              <a:t>Feedback</a:t>
            </a:r>
          </a:p>
          <a:p>
            <a:pPr lvl="1"/>
            <a:r>
              <a:rPr lang="en-US" dirty="0" smtClean="0"/>
              <a:t>Practice </a:t>
            </a:r>
          </a:p>
          <a:p>
            <a:r>
              <a:rPr lang="en-US" dirty="0" smtClean="0"/>
              <a:t>Mirror therapy</a:t>
            </a:r>
          </a:p>
          <a:p>
            <a:r>
              <a:rPr lang="en-US" dirty="0" smtClean="0"/>
              <a:t>Mental practice</a:t>
            </a:r>
          </a:p>
          <a:p>
            <a:r>
              <a:rPr lang="en-US" dirty="0" smtClean="0"/>
              <a:t>Contextual interference</a:t>
            </a:r>
          </a:p>
          <a:p>
            <a:pPr lvl="1"/>
            <a:r>
              <a:rPr lang="en-US" dirty="0" smtClean="0"/>
              <a:t>Closed and open environment</a:t>
            </a:r>
            <a:endParaRPr lang="en-US" dirty="0"/>
          </a:p>
        </p:txBody>
      </p:sp>
    </p:spTree>
    <p:extLst>
      <p:ext uri="{BB962C8B-B14F-4D97-AF65-F5344CB8AC3E}">
        <p14:creationId xmlns="" xmlns:p14="http://schemas.microsoft.com/office/powerpoint/2010/main" val="1211742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Interventions to Improve Sensory </a:t>
            </a:r>
            <a:r>
              <a:rPr lang="en-US" b="1" dirty="0" smtClean="0"/>
              <a:t>Function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Sensory re-training program</a:t>
            </a:r>
          </a:p>
          <a:p>
            <a:pPr lvl="1"/>
            <a:r>
              <a:rPr lang="en-US" dirty="0" smtClean="0"/>
              <a:t>Mirror therapy</a:t>
            </a:r>
          </a:p>
          <a:p>
            <a:r>
              <a:rPr lang="en-US" dirty="0" smtClean="0"/>
              <a:t>Sensory stimulation intervention</a:t>
            </a:r>
          </a:p>
          <a:p>
            <a:pPr lvl="1"/>
            <a:r>
              <a:rPr lang="en-US" dirty="0" smtClean="0"/>
              <a:t>Compression, weightbearing, mobilization, pneumatic compression, electrical, thermal and magnetic stimulation</a:t>
            </a:r>
          </a:p>
          <a:p>
            <a:r>
              <a:rPr lang="en-US" dirty="0" smtClean="0"/>
              <a:t>Sensory –motor integrative treatment; functional activities with augmented sensory cues</a:t>
            </a:r>
          </a:p>
          <a:p>
            <a:endParaRPr lang="en-US" dirty="0"/>
          </a:p>
        </p:txBody>
      </p:sp>
    </p:spTree>
    <p:extLst>
      <p:ext uri="{BB962C8B-B14F-4D97-AF65-F5344CB8AC3E}">
        <p14:creationId xmlns="" xmlns:p14="http://schemas.microsoft.com/office/powerpoint/2010/main" val="47557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Interventions to Improve </a:t>
            </a:r>
            <a:r>
              <a:rPr lang="en-US" b="1" dirty="0" err="1"/>
              <a:t>Hemianopsia</a:t>
            </a:r>
            <a:r>
              <a:rPr lang="en-US" b="1" dirty="0"/>
              <a:t> and Unilateral </a:t>
            </a:r>
            <a:r>
              <a:rPr lang="en-US" b="1" dirty="0" smtClean="0"/>
              <a:t>Neglect</a:t>
            </a:r>
            <a:endParaRPr lang="en-US" dirty="0"/>
          </a:p>
        </p:txBody>
      </p:sp>
      <p:sp>
        <p:nvSpPr>
          <p:cNvPr id="3" name="Content Placeholder 2"/>
          <p:cNvSpPr>
            <a:spLocks noGrp="1"/>
          </p:cNvSpPr>
          <p:nvPr>
            <p:ph idx="1"/>
          </p:nvPr>
        </p:nvSpPr>
        <p:spPr/>
        <p:txBody>
          <a:bodyPr/>
          <a:lstStyle/>
          <a:p>
            <a:r>
              <a:rPr lang="en-US" dirty="0" err="1" smtClean="0"/>
              <a:t>Hemianopsia</a:t>
            </a:r>
            <a:r>
              <a:rPr lang="en-US" dirty="0" smtClean="0"/>
              <a:t> to </a:t>
            </a:r>
            <a:r>
              <a:rPr lang="en-US" dirty="0" err="1" smtClean="0"/>
              <a:t>anosognosia</a:t>
            </a:r>
            <a:endParaRPr lang="en-US" dirty="0" smtClean="0"/>
          </a:p>
          <a:p>
            <a:r>
              <a:rPr lang="en-US" dirty="0" smtClean="0"/>
              <a:t>Using paretic side</a:t>
            </a:r>
          </a:p>
          <a:p>
            <a:r>
              <a:rPr lang="en-US" dirty="0" smtClean="0"/>
              <a:t>Conducive environment</a:t>
            </a:r>
          </a:p>
          <a:p>
            <a:r>
              <a:rPr lang="en-US" dirty="0" smtClean="0"/>
              <a:t>Encourage awareness about the environment and about paralyzed side</a:t>
            </a:r>
          </a:p>
          <a:p>
            <a:r>
              <a:rPr lang="en-US" dirty="0" smtClean="0"/>
              <a:t>Imagery</a:t>
            </a:r>
          </a:p>
          <a:p>
            <a:endParaRPr lang="en-US" dirty="0"/>
          </a:p>
        </p:txBody>
      </p:sp>
    </p:spTree>
    <p:extLst>
      <p:ext uri="{BB962C8B-B14F-4D97-AF65-F5344CB8AC3E}">
        <p14:creationId xmlns="" xmlns:p14="http://schemas.microsoft.com/office/powerpoint/2010/main" val="14681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Interventions to Improve Flexibility and Joint </a:t>
            </a:r>
            <a:r>
              <a:rPr lang="en-US" b="1" dirty="0" smtClean="0"/>
              <a:t>Integrity</a:t>
            </a:r>
            <a:endParaRPr lang="en-US" dirty="0"/>
          </a:p>
        </p:txBody>
      </p:sp>
      <p:sp>
        <p:nvSpPr>
          <p:cNvPr id="3" name="Content Placeholder 2"/>
          <p:cNvSpPr>
            <a:spLocks noGrp="1"/>
          </p:cNvSpPr>
          <p:nvPr>
            <p:ph idx="1"/>
          </p:nvPr>
        </p:nvSpPr>
        <p:spPr/>
        <p:txBody>
          <a:bodyPr/>
          <a:lstStyle/>
          <a:p>
            <a:r>
              <a:rPr lang="en-US" dirty="0" smtClean="0"/>
              <a:t>AROM</a:t>
            </a:r>
          </a:p>
          <a:p>
            <a:r>
              <a:rPr lang="en-US" dirty="0" smtClean="0"/>
              <a:t>PROM</a:t>
            </a:r>
          </a:p>
          <a:p>
            <a:r>
              <a:rPr lang="en-US" dirty="0" smtClean="0"/>
              <a:t>Positioning strategies</a:t>
            </a:r>
          </a:p>
          <a:p>
            <a:r>
              <a:rPr lang="en-US" dirty="0" smtClean="0"/>
              <a:t>Protective devises. Resting splints</a:t>
            </a:r>
          </a:p>
          <a:p>
            <a:r>
              <a:rPr lang="en-US" dirty="0" smtClean="0"/>
              <a:t>Overhead pulleys for self ROM is contraindicated??</a:t>
            </a:r>
          </a:p>
          <a:p>
            <a:r>
              <a:rPr lang="en-US" dirty="0" smtClean="0"/>
              <a:t>Edema prevention</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08531" y="1905000"/>
            <a:ext cx="2352675" cy="199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4600" y="4343400"/>
            <a:ext cx="2552700" cy="2190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93859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2200" y="0"/>
            <a:ext cx="4572000" cy="670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31449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Interventions to Improve </a:t>
            </a:r>
            <a:r>
              <a:rPr lang="en-US" b="1" dirty="0" smtClean="0"/>
              <a:t>Strength</a:t>
            </a:r>
            <a:endParaRPr lang="en-US" dirty="0"/>
          </a:p>
        </p:txBody>
      </p:sp>
      <p:sp>
        <p:nvSpPr>
          <p:cNvPr id="3" name="Content Placeholder 2"/>
          <p:cNvSpPr>
            <a:spLocks noGrp="1"/>
          </p:cNvSpPr>
          <p:nvPr>
            <p:ph idx="1"/>
          </p:nvPr>
        </p:nvSpPr>
        <p:spPr/>
        <p:txBody>
          <a:bodyPr/>
          <a:lstStyle/>
          <a:p>
            <a:r>
              <a:rPr lang="en-US" dirty="0"/>
              <a:t>Progressive strengthening exercise</a:t>
            </a:r>
          </a:p>
          <a:p>
            <a:r>
              <a:rPr lang="en-US" dirty="0"/>
              <a:t>Combining resisted exercises with task oriented functional activities</a:t>
            </a:r>
          </a:p>
          <a:p>
            <a:r>
              <a:rPr lang="en-US" dirty="0"/>
              <a:t>Exercise precautions; safety and protection</a:t>
            </a:r>
          </a:p>
          <a:p>
            <a:r>
              <a:rPr lang="en-US" dirty="0"/>
              <a:t>Submaximal exercise</a:t>
            </a:r>
          </a:p>
          <a:p>
            <a:r>
              <a:rPr lang="en-US" dirty="0"/>
              <a:t>High intensity resisted exercise not recommended</a:t>
            </a:r>
          </a:p>
          <a:p>
            <a:endParaRPr lang="en-US" b="1" dirty="0"/>
          </a:p>
        </p:txBody>
      </p:sp>
    </p:spTree>
    <p:extLst>
      <p:ext uri="{BB962C8B-B14F-4D97-AF65-F5344CB8AC3E}">
        <p14:creationId xmlns="" xmlns:p14="http://schemas.microsoft.com/office/powerpoint/2010/main" val="4001318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Interventions to Manage </a:t>
            </a:r>
            <a:r>
              <a:rPr lang="en-US" b="1" dirty="0" smtClean="0"/>
              <a:t>Spasticity</a:t>
            </a:r>
            <a:endParaRPr lang="en-US" dirty="0"/>
          </a:p>
        </p:txBody>
      </p:sp>
      <p:sp>
        <p:nvSpPr>
          <p:cNvPr id="3" name="Content Placeholder 2"/>
          <p:cNvSpPr>
            <a:spLocks noGrp="1"/>
          </p:cNvSpPr>
          <p:nvPr>
            <p:ph idx="1"/>
          </p:nvPr>
        </p:nvSpPr>
        <p:spPr/>
        <p:txBody>
          <a:bodyPr>
            <a:normAutofit lnSpcReduction="10000"/>
          </a:bodyPr>
          <a:lstStyle/>
          <a:p>
            <a:r>
              <a:rPr lang="en-US" dirty="0" smtClean="0"/>
              <a:t>Position and posture</a:t>
            </a:r>
          </a:p>
          <a:p>
            <a:r>
              <a:rPr lang="en-US" dirty="0" smtClean="0"/>
              <a:t>Sustained stretching</a:t>
            </a:r>
          </a:p>
          <a:p>
            <a:r>
              <a:rPr lang="en-US" dirty="0" smtClean="0"/>
              <a:t>Rhythmic rotations</a:t>
            </a:r>
          </a:p>
          <a:p>
            <a:r>
              <a:rPr lang="en-US" dirty="0" smtClean="0"/>
              <a:t>Autogenic relaxation</a:t>
            </a:r>
          </a:p>
          <a:p>
            <a:r>
              <a:rPr lang="en-US" dirty="0" smtClean="0"/>
              <a:t>Weight bearing exercise</a:t>
            </a:r>
          </a:p>
          <a:p>
            <a:r>
              <a:rPr lang="en-US" dirty="0" smtClean="0"/>
              <a:t>Reciprocal inhibition</a:t>
            </a:r>
          </a:p>
          <a:p>
            <a:r>
              <a:rPr lang="en-US" dirty="0" smtClean="0"/>
              <a:t>Ice, massage, FES</a:t>
            </a:r>
          </a:p>
          <a:p>
            <a:r>
              <a:rPr lang="en-US" dirty="0" smtClean="0"/>
              <a:t>Orthotic devices</a:t>
            </a:r>
            <a:endParaRPr lang="en-US" dirty="0"/>
          </a:p>
        </p:txBody>
      </p:sp>
    </p:spTree>
    <p:extLst>
      <p:ext uri="{BB962C8B-B14F-4D97-AF65-F5344CB8AC3E}">
        <p14:creationId xmlns="" xmlns:p14="http://schemas.microsoft.com/office/powerpoint/2010/main" val="689021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4763</TotalTime>
  <Words>1116</Words>
  <Application>Microsoft Office PowerPoint</Application>
  <PresentationFormat>On-screen Show (4:3)</PresentationFormat>
  <Paragraphs>149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Physical therapy Interventions in stroke patient</vt:lpstr>
      <vt:lpstr>Slide 2</vt:lpstr>
      <vt:lpstr>Strategies to Improve Motor Learning</vt:lpstr>
      <vt:lpstr>Interventions to Improve Sensory Function</vt:lpstr>
      <vt:lpstr>Interventions to Improve Hemianopsia and Unilateral Neglect</vt:lpstr>
      <vt:lpstr>Interventions to Improve Flexibility and Joint Integrity</vt:lpstr>
      <vt:lpstr>Slide 7</vt:lpstr>
      <vt:lpstr>Interventions to Improve Strength</vt:lpstr>
      <vt:lpstr>Interventions to Manage Spasticity</vt:lpstr>
      <vt:lpstr>Interventions to Improve Movement Control</vt:lpstr>
      <vt:lpstr>Strategies to Improve Upper Extremity Function</vt:lpstr>
      <vt:lpstr>Slide 12</vt:lpstr>
      <vt:lpstr>Slide 13</vt:lpstr>
      <vt:lpstr>Slide 14</vt:lpstr>
      <vt:lpstr>Strategies to Improve Lower Extremity Function</vt:lpstr>
      <vt:lpstr>Interventions to Improve Functional Status</vt:lpstr>
      <vt:lpstr>Slide 17</vt:lpstr>
      <vt:lpstr>Interventions to Improve Postural Control and Balance</vt:lpstr>
      <vt:lpstr>Interventions to Improve Gait and Locomotion</vt:lpstr>
      <vt:lpstr>Slide 20</vt:lpstr>
      <vt:lpstr>Interventions to Improve Aerobic Capacity and Endurance</vt:lpstr>
      <vt:lpstr>PATIENT/CLIENT-RELATED INSTRUCTION</vt:lpstr>
      <vt:lpstr>DISCHARGE PLANNING</vt:lpstr>
      <vt:lpstr>Slide 24</vt:lpstr>
      <vt:lpstr>RECOVERY AND OUTCOMES</vt:lpstr>
      <vt:lpstr>Stroke  with Poor outcome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therapy Interventions in stroke patient</dc:title>
  <dc:creator>Administrator</dc:creator>
  <cp:lastModifiedBy>SALEEM</cp:lastModifiedBy>
  <cp:revision>19</cp:revision>
  <dcterms:created xsi:type="dcterms:W3CDTF">2006-08-16T00:00:00Z</dcterms:created>
  <dcterms:modified xsi:type="dcterms:W3CDTF">2015-04-24T06:27:04Z</dcterms:modified>
</cp:coreProperties>
</file>