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6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6752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2192000" cy="6753225"/>
          </a:xfrm>
          <a:custGeom>
            <a:avLst/>
            <a:gdLst/>
            <a:ahLst/>
            <a:cxnLst/>
            <a:rect l="l" t="t" r="r" b="b"/>
            <a:pathLst>
              <a:path w="12192000" h="6753225">
                <a:moveTo>
                  <a:pt x="0" y="6752844"/>
                </a:moveTo>
                <a:lnTo>
                  <a:pt x="12192000" y="6752844"/>
                </a:lnTo>
                <a:lnTo>
                  <a:pt x="12192000" y="0"/>
                </a:lnTo>
                <a:lnTo>
                  <a:pt x="0" y="0"/>
                </a:lnTo>
                <a:lnTo>
                  <a:pt x="0" y="6752844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2533" y="327151"/>
            <a:ext cx="9055735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324" y="914146"/>
            <a:ext cx="999680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8870" y="1389710"/>
            <a:ext cx="10154259" cy="4672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324" y="1955114"/>
            <a:ext cx="9919335" cy="2305118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575"/>
              </a:spcBef>
              <a:tabLst>
                <a:tab pos="9906000" algn="l"/>
              </a:tabLst>
            </a:pPr>
            <a:r>
              <a:rPr sz="8000" u="none" spc="-810" dirty="0">
                <a:solidFill>
                  <a:srgbClr val="252525"/>
                </a:solidFill>
              </a:rPr>
              <a:t>COMMUNICATION  </a:t>
            </a:r>
            <a:r>
              <a:rPr sz="8000" spc="-1055" dirty="0">
                <a:solidFill>
                  <a:srgbClr val="252525"/>
                </a:solidFill>
              </a:rPr>
              <a:t>MODELS</a:t>
            </a:r>
            <a:r>
              <a:rPr sz="8000" spc="-1055">
                <a:solidFill>
                  <a:srgbClr val="252525"/>
                </a:solidFill>
              </a:rPr>
              <a:t>	</a:t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0" y="644398"/>
            <a:ext cx="101955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370" dirty="0"/>
              <a:t>Disadvantages </a:t>
            </a:r>
            <a:r>
              <a:rPr sz="4300" u="none" spc="-285" dirty="0"/>
              <a:t>and </a:t>
            </a:r>
            <a:r>
              <a:rPr sz="4300" u="none" spc="-270" dirty="0"/>
              <a:t>Criticisms </a:t>
            </a:r>
            <a:r>
              <a:rPr sz="4300" u="none" spc="-75" dirty="0"/>
              <a:t>of</a:t>
            </a:r>
            <a:r>
              <a:rPr sz="4300" u="none" spc="-775" dirty="0"/>
              <a:t> </a:t>
            </a:r>
            <a:r>
              <a:rPr sz="4300" u="none" spc="-375" dirty="0"/>
              <a:t>Lasswell’s </a:t>
            </a:r>
            <a:r>
              <a:rPr sz="4300" u="none" spc="-180" dirty="0"/>
              <a:t>Model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084580" y="1664690"/>
            <a:ext cx="9623425" cy="393633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975"/>
              </a:spcBef>
              <a:buClr>
                <a:srgbClr val="E38312"/>
              </a:buClr>
              <a:buAutoNum type="arabicPeriod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It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does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not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include</a:t>
            </a:r>
            <a:r>
              <a:rPr sz="2800" spc="-15" dirty="0">
                <a:solidFill>
                  <a:srgbClr val="404040"/>
                </a:solidFill>
                <a:latin typeface="+mj-lt"/>
                <a:cs typeface="Carlito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+mj-lt"/>
                <a:cs typeface="Carlito"/>
              </a:rPr>
              <a:t>feedback.</a:t>
            </a:r>
            <a:endParaRPr sz="2800">
              <a:latin typeface="+mj-lt"/>
              <a:cs typeface="Carlito"/>
            </a:endParaRPr>
          </a:p>
          <a:p>
            <a:pPr marL="756285" marR="594360" indent="-744220">
              <a:lnSpc>
                <a:spcPts val="4750"/>
              </a:lnSpc>
              <a:spcBef>
                <a:spcPts val="1480"/>
              </a:spcBef>
              <a:buClr>
                <a:srgbClr val="E38312"/>
              </a:buClr>
              <a:buAutoNum type="arabicPeriod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Without </a:t>
            </a:r>
            <a:r>
              <a:rPr sz="2800" spc="-15" dirty="0">
                <a:solidFill>
                  <a:srgbClr val="404040"/>
                </a:solidFill>
                <a:latin typeface="+mj-lt"/>
                <a:cs typeface="Carlito"/>
              </a:rPr>
              <a:t>feedback,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a </a:t>
            </a:r>
            <a:r>
              <a:rPr sz="2800" spc="-10" dirty="0">
                <a:solidFill>
                  <a:srgbClr val="404040"/>
                </a:solidFill>
                <a:latin typeface="+mj-lt"/>
                <a:cs typeface="Carlito"/>
              </a:rPr>
              <a:t>communication  </a:t>
            </a:r>
            <a:r>
              <a:rPr sz="2800" spc="-15" dirty="0">
                <a:solidFill>
                  <a:srgbClr val="404040"/>
                </a:solidFill>
                <a:latin typeface="+mj-lt"/>
                <a:cs typeface="Carlito"/>
              </a:rPr>
              <a:t>process can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not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be</a:t>
            </a:r>
            <a:r>
              <a:rPr sz="2800" spc="25" dirty="0">
                <a:solidFill>
                  <a:srgbClr val="404040"/>
                </a:solidFill>
                <a:latin typeface="+mj-lt"/>
                <a:cs typeface="Carlito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fruitful.</a:t>
            </a:r>
            <a:endParaRPr sz="2800">
              <a:latin typeface="+mj-lt"/>
              <a:cs typeface="Carlito"/>
            </a:endParaRPr>
          </a:p>
          <a:p>
            <a:pPr marL="756285" indent="-744220">
              <a:lnSpc>
                <a:spcPct val="100000"/>
              </a:lnSpc>
              <a:spcBef>
                <a:spcPts val="805"/>
              </a:spcBef>
              <a:buClr>
                <a:srgbClr val="E38312"/>
              </a:buClr>
              <a:buAutoNum type="arabicPeriod"/>
              <a:tabLst>
                <a:tab pos="756285" algn="l"/>
                <a:tab pos="756920" algn="l"/>
              </a:tabLst>
            </a:pPr>
            <a:r>
              <a:rPr sz="2800" spc="-10" dirty="0">
                <a:solidFill>
                  <a:srgbClr val="404040"/>
                </a:solidFill>
                <a:latin typeface="+mj-lt"/>
                <a:cs typeface="Carlito"/>
              </a:rPr>
              <a:t>Ignores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the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possibility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of</a:t>
            </a:r>
            <a:r>
              <a:rPr sz="2800" spc="5" dirty="0">
                <a:solidFill>
                  <a:srgbClr val="404040"/>
                </a:solidFill>
                <a:latin typeface="+mj-lt"/>
                <a:cs typeface="Carlito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noise.</a:t>
            </a:r>
            <a:endParaRPr sz="2800">
              <a:latin typeface="+mj-lt"/>
              <a:cs typeface="Carlito"/>
            </a:endParaRPr>
          </a:p>
          <a:p>
            <a:pPr marL="756285" marR="5080" indent="-744220">
              <a:lnSpc>
                <a:spcPts val="4750"/>
              </a:lnSpc>
              <a:spcBef>
                <a:spcPts val="1470"/>
              </a:spcBef>
              <a:buClr>
                <a:srgbClr val="E38312"/>
              </a:buClr>
              <a:buAutoNum type="arabicPeriod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It is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very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linear and does </a:t>
            </a:r>
            <a:r>
              <a:rPr sz="2800" spc="-5" dirty="0">
                <a:solidFill>
                  <a:srgbClr val="404040"/>
                </a:solidFill>
                <a:latin typeface="+mj-lt"/>
                <a:cs typeface="Carlito"/>
              </a:rPr>
              <a:t>not consider  </a:t>
            </a:r>
            <a:r>
              <a:rPr sz="2800" spc="-15" dirty="0">
                <a:solidFill>
                  <a:srgbClr val="404040"/>
                </a:solidFill>
                <a:latin typeface="+mj-lt"/>
                <a:cs typeface="Carlito"/>
              </a:rPr>
              <a:t>barriers 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in the </a:t>
            </a:r>
            <a:r>
              <a:rPr sz="2800" spc="-10" dirty="0">
                <a:solidFill>
                  <a:srgbClr val="404040"/>
                </a:solidFill>
                <a:latin typeface="+mj-lt"/>
                <a:cs typeface="Carlito"/>
              </a:rPr>
              <a:t>communication</a:t>
            </a:r>
            <a:r>
              <a:rPr sz="2800" dirty="0">
                <a:solidFill>
                  <a:srgbClr val="404040"/>
                </a:solidFill>
                <a:latin typeface="+mj-lt"/>
                <a:cs typeface="Carlito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+mj-lt"/>
                <a:cs typeface="Carlito"/>
              </a:rPr>
              <a:t>process</a:t>
            </a:r>
            <a:r>
              <a:rPr sz="4400" spc="-1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580" y="723646"/>
            <a:ext cx="10088880" cy="3414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  <a:tabLst>
                <a:tab pos="10075545" algn="l"/>
              </a:tabLst>
            </a:pPr>
            <a:r>
              <a:rPr sz="6000" u="sng" spc="-36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6000" u="sng" spc="-62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Types </a:t>
            </a:r>
            <a:r>
              <a:rPr sz="6000" u="sng" spc="-9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of </a:t>
            </a:r>
            <a:r>
              <a:rPr sz="6000" u="sng" spc="-39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Linear</a:t>
            </a:r>
            <a:r>
              <a:rPr sz="6000" u="sng" spc="-81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6000" u="sng" spc="-40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Communications	</a:t>
            </a:r>
            <a:endParaRPr sz="6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950">
              <a:latin typeface="Arial"/>
              <a:cs typeface="Arial"/>
            </a:endParaRPr>
          </a:p>
          <a:p>
            <a:pPr marL="527050" marR="2631440" indent="-514350">
              <a:lnSpc>
                <a:spcPct val="109400"/>
              </a:lnSpc>
              <a:buFont typeface="+mj-lt"/>
              <a:buAutoNum type="arabicPeriod"/>
            </a:pPr>
            <a:r>
              <a:rPr sz="2800" spc="-50" dirty="0">
                <a:solidFill>
                  <a:srgbClr val="404040"/>
                </a:solidFill>
                <a:cs typeface="Carlito"/>
              </a:rPr>
              <a:t>Aristotle’s </a:t>
            </a:r>
            <a:r>
              <a:rPr sz="2800">
                <a:solidFill>
                  <a:srgbClr val="404040"/>
                </a:solidFill>
                <a:cs typeface="Carlito"/>
              </a:rPr>
              <a:t>Model  </a:t>
            </a:r>
            <a:endParaRPr lang="en-US" sz="2800" dirty="0" smtClean="0">
              <a:solidFill>
                <a:srgbClr val="404040"/>
              </a:solidFill>
              <a:cs typeface="Carlito"/>
            </a:endParaRPr>
          </a:p>
          <a:p>
            <a:pPr marL="527050" marR="2631440" indent="-514350">
              <a:lnSpc>
                <a:spcPct val="109400"/>
              </a:lnSpc>
              <a:buFont typeface="+mj-lt"/>
              <a:buAutoNum type="arabicPeriod"/>
            </a:pPr>
            <a:r>
              <a:rPr sz="2800" smtClean="0">
                <a:solidFill>
                  <a:srgbClr val="404040"/>
                </a:solidFill>
                <a:cs typeface="Carlito"/>
              </a:rPr>
              <a:t>Shannon </a:t>
            </a:r>
            <a:r>
              <a:rPr sz="2800" spc="-60" dirty="0">
                <a:solidFill>
                  <a:srgbClr val="404040"/>
                </a:solidFill>
                <a:cs typeface="Carlito"/>
              </a:rPr>
              <a:t>Weaver</a:t>
            </a:r>
            <a:r>
              <a:rPr sz="2800" spc="-125" dirty="0">
                <a:solidFill>
                  <a:srgbClr val="404040"/>
                </a:solidFill>
                <a:cs typeface="Carlito"/>
              </a:rPr>
              <a:t> </a:t>
            </a:r>
            <a:r>
              <a:rPr sz="2800">
                <a:solidFill>
                  <a:srgbClr val="404040"/>
                </a:solidFill>
                <a:cs typeface="Carlito"/>
              </a:rPr>
              <a:t>Model </a:t>
            </a:r>
            <a:endParaRPr lang="en-US" sz="2800" dirty="0" smtClean="0">
              <a:solidFill>
                <a:srgbClr val="404040"/>
              </a:solidFill>
              <a:cs typeface="Carlito"/>
            </a:endParaRPr>
          </a:p>
          <a:p>
            <a:pPr marL="527050" marR="2631440" indent="-514350">
              <a:lnSpc>
                <a:spcPct val="109400"/>
              </a:lnSpc>
              <a:buFont typeface="+mj-lt"/>
              <a:buAutoNum type="arabicPeriod"/>
            </a:pPr>
            <a:r>
              <a:rPr sz="2800" smtClean="0">
                <a:solidFill>
                  <a:srgbClr val="404040"/>
                </a:solidFill>
                <a:cs typeface="Carlito"/>
              </a:rPr>
              <a:t> </a:t>
            </a:r>
            <a:r>
              <a:rPr sz="2800" spc="-50" dirty="0">
                <a:solidFill>
                  <a:srgbClr val="404040"/>
                </a:solidFill>
                <a:cs typeface="Carlito"/>
              </a:rPr>
              <a:t>Berlo’s </a:t>
            </a:r>
            <a:r>
              <a:rPr sz="2800" spc="-10" dirty="0">
                <a:solidFill>
                  <a:srgbClr val="404040"/>
                </a:solidFill>
                <a:cs typeface="Carlito"/>
              </a:rPr>
              <a:t>SMCR</a:t>
            </a:r>
            <a:r>
              <a:rPr sz="2800" spc="5" dirty="0">
                <a:solidFill>
                  <a:srgbClr val="404040"/>
                </a:solidFill>
                <a:cs typeface="Carlito"/>
              </a:rPr>
              <a:t> </a:t>
            </a:r>
            <a:r>
              <a:rPr sz="2800" dirty="0">
                <a:solidFill>
                  <a:srgbClr val="404040"/>
                </a:solidFill>
                <a:cs typeface="Carlito"/>
              </a:rPr>
              <a:t>Model</a:t>
            </a:r>
            <a:endParaRPr sz="2800"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851281"/>
            <a:ext cx="9996805" cy="419281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  <a:tabLst>
                <a:tab pos="9970770" algn="l"/>
              </a:tabLst>
            </a:pPr>
            <a:r>
              <a:rPr sz="4800" u="sng" spc="-47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Types </a:t>
            </a:r>
            <a:r>
              <a:rPr sz="4800" u="sng" spc="-6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of </a:t>
            </a:r>
            <a:r>
              <a:rPr sz="4800" u="sng" spc="-29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Linear</a:t>
            </a:r>
            <a:r>
              <a:rPr sz="4800" u="sng" spc="-53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 </a:t>
            </a:r>
            <a:r>
              <a:rPr sz="4800" u="sng" spc="-29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Communications	</a:t>
            </a:r>
            <a:endParaRPr sz="4800">
              <a:latin typeface="Arial"/>
              <a:cs typeface="Arial"/>
            </a:endParaRPr>
          </a:p>
          <a:p>
            <a:pPr marL="40005" algn="ctr">
              <a:lnSpc>
                <a:spcPct val="100000"/>
              </a:lnSpc>
              <a:spcBef>
                <a:spcPts val="495"/>
              </a:spcBef>
            </a:pPr>
            <a:r>
              <a:rPr sz="4800" b="1" spc="-30" dirty="0">
                <a:solidFill>
                  <a:srgbClr val="404040"/>
                </a:solidFill>
                <a:latin typeface="Carlito"/>
                <a:cs typeface="Carlito"/>
              </a:rPr>
              <a:t>ARISTOTLE’S</a:t>
            </a:r>
            <a:r>
              <a:rPr sz="4800" b="1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800" b="1" spc="-5" dirty="0">
                <a:solidFill>
                  <a:srgbClr val="404040"/>
                </a:solidFill>
                <a:latin typeface="Carlito"/>
                <a:cs typeface="Carlito"/>
              </a:rPr>
              <a:t>MODEL</a:t>
            </a:r>
            <a:endParaRPr sz="4800">
              <a:latin typeface="Carlito"/>
              <a:cs typeface="Carlito"/>
            </a:endParaRPr>
          </a:p>
          <a:p>
            <a:pPr marL="12700" marR="96520" indent="46990">
              <a:lnSpc>
                <a:spcPct val="80000"/>
              </a:lnSpc>
              <a:spcBef>
                <a:spcPts val="1405"/>
              </a:spcBef>
              <a:tabLst>
                <a:tab pos="977900" algn="l"/>
                <a:tab pos="4004310" algn="l"/>
              </a:tabLst>
            </a:pPr>
            <a:r>
              <a:rPr sz="3600" spc="-40" dirty="0">
                <a:solidFill>
                  <a:srgbClr val="404040"/>
                </a:solidFill>
                <a:cs typeface="Carlito"/>
              </a:rPr>
              <a:t>Aristotle’s </a:t>
            </a:r>
            <a:r>
              <a:rPr sz="3600" dirty="0">
                <a:solidFill>
                  <a:srgbClr val="404040"/>
                </a:solidFill>
                <a:cs typeface="Carlito"/>
              </a:rPr>
              <a:t>Model is a linear 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communication	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model </a:t>
            </a:r>
            <a:r>
              <a:rPr sz="3600" dirty="0">
                <a:solidFill>
                  <a:srgbClr val="404040"/>
                </a:solidFill>
                <a:cs typeface="Carlito"/>
              </a:rPr>
              <a:t>which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was </a:t>
            </a:r>
            <a:r>
              <a:rPr sz="3600" dirty="0">
                <a:solidFill>
                  <a:srgbClr val="404040"/>
                </a:solidFill>
                <a:cs typeface="Carlito"/>
              </a:rPr>
              <a:t>made  </a:t>
            </a:r>
            <a:r>
              <a:rPr sz="3600" spc="-35" dirty="0">
                <a:solidFill>
                  <a:srgbClr val="404040"/>
                </a:solidFill>
                <a:cs typeface="Carlito"/>
              </a:rPr>
              <a:t>for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public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speaking</a:t>
            </a:r>
            <a:r>
              <a:rPr sz="3600" spc="-10">
                <a:solidFill>
                  <a:srgbClr val="404040"/>
                </a:solidFill>
                <a:cs typeface="Carlito"/>
              </a:rPr>
              <a:t>. </a:t>
            </a:r>
            <a:endParaRPr lang="en-US" sz="3600" spc="-10" dirty="0" smtClean="0">
              <a:solidFill>
                <a:srgbClr val="404040"/>
              </a:solidFill>
              <a:cs typeface="Carlito"/>
            </a:endParaRPr>
          </a:p>
          <a:p>
            <a:pPr marL="12700" marR="96520" indent="46990">
              <a:lnSpc>
                <a:spcPct val="80000"/>
              </a:lnSpc>
              <a:spcBef>
                <a:spcPts val="1405"/>
              </a:spcBef>
              <a:tabLst>
                <a:tab pos="977900" algn="l"/>
                <a:tab pos="4004310" algn="l"/>
              </a:tabLst>
            </a:pPr>
            <a:r>
              <a:rPr sz="3600" smtClean="0">
                <a:solidFill>
                  <a:srgbClr val="404040"/>
                </a:solidFill>
                <a:cs typeface="Carlito"/>
              </a:rPr>
              <a:t>In </a:t>
            </a:r>
            <a:r>
              <a:rPr sz="3600" spc="-40" dirty="0">
                <a:solidFill>
                  <a:srgbClr val="404040"/>
                </a:solidFill>
                <a:cs typeface="Carlito"/>
              </a:rPr>
              <a:t>Aristotle’s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model, 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	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speaker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sent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message </a:t>
            </a:r>
            <a:r>
              <a:rPr sz="3600" dirty="0">
                <a:solidFill>
                  <a:srgbClr val="404040"/>
                </a:solidFill>
                <a:cs typeface="Carlito"/>
              </a:rPr>
              <a:t>and the  audience </a:t>
            </a:r>
            <a:r>
              <a:rPr sz="3600" spc="-20" dirty="0">
                <a:solidFill>
                  <a:srgbClr val="404040"/>
                </a:solidFill>
                <a:cs typeface="Carlito"/>
              </a:rPr>
              <a:t>receive </a:t>
            </a:r>
            <a:r>
              <a:rPr sz="3600" dirty="0">
                <a:solidFill>
                  <a:srgbClr val="404040"/>
                </a:solidFill>
                <a:cs typeface="Carlito"/>
              </a:rPr>
              <a:t>it.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dirty="0">
                <a:solidFill>
                  <a:srgbClr val="404040"/>
                </a:solidFill>
                <a:cs typeface="Carlito"/>
              </a:rPr>
              <a:t>model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was  </a:t>
            </a:r>
            <a:r>
              <a:rPr sz="3600" dirty="0">
                <a:solidFill>
                  <a:srgbClr val="404040"/>
                </a:solidFill>
                <a:cs typeface="Carlito"/>
              </a:rPr>
              <a:t>made </a:t>
            </a:r>
            <a:r>
              <a:rPr sz="3600" spc="-30" dirty="0">
                <a:solidFill>
                  <a:srgbClr val="404040"/>
                </a:solidFill>
                <a:cs typeface="Carlito"/>
              </a:rPr>
              <a:t>to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establish </a:t>
            </a:r>
            <a:r>
              <a:rPr sz="3600" dirty="0">
                <a:solidFill>
                  <a:srgbClr val="404040"/>
                </a:solidFill>
                <a:cs typeface="Carlito"/>
              </a:rPr>
              <a:t>a</a:t>
            </a:r>
            <a:r>
              <a:rPr sz="3600" spc="45" dirty="0">
                <a:solidFill>
                  <a:srgbClr val="404040"/>
                </a:solidFill>
                <a:cs typeface="Carlito"/>
              </a:rPr>
              <a:t> </a:t>
            </a:r>
            <a:r>
              <a:rPr sz="3600" spc="-20" dirty="0">
                <a:solidFill>
                  <a:srgbClr val="404040"/>
                </a:solidFill>
                <a:cs typeface="Carlito"/>
              </a:rPr>
              <a:t>propaganda.</a:t>
            </a:r>
            <a:endParaRPr sz="3600"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" y="286511"/>
            <a:ext cx="12166600" cy="5736590"/>
            <a:chOff x="25907" y="286511"/>
            <a:chExt cx="12166600" cy="573659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07" y="286511"/>
              <a:ext cx="12166092" cy="5736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437134"/>
            <a:ext cx="90849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210" dirty="0"/>
              <a:t>Critical </a:t>
            </a:r>
            <a:r>
              <a:rPr sz="4300" u="none" spc="-295" dirty="0"/>
              <a:t>Elements </a:t>
            </a:r>
            <a:r>
              <a:rPr sz="4300" u="none" spc="-55" dirty="0"/>
              <a:t>of </a:t>
            </a:r>
            <a:r>
              <a:rPr sz="4300" u="none" spc="-370" dirty="0"/>
              <a:t>a </a:t>
            </a:r>
            <a:r>
              <a:rPr sz="4300" u="none" spc="-315" dirty="0"/>
              <a:t>Good</a:t>
            </a:r>
            <a:r>
              <a:rPr sz="4300" u="none" spc="-690" dirty="0"/>
              <a:t> </a:t>
            </a:r>
            <a:r>
              <a:rPr sz="4300" u="none" spc="-245" dirty="0"/>
              <a:t>Communicator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8585" rIns="0" bIns="0" rtlCol="0">
            <a:spAutoFit/>
          </a:bodyPr>
          <a:lstStyle/>
          <a:p>
            <a:pPr marL="186690" algn="ctr">
              <a:lnSpc>
                <a:spcPct val="100000"/>
              </a:lnSpc>
              <a:spcBef>
                <a:spcPts val="1155"/>
              </a:spcBef>
            </a:pPr>
            <a:r>
              <a:rPr b="1" dirty="0">
                <a:latin typeface="Carlito"/>
                <a:cs typeface="Carlito"/>
              </a:rPr>
              <a:t>ETHOS</a:t>
            </a:r>
          </a:p>
          <a:p>
            <a:pPr marL="169545" marR="5080" indent="22860">
              <a:lnSpc>
                <a:spcPct val="90000"/>
              </a:lnSpc>
              <a:spcBef>
                <a:spcPts val="1435"/>
              </a:spcBef>
            </a:pPr>
            <a:r>
              <a:rPr sz="4000" spc="-15" dirty="0"/>
              <a:t>Ethos </a:t>
            </a:r>
            <a:r>
              <a:rPr sz="4000" spc="-5" dirty="0"/>
              <a:t>is the </a:t>
            </a:r>
            <a:r>
              <a:rPr sz="4000" spc="-15" dirty="0"/>
              <a:t>characteristic </a:t>
            </a:r>
            <a:r>
              <a:rPr sz="4000" spc="-5" dirty="0"/>
              <a:t>which </a:t>
            </a:r>
            <a:r>
              <a:rPr sz="4000" spc="-35" dirty="0"/>
              <a:t>makes </a:t>
            </a:r>
            <a:r>
              <a:rPr sz="4000" spc="-20" dirty="0"/>
              <a:t>you  </a:t>
            </a:r>
            <a:r>
              <a:rPr sz="4000" spc="-10" dirty="0"/>
              <a:t>credible </a:t>
            </a:r>
            <a:r>
              <a:rPr sz="4000" spc="-5" dirty="0"/>
              <a:t>in </a:t>
            </a:r>
            <a:r>
              <a:rPr sz="4000" spc="-25" dirty="0"/>
              <a:t>front </a:t>
            </a:r>
            <a:r>
              <a:rPr sz="4000" spc="-5" dirty="0"/>
              <a:t>of the audience. If </a:t>
            </a:r>
            <a:r>
              <a:rPr sz="4000" spc="-15" dirty="0"/>
              <a:t>there </a:t>
            </a:r>
            <a:r>
              <a:rPr sz="4000" spc="-5" dirty="0"/>
              <a:t>is </a:t>
            </a:r>
            <a:r>
              <a:rPr sz="4000" spc="-10" dirty="0"/>
              <a:t>no  </a:t>
            </a:r>
            <a:r>
              <a:rPr sz="4000" spc="-35" dirty="0"/>
              <a:t>credibility, </a:t>
            </a:r>
            <a:r>
              <a:rPr sz="4000" spc="-5" dirty="0"/>
              <a:t>the audience </a:t>
            </a:r>
            <a:r>
              <a:rPr sz="4000" spc="-10" dirty="0"/>
              <a:t>will </a:t>
            </a:r>
            <a:r>
              <a:rPr sz="4000" spc="-5" dirty="0"/>
              <a:t>not </a:t>
            </a:r>
            <a:r>
              <a:rPr sz="4000" spc="-20" dirty="0"/>
              <a:t>believe </a:t>
            </a:r>
            <a:r>
              <a:rPr sz="4000" spc="-5" dirty="0"/>
              <a:t>in </a:t>
            </a:r>
            <a:r>
              <a:rPr sz="4000" spc="-25" dirty="0"/>
              <a:t>you  </a:t>
            </a:r>
            <a:r>
              <a:rPr sz="4000" spc="-5" dirty="0"/>
              <a:t>and </a:t>
            </a:r>
            <a:r>
              <a:rPr sz="4000" spc="-10" dirty="0"/>
              <a:t>will </a:t>
            </a:r>
            <a:r>
              <a:rPr sz="4000" spc="-5" dirty="0"/>
              <a:t>not be </a:t>
            </a:r>
            <a:r>
              <a:rPr sz="4000" spc="-20" dirty="0"/>
              <a:t>persuaded </a:t>
            </a:r>
            <a:r>
              <a:rPr sz="4000" spc="-10" dirty="0"/>
              <a:t>by </a:t>
            </a:r>
            <a:r>
              <a:rPr sz="4000" spc="-20" dirty="0"/>
              <a:t>you. </a:t>
            </a:r>
            <a:r>
              <a:rPr sz="4000" spc="-10" dirty="0"/>
              <a:t>Expertise </a:t>
            </a:r>
            <a:r>
              <a:rPr sz="4000" spc="-5" dirty="0"/>
              <a:t>and  </a:t>
            </a:r>
            <a:r>
              <a:rPr sz="4000" spc="-10" dirty="0"/>
              <a:t>positions </a:t>
            </a:r>
            <a:r>
              <a:rPr sz="4000" spc="-5" dirty="0"/>
              <a:t>also </a:t>
            </a:r>
            <a:r>
              <a:rPr sz="4000" spc="-15" dirty="0"/>
              <a:t>give </a:t>
            </a:r>
            <a:r>
              <a:rPr sz="4000" spc="-10" dirty="0"/>
              <a:t>credibility </a:t>
            </a:r>
            <a:r>
              <a:rPr sz="4000" spc="-20" dirty="0"/>
              <a:t>to </a:t>
            </a:r>
            <a:r>
              <a:rPr sz="4000" spc="-5" dirty="0"/>
              <a:t>a</a:t>
            </a:r>
            <a:r>
              <a:rPr sz="4000" spc="20" dirty="0"/>
              <a:t> </a:t>
            </a:r>
            <a:r>
              <a:rPr sz="4000" spc="-20" dirty="0"/>
              <a:t>person.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437134"/>
            <a:ext cx="90849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210" dirty="0"/>
              <a:t>Critical </a:t>
            </a:r>
            <a:r>
              <a:rPr sz="4300" u="none" spc="-295" dirty="0"/>
              <a:t>Elements </a:t>
            </a:r>
            <a:r>
              <a:rPr sz="4300" u="none" spc="-55" dirty="0"/>
              <a:t>of </a:t>
            </a:r>
            <a:r>
              <a:rPr sz="4300" u="none" spc="-370" dirty="0"/>
              <a:t>a </a:t>
            </a:r>
            <a:r>
              <a:rPr sz="4300" u="none" spc="-315" dirty="0"/>
              <a:t>Good</a:t>
            </a:r>
            <a:r>
              <a:rPr sz="4300" u="none" spc="-690" dirty="0"/>
              <a:t> </a:t>
            </a:r>
            <a:r>
              <a:rPr sz="4300" u="none" spc="-245" dirty="0"/>
              <a:t>Communicator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176324" y="1673864"/>
            <a:ext cx="9990455" cy="334200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5"/>
              </a:spcBef>
            </a:pPr>
            <a:r>
              <a:rPr sz="3600" b="1" spc="-90" dirty="0">
                <a:solidFill>
                  <a:srgbClr val="404040"/>
                </a:solidFill>
                <a:latin typeface="Carlito"/>
                <a:cs typeface="Carlito"/>
              </a:rPr>
              <a:t>PATHOS</a:t>
            </a:r>
            <a:endParaRPr sz="3600">
              <a:latin typeface="Carlito"/>
              <a:cs typeface="Carlito"/>
            </a:endParaRPr>
          </a:p>
          <a:p>
            <a:pPr marL="12700" marR="5080" indent="12065">
              <a:lnSpc>
                <a:spcPct val="90000"/>
              </a:lnSpc>
              <a:spcBef>
                <a:spcPts val="1390"/>
              </a:spcBef>
            </a:pP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If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what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you </a:t>
            </a:r>
            <a:r>
              <a:rPr sz="3600" spc="-30" dirty="0">
                <a:solidFill>
                  <a:srgbClr val="404040"/>
                </a:solidFill>
                <a:latin typeface="Carlito"/>
                <a:cs typeface="Carlito"/>
              </a:rPr>
              <a:t>say matters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them and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can 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connect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it,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then they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will be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more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interested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will think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you are more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credible. Emotional  bonds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will </a:t>
            </a:r>
            <a:r>
              <a:rPr sz="3600" spc="-30" dirty="0">
                <a:solidFill>
                  <a:srgbClr val="404040"/>
                </a:solidFill>
                <a:latin typeface="Carlito"/>
                <a:cs typeface="Carlito"/>
              </a:rPr>
              <a:t>make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audience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captivated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they 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feel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speaker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one of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their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own</a:t>
            </a:r>
            <a:r>
              <a:rPr sz="3600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people.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437134"/>
            <a:ext cx="90849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none" spc="-210" dirty="0"/>
              <a:t>Critical </a:t>
            </a:r>
            <a:r>
              <a:rPr sz="4300" u="none" spc="-295" dirty="0"/>
              <a:t>Elements </a:t>
            </a:r>
            <a:r>
              <a:rPr sz="4300" u="none" spc="-55" dirty="0"/>
              <a:t>of </a:t>
            </a:r>
            <a:r>
              <a:rPr sz="4300" u="none" spc="-370" dirty="0"/>
              <a:t>a </a:t>
            </a:r>
            <a:r>
              <a:rPr sz="4300" u="none" spc="-315" dirty="0"/>
              <a:t>Good</a:t>
            </a:r>
            <a:r>
              <a:rPr sz="4300" u="none" spc="-690" dirty="0"/>
              <a:t> </a:t>
            </a:r>
            <a:r>
              <a:rPr sz="4300" u="none" spc="-245" dirty="0"/>
              <a:t>Communicator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176324" y="1673864"/>
            <a:ext cx="9726930" cy="432943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72720" algn="ctr">
              <a:lnSpc>
                <a:spcPct val="100000"/>
              </a:lnSpc>
              <a:spcBef>
                <a:spcPts val="1055"/>
              </a:spcBef>
            </a:pPr>
            <a:r>
              <a:rPr sz="3600" b="1" spc="-20" dirty="0">
                <a:solidFill>
                  <a:srgbClr val="404040"/>
                </a:solidFill>
                <a:latin typeface="Carlito"/>
                <a:cs typeface="Carlito"/>
              </a:rPr>
              <a:t>LOGOS</a:t>
            </a:r>
            <a:endParaRPr sz="3600">
              <a:latin typeface="Carlito"/>
              <a:cs typeface="Carlito"/>
            </a:endParaRPr>
          </a:p>
          <a:p>
            <a:pPr marL="12700" marR="5080" indent="12065">
              <a:lnSpc>
                <a:spcPct val="90000"/>
              </a:lnSpc>
              <a:spcBef>
                <a:spcPts val="1390"/>
              </a:spcBef>
            </a:pP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Logos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logic.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People believe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you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only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if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they 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understand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what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you are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trying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600" spc="-80" dirty="0">
                <a:solidFill>
                  <a:srgbClr val="404040"/>
                </a:solidFill>
                <a:latin typeface="Carlito"/>
                <a:cs typeface="Carlito"/>
              </a:rPr>
              <a:t>say.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People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find 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logic in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everything.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If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there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no logic behind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speaker’s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work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or time,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do not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want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get 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involved. Everybody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has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sense of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reason. </a:t>
            </a:r>
            <a:r>
              <a:rPr sz="3600" spc="-95" dirty="0">
                <a:solidFill>
                  <a:srgbClr val="404040"/>
                </a:solidFill>
                <a:latin typeface="Carlito"/>
                <a:cs typeface="Carlito"/>
              </a:rPr>
              <a:t>You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must 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present facts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audience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them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600" spc="-15" dirty="0">
                <a:solidFill>
                  <a:srgbClr val="404040"/>
                </a:solidFill>
                <a:latin typeface="Carlito"/>
                <a:cs typeface="Carlito"/>
              </a:rPr>
              <a:t>believe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in 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you.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914146"/>
            <a:ext cx="1570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950" dirty="0"/>
              <a:t>C</a:t>
            </a:r>
            <a:r>
              <a:rPr u="none" spc="-220" dirty="0"/>
              <a:t>o</a:t>
            </a:r>
            <a:r>
              <a:rPr u="none" spc="-275" dirty="0"/>
              <a:t>n</a:t>
            </a:r>
            <a:r>
              <a:rPr u="none" spc="185" dirty="0"/>
              <a:t>t</a:t>
            </a:r>
            <a:r>
              <a:rPr u="none" spc="-1540"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1559016"/>
            <a:ext cx="9808210" cy="44999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07010" algn="ctr">
              <a:lnSpc>
                <a:spcPct val="100000"/>
              </a:lnSpc>
              <a:spcBef>
                <a:spcPts val="1030"/>
              </a:spcBef>
            </a:pPr>
            <a:r>
              <a:rPr sz="4000" b="1" spc="-25" dirty="0">
                <a:solidFill>
                  <a:srgbClr val="404040"/>
                </a:solidFill>
                <a:latin typeface="Carlito"/>
                <a:cs typeface="Carlito"/>
              </a:rPr>
              <a:t>SHANNON-WEAVER</a:t>
            </a:r>
            <a:r>
              <a:rPr sz="4000" b="1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404040"/>
                </a:solidFill>
                <a:latin typeface="Carlito"/>
                <a:cs typeface="Carlito"/>
              </a:rPr>
              <a:t>MODEL</a:t>
            </a:r>
            <a:endParaRPr sz="4000">
              <a:latin typeface="Carlito"/>
              <a:cs typeface="Carlito"/>
            </a:endParaRPr>
          </a:p>
          <a:p>
            <a:pPr marL="12700" marR="5080" indent="22860">
              <a:lnSpc>
                <a:spcPct val="90000"/>
              </a:lnSpc>
              <a:spcBef>
                <a:spcPts val="1405"/>
              </a:spcBef>
            </a:pP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Shannon </a:t>
            </a:r>
            <a:r>
              <a:rPr sz="3500" spc="-45" dirty="0">
                <a:solidFill>
                  <a:srgbClr val="404040"/>
                </a:solidFill>
                <a:latin typeface="Carlito"/>
                <a:cs typeface="Carlito"/>
              </a:rPr>
              <a:t>Weaver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Model of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Communication 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is a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mathematical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model used </a:t>
            </a:r>
            <a:r>
              <a:rPr sz="3500" spc="-35" dirty="0">
                <a:solidFill>
                  <a:srgbClr val="404040"/>
                </a:solidFill>
                <a:latin typeface="Carlito"/>
                <a:cs typeface="Carlito"/>
              </a:rPr>
              <a:t>for </a:t>
            </a:r>
            <a:r>
              <a:rPr sz="3500" spc="-15" dirty="0">
                <a:solidFill>
                  <a:srgbClr val="404040"/>
                </a:solidFill>
                <a:latin typeface="Carlito"/>
                <a:cs typeface="Carlito"/>
              </a:rPr>
              <a:t>technical  communication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or machine </a:t>
            </a:r>
            <a:r>
              <a:rPr sz="3500" spc="-15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3500" spc="-40" dirty="0">
                <a:solidFill>
                  <a:srgbClr val="404040"/>
                </a:solidFill>
                <a:latin typeface="Carlito"/>
                <a:cs typeface="Carlito"/>
              </a:rPr>
              <a:t>like  </a:t>
            </a:r>
            <a:r>
              <a:rPr sz="3500" spc="-20" dirty="0">
                <a:solidFill>
                  <a:srgbClr val="404040"/>
                </a:solidFill>
                <a:latin typeface="Carlito"/>
                <a:cs typeface="Carlito"/>
              </a:rPr>
              <a:t>telegraph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telephone</a:t>
            </a:r>
            <a:r>
              <a:rPr sz="3500" spc="-10">
                <a:solidFill>
                  <a:srgbClr val="404040"/>
                </a:solidFill>
                <a:latin typeface="Carlito"/>
                <a:cs typeface="Carlito"/>
              </a:rPr>
              <a:t>. </a:t>
            </a:r>
            <a:endParaRPr lang="en-US" sz="3500" spc="-10" dirty="0" smtClean="0">
              <a:solidFill>
                <a:srgbClr val="404040"/>
              </a:solidFill>
              <a:latin typeface="Carlito"/>
              <a:cs typeface="Carlito"/>
            </a:endParaRPr>
          </a:p>
          <a:p>
            <a:pPr marL="12700" marR="5080" indent="22860">
              <a:lnSpc>
                <a:spcPct val="90000"/>
              </a:lnSpc>
              <a:spcBef>
                <a:spcPts val="1405"/>
              </a:spcBef>
            </a:pPr>
            <a:r>
              <a:rPr sz="3500" spc="-5" smtClean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Shannon </a:t>
            </a:r>
            <a:r>
              <a:rPr sz="3500" spc="-45" dirty="0">
                <a:solidFill>
                  <a:srgbClr val="404040"/>
                </a:solidFill>
                <a:latin typeface="Carlito"/>
                <a:cs typeface="Carlito"/>
              </a:rPr>
              <a:t>Weaver’s 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model, if the channel does not </a:t>
            </a:r>
            <a:r>
              <a:rPr sz="3500" spc="-3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3500" spc="-15" dirty="0">
                <a:solidFill>
                  <a:srgbClr val="404040"/>
                </a:solidFill>
                <a:latin typeface="Carlito"/>
                <a:cs typeface="Carlito"/>
              </a:rPr>
              <a:t>distorting 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elements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noise </a:t>
            </a:r>
            <a:r>
              <a:rPr sz="3500" spc="-15" dirty="0">
                <a:solidFill>
                  <a:srgbClr val="404040"/>
                </a:solidFill>
                <a:latin typeface="Carlito"/>
                <a:cs typeface="Carlito"/>
              </a:rPr>
              <a:t>producing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elements,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the  </a:t>
            </a:r>
            <a:r>
              <a:rPr sz="3500" spc="-15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3500" spc="-5" dirty="0">
                <a:solidFill>
                  <a:srgbClr val="404040"/>
                </a:solidFill>
                <a:latin typeface="Carlito"/>
                <a:cs typeface="Carlito"/>
              </a:rPr>
              <a:t>is</a:t>
            </a:r>
            <a:r>
              <a:rPr sz="35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500" spc="-10" dirty="0">
                <a:solidFill>
                  <a:srgbClr val="404040"/>
                </a:solidFill>
                <a:latin typeface="Carlito"/>
                <a:cs typeface="Carlito"/>
              </a:rPr>
              <a:t>successful.</a:t>
            </a:r>
            <a:endParaRPr sz="3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591692"/>
            <a:ext cx="8762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45" dirty="0"/>
              <a:t>Concepts </a:t>
            </a:r>
            <a:r>
              <a:rPr u="none" spc="-120" dirty="0"/>
              <a:t>in </a:t>
            </a:r>
            <a:r>
              <a:rPr u="none" spc="-355" dirty="0"/>
              <a:t>Shannon-Weaver</a:t>
            </a:r>
            <a:r>
              <a:rPr u="none" spc="-595" dirty="0"/>
              <a:t> </a:t>
            </a:r>
            <a:r>
              <a:rPr u="none" spc="-160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1801495"/>
            <a:ext cx="9645650" cy="36017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4445">
              <a:lnSpc>
                <a:spcPct val="90000"/>
              </a:lnSpc>
              <a:spcBef>
                <a:spcPts val="495"/>
              </a:spcBef>
            </a:pPr>
            <a:r>
              <a:rPr sz="3300" b="1" dirty="0">
                <a:solidFill>
                  <a:srgbClr val="404040"/>
                </a:solidFill>
                <a:latin typeface="Carlito"/>
                <a:cs typeface="Carlito"/>
              </a:rPr>
              <a:t>Sender </a:t>
            </a:r>
            <a:r>
              <a:rPr sz="3300" b="1" spc="-10" dirty="0">
                <a:solidFill>
                  <a:srgbClr val="404040"/>
                </a:solidFill>
                <a:latin typeface="Carlito"/>
                <a:cs typeface="Carlito"/>
              </a:rPr>
              <a:t>(Information source)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Sender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is the </a:t>
            </a:r>
            <a:r>
              <a:rPr sz="3300" spc="-15" dirty="0">
                <a:solidFill>
                  <a:srgbClr val="404040"/>
                </a:solidFill>
                <a:latin typeface="Carlito"/>
                <a:cs typeface="Carlito"/>
              </a:rPr>
              <a:t>person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who  </a:t>
            </a:r>
            <a:r>
              <a:rPr sz="3300" spc="-25" dirty="0">
                <a:solidFill>
                  <a:srgbClr val="404040"/>
                </a:solidFill>
                <a:latin typeface="Carlito"/>
                <a:cs typeface="Carlito"/>
              </a:rPr>
              <a:t>makes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message, chooses the channel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sends the  message.</a:t>
            </a:r>
            <a:endParaRPr sz="3300">
              <a:latin typeface="Carlito"/>
              <a:cs typeface="Carlito"/>
            </a:endParaRPr>
          </a:p>
          <a:p>
            <a:pPr marL="12700" marR="173355" indent="4445" algn="just">
              <a:lnSpc>
                <a:spcPct val="90000"/>
              </a:lnSpc>
              <a:spcBef>
                <a:spcPts val="1405"/>
              </a:spcBef>
            </a:pPr>
            <a:r>
              <a:rPr sz="3300" b="1" dirty="0">
                <a:solidFill>
                  <a:srgbClr val="404040"/>
                </a:solidFill>
                <a:latin typeface="Carlito"/>
                <a:cs typeface="Carlito"/>
              </a:rPr>
              <a:t>Encoder </a:t>
            </a:r>
            <a:r>
              <a:rPr sz="3300" b="1" spc="-25" dirty="0">
                <a:solidFill>
                  <a:srgbClr val="404040"/>
                </a:solidFill>
                <a:latin typeface="Carlito"/>
                <a:cs typeface="Carlito"/>
              </a:rPr>
              <a:t>(Transmitter) </a:t>
            </a:r>
            <a:r>
              <a:rPr sz="3300" spc="-10" dirty="0">
                <a:solidFill>
                  <a:srgbClr val="404040"/>
                </a:solidFill>
                <a:latin typeface="Carlito"/>
                <a:cs typeface="Carlito"/>
              </a:rPr>
              <a:t>–Encoder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is the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sender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who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uses  machine, which </a:t>
            </a:r>
            <a:r>
              <a:rPr sz="3300" spc="-20" dirty="0">
                <a:solidFill>
                  <a:srgbClr val="404040"/>
                </a:solidFill>
                <a:latin typeface="Carlito"/>
                <a:cs typeface="Carlito"/>
              </a:rPr>
              <a:t>converts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message </a:t>
            </a:r>
            <a:r>
              <a:rPr sz="3300" spc="-25" dirty="0">
                <a:solidFill>
                  <a:srgbClr val="404040"/>
                </a:solidFill>
                <a:latin typeface="Carlito"/>
                <a:cs typeface="Carlito"/>
              </a:rPr>
              <a:t>into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signals or </a:t>
            </a:r>
            <a:r>
              <a:rPr sz="3300" spc="-10" dirty="0">
                <a:solidFill>
                  <a:srgbClr val="404040"/>
                </a:solidFill>
                <a:latin typeface="Carlito"/>
                <a:cs typeface="Carlito"/>
              </a:rPr>
              <a:t>binary  </a:t>
            </a:r>
            <a:r>
              <a:rPr sz="3300" spc="-20" dirty="0">
                <a:solidFill>
                  <a:srgbClr val="404040"/>
                </a:solidFill>
                <a:latin typeface="Carlito"/>
                <a:cs typeface="Carlito"/>
              </a:rPr>
              <a:t>data.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It </a:t>
            </a:r>
            <a:r>
              <a:rPr sz="3300" spc="-10" dirty="0">
                <a:solidFill>
                  <a:srgbClr val="404040"/>
                </a:solidFill>
                <a:latin typeface="Carlito"/>
                <a:cs typeface="Carlito"/>
              </a:rPr>
              <a:t>might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also </a:t>
            </a:r>
            <a:r>
              <a:rPr sz="3300" spc="-10" dirty="0">
                <a:solidFill>
                  <a:srgbClr val="404040"/>
                </a:solidFill>
                <a:latin typeface="Carlito"/>
                <a:cs typeface="Carlito"/>
              </a:rPr>
              <a:t>directly </a:t>
            </a:r>
            <a:r>
              <a:rPr sz="3300" spc="-35" dirty="0">
                <a:solidFill>
                  <a:srgbClr val="404040"/>
                </a:solidFill>
                <a:latin typeface="Carlito"/>
                <a:cs typeface="Carlito"/>
              </a:rPr>
              <a:t>refer </a:t>
            </a:r>
            <a:r>
              <a:rPr sz="3300" spc="-2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3300" spc="9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machine.</a:t>
            </a:r>
            <a:endParaRPr sz="3300">
              <a:latin typeface="Carlito"/>
              <a:cs typeface="Carlito"/>
            </a:endParaRPr>
          </a:p>
          <a:p>
            <a:pPr marL="17145" algn="just">
              <a:lnSpc>
                <a:spcPct val="100000"/>
              </a:lnSpc>
              <a:spcBef>
                <a:spcPts val="1005"/>
              </a:spcBef>
            </a:pPr>
            <a:r>
              <a:rPr sz="3300" b="1" dirty="0">
                <a:solidFill>
                  <a:srgbClr val="404040"/>
                </a:solidFill>
                <a:latin typeface="Carlito"/>
                <a:cs typeface="Carlito"/>
              </a:rPr>
              <a:t>Channel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–Channel </a:t>
            </a:r>
            <a:r>
              <a:rPr sz="3300" dirty="0">
                <a:solidFill>
                  <a:srgbClr val="404040"/>
                </a:solidFill>
                <a:latin typeface="Carlito"/>
                <a:cs typeface="Carlito"/>
              </a:rPr>
              <a:t>is the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medium used </a:t>
            </a:r>
            <a:r>
              <a:rPr sz="33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send</a:t>
            </a:r>
            <a:r>
              <a:rPr sz="33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300" spc="-5" dirty="0">
                <a:solidFill>
                  <a:srgbClr val="404040"/>
                </a:solidFill>
                <a:latin typeface="Carlito"/>
                <a:cs typeface="Carlito"/>
              </a:rPr>
              <a:t>message.</a:t>
            </a:r>
            <a:endParaRPr sz="3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298450"/>
            <a:ext cx="9996805" cy="53746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2065">
              <a:lnSpc>
                <a:spcPct val="90000"/>
              </a:lnSpc>
              <a:spcBef>
                <a:spcPts val="530"/>
              </a:spcBef>
              <a:tabLst>
                <a:tab pos="9983470" algn="l"/>
              </a:tabLst>
            </a:pPr>
            <a:r>
              <a:rPr sz="3600" b="1" spc="-5" dirty="0">
                <a:solidFill>
                  <a:srgbClr val="404040"/>
                </a:solidFill>
                <a:cs typeface="Carlito"/>
              </a:rPr>
              <a:t>Decoder </a:t>
            </a:r>
            <a:r>
              <a:rPr sz="3600" b="1" spc="-15" dirty="0">
                <a:solidFill>
                  <a:srgbClr val="404040"/>
                </a:solidFill>
                <a:cs typeface="Carlito"/>
              </a:rPr>
              <a:t>(Receiver) </a:t>
            </a:r>
            <a:r>
              <a:rPr sz="3600" dirty="0">
                <a:solidFill>
                  <a:srgbClr val="404040"/>
                </a:solidFill>
                <a:cs typeface="Carlito"/>
              </a:rPr>
              <a:t>–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Decoder </a:t>
            </a:r>
            <a:r>
              <a:rPr sz="3600" dirty="0">
                <a:solidFill>
                  <a:srgbClr val="404040"/>
                </a:solidFill>
                <a:cs typeface="Carlito"/>
              </a:rPr>
              <a:t>is the machine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used 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to  </a:t>
            </a:r>
            <a:r>
              <a:rPr sz="3600" spc="-20" dirty="0">
                <a:solidFill>
                  <a:srgbClr val="404040"/>
                </a:solidFill>
                <a:cs typeface="Carlito"/>
              </a:rPr>
              <a:t>convert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signals or </a:t>
            </a:r>
            <a:r>
              <a:rPr sz="3600" dirty="0">
                <a:solidFill>
                  <a:srgbClr val="404040"/>
                </a:solidFill>
                <a:cs typeface="Carlito"/>
              </a:rPr>
              <a:t>binary 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data into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message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or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 </a:t>
            </a:r>
            <a:r>
              <a:rPr sz="3600" u="sng" spc="-1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receiver </a:t>
            </a:r>
            <a:r>
              <a:rPr sz="360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who </a:t>
            </a:r>
            <a:r>
              <a:rPr sz="3600" u="sng" spc="-1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translates </a:t>
            </a:r>
            <a:r>
              <a:rPr sz="360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the </a:t>
            </a:r>
            <a:r>
              <a:rPr sz="3600" u="sng" spc="-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message </a:t>
            </a:r>
            <a:r>
              <a:rPr sz="3600" u="sng" spc="-2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from</a:t>
            </a:r>
            <a:r>
              <a:rPr sz="3600" u="sng" spc="-7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 </a:t>
            </a:r>
            <a:r>
              <a:rPr sz="3600" u="sng" spc="-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cs typeface="Carlito"/>
              </a:rPr>
              <a:t>signals.	</a:t>
            </a:r>
            <a:endParaRPr sz="3600">
              <a:cs typeface="Carlito"/>
            </a:endParaRPr>
          </a:p>
          <a:p>
            <a:pPr marL="12700" marR="22860" indent="12065">
              <a:lnSpc>
                <a:spcPct val="90000"/>
              </a:lnSpc>
              <a:spcBef>
                <a:spcPts val="1390"/>
              </a:spcBef>
            </a:pPr>
            <a:r>
              <a:rPr sz="3600" b="1" spc="-15" dirty="0">
                <a:solidFill>
                  <a:srgbClr val="404040"/>
                </a:solidFill>
                <a:cs typeface="Carlito"/>
              </a:rPr>
              <a:t>Receiver </a:t>
            </a:r>
            <a:r>
              <a:rPr sz="3600" b="1" spc="-10" dirty="0">
                <a:solidFill>
                  <a:srgbClr val="404040"/>
                </a:solidFill>
                <a:cs typeface="Carlito"/>
              </a:rPr>
              <a:t>(Destination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)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–Receiver </a:t>
            </a:r>
            <a:r>
              <a:rPr sz="3600" dirty="0">
                <a:solidFill>
                  <a:srgbClr val="404040"/>
                </a:solidFill>
                <a:cs typeface="Carlito"/>
              </a:rPr>
              <a:t>is the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person </a:t>
            </a:r>
            <a:r>
              <a:rPr sz="3600" dirty="0">
                <a:solidFill>
                  <a:srgbClr val="404040"/>
                </a:solidFill>
                <a:cs typeface="Carlito"/>
              </a:rPr>
              <a:t>who 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gets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message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or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place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where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message  must reach.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receiver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provides feedback according  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to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message.</a:t>
            </a:r>
            <a:endParaRPr sz="3600">
              <a:cs typeface="Carlito"/>
            </a:endParaRPr>
          </a:p>
          <a:p>
            <a:pPr marL="12700" marR="956944" indent="12065">
              <a:lnSpc>
                <a:spcPct val="90000"/>
              </a:lnSpc>
              <a:spcBef>
                <a:spcPts val="1405"/>
              </a:spcBef>
            </a:pPr>
            <a:r>
              <a:rPr sz="3600" b="1" dirty="0">
                <a:solidFill>
                  <a:srgbClr val="404040"/>
                </a:solidFill>
                <a:cs typeface="Carlito"/>
              </a:rPr>
              <a:t>Noise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–Noise </a:t>
            </a:r>
            <a:r>
              <a:rPr sz="3600" dirty="0">
                <a:solidFill>
                  <a:srgbClr val="404040"/>
                </a:solidFill>
                <a:cs typeface="Carlito"/>
              </a:rPr>
              <a:t>is the </a:t>
            </a:r>
            <a:r>
              <a:rPr sz="3600" spc="-20" dirty="0">
                <a:solidFill>
                  <a:srgbClr val="404040"/>
                </a:solidFill>
                <a:cs typeface="Carlito"/>
              </a:rPr>
              <a:t>physical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disturbances </a:t>
            </a:r>
            <a:r>
              <a:rPr sz="3600" spc="-35" dirty="0">
                <a:solidFill>
                  <a:srgbClr val="404040"/>
                </a:solidFill>
                <a:cs typeface="Carlito"/>
              </a:rPr>
              <a:t>like 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environment,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people, 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etc. </a:t>
            </a:r>
            <a:r>
              <a:rPr sz="3600" dirty="0">
                <a:solidFill>
                  <a:srgbClr val="404040"/>
                </a:solidFill>
                <a:cs typeface="Carlito"/>
              </a:rPr>
              <a:t>which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does not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let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 </a:t>
            </a:r>
            <a:r>
              <a:rPr sz="3600" spc="-5" dirty="0">
                <a:solidFill>
                  <a:srgbClr val="404040"/>
                </a:solidFill>
                <a:cs typeface="Carlito"/>
              </a:rPr>
              <a:t>message </a:t>
            </a:r>
            <a:r>
              <a:rPr sz="3600" spc="-20" dirty="0">
                <a:solidFill>
                  <a:srgbClr val="404040"/>
                </a:solidFill>
                <a:cs typeface="Carlito"/>
              </a:rPr>
              <a:t>get </a:t>
            </a:r>
            <a:r>
              <a:rPr sz="3600" spc="-25" dirty="0">
                <a:solidFill>
                  <a:srgbClr val="404040"/>
                </a:solidFill>
                <a:cs typeface="Carlito"/>
              </a:rPr>
              <a:t>to </a:t>
            </a:r>
            <a:r>
              <a:rPr sz="3600" dirty="0">
                <a:solidFill>
                  <a:srgbClr val="404040"/>
                </a:solidFill>
                <a:cs typeface="Carlito"/>
              </a:rPr>
              <a:t>the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receiver </a:t>
            </a:r>
            <a:r>
              <a:rPr sz="3600" dirty="0">
                <a:solidFill>
                  <a:srgbClr val="404040"/>
                </a:solidFill>
                <a:cs typeface="Carlito"/>
              </a:rPr>
              <a:t>as </a:t>
            </a:r>
            <a:r>
              <a:rPr sz="3600" spc="-10" dirty="0">
                <a:solidFill>
                  <a:srgbClr val="404040"/>
                </a:solidFill>
                <a:cs typeface="Carlito"/>
              </a:rPr>
              <a:t>what </a:t>
            </a:r>
            <a:r>
              <a:rPr sz="3600" dirty="0">
                <a:solidFill>
                  <a:srgbClr val="404040"/>
                </a:solidFill>
                <a:cs typeface="Carlito"/>
              </a:rPr>
              <a:t>is </a:t>
            </a:r>
            <a:r>
              <a:rPr sz="3600" spc="-15" dirty="0">
                <a:solidFill>
                  <a:srgbClr val="404040"/>
                </a:solidFill>
                <a:cs typeface="Carlito"/>
              </a:rPr>
              <a:t>sent.</a:t>
            </a:r>
            <a:endParaRPr sz="3600"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3470" algn="l"/>
              </a:tabLst>
            </a:pPr>
            <a:r>
              <a:rPr spc="-305" dirty="0"/>
              <a:t>Learning</a:t>
            </a:r>
            <a:r>
              <a:rPr spc="-420" dirty="0"/>
              <a:t> </a:t>
            </a:r>
            <a:r>
              <a:rPr spc="-280" dirty="0"/>
              <a:t>Objectives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795398"/>
            <a:ext cx="9810115" cy="40709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2065">
              <a:lnSpc>
                <a:spcPts val="3890"/>
              </a:lnSpc>
              <a:spcBef>
                <a:spcPts val="585"/>
              </a:spcBef>
            </a:pPr>
            <a:r>
              <a:rPr sz="3600" spc="-50" dirty="0">
                <a:solidFill>
                  <a:srgbClr val="404040"/>
                </a:solidFill>
                <a:latin typeface="Carlito"/>
                <a:cs typeface="Carlito"/>
              </a:rPr>
              <a:t>At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end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lesson,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students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should be</a:t>
            </a:r>
            <a:r>
              <a:rPr sz="3600" spc="-9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able  </a:t>
            </a:r>
            <a:r>
              <a:rPr sz="3600" spc="-20" dirty="0">
                <a:solidFill>
                  <a:srgbClr val="404040"/>
                </a:solidFill>
                <a:latin typeface="Carlito"/>
                <a:cs typeface="Carlito"/>
              </a:rPr>
              <a:t>to:</a:t>
            </a:r>
            <a:endParaRPr sz="3600">
              <a:latin typeface="Carlito"/>
              <a:cs typeface="Carlito"/>
            </a:endParaRPr>
          </a:p>
          <a:p>
            <a:pPr marL="12700" marR="894080" indent="12065">
              <a:lnSpc>
                <a:spcPts val="3890"/>
              </a:lnSpc>
              <a:spcBef>
                <a:spcPts val="1390"/>
              </a:spcBef>
              <a:buAutoNum type="alphaUcPeriod"/>
              <a:tabLst>
                <a:tab pos="511175" algn="l"/>
              </a:tabLst>
            </a:pP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identify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different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kinds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3600" spc="-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communication 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models</a:t>
            </a:r>
            <a:endParaRPr sz="3600">
              <a:latin typeface="Carlito"/>
              <a:cs typeface="Carlito"/>
            </a:endParaRPr>
          </a:p>
          <a:p>
            <a:pPr marL="492125" indent="-467995">
              <a:lnSpc>
                <a:spcPct val="100000"/>
              </a:lnSpc>
              <a:spcBef>
                <a:spcPts val="915"/>
              </a:spcBef>
              <a:buAutoNum type="alphaUcPeriod"/>
              <a:tabLst>
                <a:tab pos="492759" algn="l"/>
              </a:tabLst>
            </a:pP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differentiate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these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communication</a:t>
            </a:r>
            <a:r>
              <a:rPr sz="3600" spc="-8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models.</a:t>
            </a:r>
            <a:endParaRPr sz="3600">
              <a:latin typeface="Carlito"/>
              <a:cs typeface="Carlito"/>
            </a:endParaRPr>
          </a:p>
          <a:p>
            <a:pPr marL="12700" marR="641350" indent="12065">
              <a:lnSpc>
                <a:spcPts val="3890"/>
              </a:lnSpc>
              <a:spcBef>
                <a:spcPts val="1460"/>
              </a:spcBef>
              <a:buAutoNum type="alphaUcPeriod"/>
              <a:tabLst>
                <a:tab pos="591185" algn="l"/>
                <a:tab pos="591820" algn="l"/>
              </a:tabLst>
            </a:pP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apply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one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3600" dirty="0">
                <a:solidFill>
                  <a:srgbClr val="404040"/>
                </a:solidFill>
                <a:latin typeface="Carlito"/>
                <a:cs typeface="Carlito"/>
              </a:rPr>
              <a:t>model </a:t>
            </a:r>
            <a:r>
              <a:rPr sz="3600" spc="-5" dirty="0">
                <a:solidFill>
                  <a:srgbClr val="404040"/>
                </a:solidFill>
                <a:latin typeface="Carlito"/>
                <a:cs typeface="Carlito"/>
              </a:rPr>
              <a:t>on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their</a:t>
            </a:r>
            <a:r>
              <a:rPr sz="3600" spc="-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rlito"/>
                <a:cs typeface="Carlito"/>
              </a:rPr>
              <a:t>own  </a:t>
            </a:r>
            <a:r>
              <a:rPr sz="3600" spc="-25" dirty="0">
                <a:solidFill>
                  <a:srgbClr val="404040"/>
                </a:solidFill>
                <a:latin typeface="Carlito"/>
                <a:cs typeface="Carlito"/>
              </a:rPr>
              <a:t>context.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79" y="295656"/>
            <a:ext cx="11978640" cy="5989320"/>
            <a:chOff x="106679" y="295656"/>
            <a:chExt cx="11978640" cy="598932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79" y="295656"/>
              <a:ext cx="11978640" cy="59893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292353"/>
            <a:ext cx="85566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95" dirty="0">
                <a:latin typeface="+mn-lt"/>
              </a:rPr>
              <a:t>Example </a:t>
            </a:r>
            <a:r>
              <a:rPr u="none" spc="-60" dirty="0">
                <a:latin typeface="+mn-lt"/>
              </a:rPr>
              <a:t>of </a:t>
            </a:r>
            <a:r>
              <a:rPr u="none" spc="-375" dirty="0">
                <a:latin typeface="+mn-lt"/>
              </a:rPr>
              <a:t>Shannon </a:t>
            </a:r>
            <a:r>
              <a:rPr u="none" spc="-350" dirty="0">
                <a:latin typeface="+mn-lt"/>
              </a:rPr>
              <a:t>Weaver</a:t>
            </a:r>
            <a:r>
              <a:rPr u="none" spc="-610" dirty="0">
                <a:latin typeface="+mn-lt"/>
              </a:rPr>
              <a:t> </a:t>
            </a:r>
            <a:r>
              <a:rPr u="none" spc="-160" dirty="0">
                <a:latin typeface="+mn-lt"/>
              </a:rPr>
              <a:t>Model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18870" y="990600"/>
            <a:ext cx="10154259" cy="491955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69545" marR="5080">
              <a:lnSpc>
                <a:spcPct val="90000"/>
              </a:lnSpc>
              <a:spcBef>
                <a:spcPts val="390"/>
              </a:spcBef>
              <a:tabLst>
                <a:tab pos="10140950" algn="l"/>
              </a:tabLst>
            </a:pPr>
            <a:r>
              <a:rPr sz="2800">
                <a:uFill>
                  <a:solidFill>
                    <a:srgbClr val="7E7E7E"/>
                  </a:solidFill>
                </a:uFill>
                <a:latin typeface="+mn-lt"/>
              </a:rPr>
              <a:t>A </a:t>
            </a:r>
            <a:r>
              <a:rPr lang="en-US" sz="2800" spc="-5" dirty="0" smtClean="0">
                <a:uFill>
                  <a:solidFill>
                    <a:srgbClr val="7E7E7E"/>
                  </a:solidFill>
                </a:uFill>
                <a:latin typeface="+mn-lt"/>
              </a:rPr>
              <a:t>Teacher</a:t>
            </a:r>
            <a:r>
              <a:rPr sz="2800" spc="-5" smtClean="0">
                <a:uFill>
                  <a:solidFill>
                    <a:srgbClr val="7E7E7E"/>
                  </a:solidFill>
                </a:uFill>
                <a:latin typeface="+mn-lt"/>
              </a:rPr>
              <a:t> </a:t>
            </a:r>
            <a:r>
              <a:rPr sz="2800" spc="-5" dirty="0">
                <a:uFill>
                  <a:solidFill>
                    <a:srgbClr val="7E7E7E"/>
                  </a:solidFill>
                </a:uFill>
                <a:latin typeface="+mn-lt"/>
              </a:rPr>
              <a:t>sends </a:t>
            </a:r>
            <a:r>
              <a:rPr sz="2800" dirty="0">
                <a:uFill>
                  <a:solidFill>
                    <a:srgbClr val="7E7E7E"/>
                  </a:solidFill>
                </a:uFill>
                <a:latin typeface="+mn-lt"/>
              </a:rPr>
              <a:t>a </a:t>
            </a:r>
            <a:r>
              <a:rPr sz="2800" spc="-5" dirty="0">
                <a:uFill>
                  <a:solidFill>
                    <a:srgbClr val="7E7E7E"/>
                  </a:solidFill>
                </a:uFill>
                <a:latin typeface="+mn-lt"/>
              </a:rPr>
              <a:t>message </a:t>
            </a:r>
            <a:r>
              <a:rPr sz="2800" dirty="0">
                <a:uFill>
                  <a:solidFill>
                    <a:srgbClr val="7E7E7E"/>
                  </a:solidFill>
                </a:uFill>
                <a:latin typeface="+mn-lt"/>
              </a:rPr>
              <a:t>via </a:t>
            </a:r>
            <a:r>
              <a:rPr sz="2800" spc="-5" dirty="0">
                <a:uFill>
                  <a:solidFill>
                    <a:srgbClr val="7E7E7E"/>
                  </a:solidFill>
                </a:uFill>
                <a:latin typeface="+mn-lt"/>
              </a:rPr>
              <a:t>phone </a:t>
            </a:r>
            <a:r>
              <a:rPr sz="2800" spc="-15">
                <a:uFill>
                  <a:solidFill>
                    <a:srgbClr val="7E7E7E"/>
                  </a:solidFill>
                </a:uFill>
                <a:latin typeface="+mn-lt"/>
              </a:rPr>
              <a:t>text </a:t>
            </a:r>
            <a:r>
              <a:rPr lang="en-US" sz="2800" spc="-15" dirty="0" smtClean="0">
                <a:uFill>
                  <a:solidFill>
                    <a:srgbClr val="7E7E7E"/>
                  </a:solidFill>
                </a:uFill>
                <a:latin typeface="+mn-lt"/>
              </a:rPr>
              <a:t>to </a:t>
            </a:r>
            <a:r>
              <a:rPr lang="en-US" sz="2800" spc="-5" dirty="0" smtClean="0">
                <a:uFill>
                  <a:solidFill>
                    <a:srgbClr val="7E7E7E"/>
                  </a:solidFill>
                </a:uFill>
                <a:latin typeface="+mn-lt"/>
              </a:rPr>
              <a:t>CR </a:t>
            </a:r>
            <a:r>
              <a:rPr sz="2800" spc="-5" smtClean="0">
                <a:uFill>
                  <a:solidFill>
                    <a:srgbClr val="7E7E7E"/>
                  </a:solidFill>
                </a:uFill>
                <a:latin typeface="+mn-lt"/>
              </a:rPr>
              <a:t>about</a:t>
            </a:r>
            <a:r>
              <a:rPr sz="2800" spc="10" smtClean="0">
                <a:uFill>
                  <a:solidFill>
                    <a:srgbClr val="7E7E7E"/>
                  </a:solidFill>
                </a:uFill>
                <a:latin typeface="+mn-lt"/>
              </a:rPr>
              <a:t> </a:t>
            </a:r>
            <a:r>
              <a:rPr sz="2800">
                <a:uFill>
                  <a:solidFill>
                    <a:srgbClr val="7E7E7E"/>
                  </a:solidFill>
                </a:uFill>
                <a:latin typeface="+mn-lt"/>
              </a:rPr>
              <a:t>a</a:t>
            </a:r>
            <a:r>
              <a:rPr sz="2800" spc="-20">
                <a:uFill>
                  <a:solidFill>
                    <a:srgbClr val="7E7E7E"/>
                  </a:solidFill>
                </a:uFill>
                <a:latin typeface="+mn-lt"/>
              </a:rPr>
              <a:t> </a:t>
            </a:r>
            <a:r>
              <a:rPr lang="en-US" sz="2800" dirty="0" smtClean="0">
                <a:uFill>
                  <a:solidFill>
                    <a:srgbClr val="7E7E7E"/>
                  </a:solidFill>
                </a:uFill>
                <a:latin typeface="+mn-lt"/>
              </a:rPr>
              <a:t>discussion class</a:t>
            </a:r>
            <a:r>
              <a:rPr sz="2800" smtClean="0">
                <a:uFill>
                  <a:solidFill>
                    <a:srgbClr val="7E7E7E"/>
                  </a:solidFill>
                </a:uFill>
                <a:latin typeface="+mn-lt"/>
              </a:rPr>
              <a:t> </a:t>
            </a:r>
            <a:r>
              <a:rPr sz="2800" spc="-5" smtClean="0">
                <a:latin typeface="+mn-lt"/>
              </a:rPr>
              <a:t>happening </a:t>
            </a:r>
            <a:r>
              <a:rPr sz="2800" dirty="0">
                <a:latin typeface="+mn-lt"/>
              </a:rPr>
              <a:t>about </a:t>
            </a:r>
            <a:r>
              <a:rPr sz="2800">
                <a:latin typeface="+mn-lt"/>
              </a:rPr>
              <a:t>their </a:t>
            </a:r>
            <a:r>
              <a:rPr lang="en-US" sz="2800" spc="-15" dirty="0" smtClean="0">
                <a:latin typeface="+mn-lt"/>
              </a:rPr>
              <a:t>Exams</a:t>
            </a:r>
            <a:r>
              <a:rPr sz="2800" spc="-10" smtClean="0">
                <a:latin typeface="+mn-lt"/>
              </a:rPr>
              <a:t>. </a:t>
            </a:r>
            <a:r>
              <a:rPr sz="2800" spc="-5">
                <a:latin typeface="+mn-lt"/>
              </a:rPr>
              <a:t>The </a:t>
            </a:r>
            <a:r>
              <a:rPr lang="en-US" sz="2800" spc="-20" dirty="0" smtClean="0">
                <a:latin typeface="+mn-lt"/>
              </a:rPr>
              <a:t>CR</a:t>
            </a:r>
            <a:r>
              <a:rPr sz="2800" spc="-20" smtClean="0">
                <a:latin typeface="+mn-lt"/>
              </a:rPr>
              <a:t> </a:t>
            </a:r>
            <a:r>
              <a:rPr sz="2800" spc="-5" dirty="0">
                <a:latin typeface="+mn-lt"/>
              </a:rPr>
              <a:t>does not </a:t>
            </a:r>
            <a:r>
              <a:rPr sz="2800" spc="-10" dirty="0">
                <a:latin typeface="+mn-lt"/>
              </a:rPr>
              <a:t>receive </a:t>
            </a:r>
            <a:r>
              <a:rPr sz="2800" dirty="0">
                <a:latin typeface="+mn-lt"/>
              </a:rPr>
              <a:t>the </a:t>
            </a:r>
            <a:r>
              <a:rPr sz="2800" spc="-5" dirty="0">
                <a:latin typeface="+mn-lt"/>
              </a:rPr>
              <a:t>full  message because of noise. It </a:t>
            </a:r>
            <a:r>
              <a:rPr sz="2800" spc="-10" dirty="0">
                <a:latin typeface="+mn-lt"/>
              </a:rPr>
              <a:t>goes </a:t>
            </a:r>
            <a:r>
              <a:rPr sz="2800" spc="-20" dirty="0">
                <a:latin typeface="+mn-lt"/>
              </a:rPr>
              <a:t>like</a:t>
            </a:r>
            <a:r>
              <a:rPr sz="2800" spc="-25" dirty="0">
                <a:latin typeface="+mn-lt"/>
              </a:rPr>
              <a:t> </a:t>
            </a:r>
            <a:r>
              <a:rPr sz="2800">
                <a:latin typeface="+mn-lt"/>
              </a:rPr>
              <a:t>this</a:t>
            </a:r>
            <a:r>
              <a:rPr sz="2800" smtClean="0">
                <a:latin typeface="+mn-lt"/>
              </a:rPr>
              <a:t>:</a:t>
            </a:r>
            <a:endParaRPr sz="2800">
              <a:latin typeface="+mn-lt"/>
            </a:endParaRPr>
          </a:p>
          <a:p>
            <a:pPr marL="169545">
              <a:lnSpc>
                <a:spcPts val="2740"/>
              </a:lnSpc>
            </a:pPr>
            <a:r>
              <a:rPr lang="en-US" sz="2800" dirty="0" smtClean="0">
                <a:latin typeface="+mn-lt"/>
              </a:rPr>
              <a:t>Teacher</a:t>
            </a:r>
            <a:r>
              <a:rPr sz="2800" smtClean="0">
                <a:latin typeface="+mn-lt"/>
              </a:rPr>
              <a:t>: </a:t>
            </a:r>
            <a:r>
              <a:rPr sz="2800" spc="-45" dirty="0">
                <a:latin typeface="+mn-lt"/>
              </a:rPr>
              <a:t>We </a:t>
            </a:r>
            <a:r>
              <a:rPr sz="2800" spc="-20" dirty="0">
                <a:latin typeface="+mn-lt"/>
              </a:rPr>
              <a:t>have </a:t>
            </a:r>
            <a:r>
              <a:rPr sz="2800" dirty="0">
                <a:latin typeface="+mn-lt"/>
              </a:rPr>
              <a:t>a </a:t>
            </a:r>
            <a:r>
              <a:rPr sz="2800" spc="-5" dirty="0">
                <a:latin typeface="+mn-lt"/>
              </a:rPr>
              <a:t>meeting </a:t>
            </a:r>
            <a:r>
              <a:rPr sz="2800" spc="-15" dirty="0">
                <a:latin typeface="+mn-lt"/>
              </a:rPr>
              <a:t>at </a:t>
            </a:r>
            <a:r>
              <a:rPr sz="2800">
                <a:latin typeface="+mn-lt"/>
              </a:rPr>
              <a:t>the </a:t>
            </a:r>
            <a:r>
              <a:rPr lang="en-US" sz="2800" spc="-10" dirty="0" smtClean="0">
                <a:latin typeface="+mn-lt"/>
              </a:rPr>
              <a:t>Department</a:t>
            </a:r>
            <a:r>
              <a:rPr sz="2800" spc="-10" smtClean="0">
                <a:latin typeface="+mn-lt"/>
              </a:rPr>
              <a:t> </a:t>
            </a:r>
            <a:r>
              <a:rPr sz="2800" spc="-25" dirty="0">
                <a:latin typeface="+mn-lt"/>
              </a:rPr>
              <a:t>(“at </a:t>
            </a:r>
            <a:r>
              <a:rPr sz="2800" dirty="0">
                <a:latin typeface="+mn-lt"/>
              </a:rPr>
              <a:t>8 am</a:t>
            </a:r>
            <a:r>
              <a:rPr sz="2800">
                <a:latin typeface="+mn-lt"/>
              </a:rPr>
              <a:t>” </a:t>
            </a:r>
            <a:r>
              <a:rPr sz="2800" spc="-10" smtClean="0">
                <a:latin typeface="+mn-lt"/>
              </a:rPr>
              <a:t>goes</a:t>
            </a:r>
            <a:r>
              <a:rPr lang="en-US" sz="2800" spc="-10" dirty="0" smtClean="0">
                <a:latin typeface="+mn-lt"/>
              </a:rPr>
              <a:t> </a:t>
            </a:r>
            <a:r>
              <a:rPr sz="2800" spc="-5" smtClean="0">
                <a:latin typeface="+mn-lt"/>
              </a:rPr>
              <a:t>missing </a:t>
            </a:r>
            <a:r>
              <a:rPr sz="2800" spc="-5">
                <a:latin typeface="+mn-lt"/>
              </a:rPr>
              <a:t>due</a:t>
            </a:r>
            <a:r>
              <a:rPr sz="2800" spc="-10">
                <a:latin typeface="+mn-lt"/>
              </a:rPr>
              <a:t> </a:t>
            </a:r>
            <a:r>
              <a:rPr sz="2800" spc="-15" smtClean="0">
                <a:latin typeface="+mn-lt"/>
              </a:rPr>
              <a:t>to</a:t>
            </a:r>
            <a:r>
              <a:rPr lang="en-US" sz="2800" spc="-15" dirty="0" smtClean="0">
                <a:latin typeface="+mn-lt"/>
              </a:rPr>
              <a:t> </a:t>
            </a:r>
            <a:r>
              <a:rPr sz="2800" spc="-5" smtClean="0">
                <a:latin typeface="+mn-lt"/>
              </a:rPr>
              <a:t>phone </a:t>
            </a:r>
            <a:r>
              <a:rPr sz="2800" spc="-10" dirty="0">
                <a:latin typeface="+mn-lt"/>
              </a:rPr>
              <a:t>network </a:t>
            </a:r>
            <a:r>
              <a:rPr sz="2800" spc="-5" dirty="0">
                <a:latin typeface="+mn-lt"/>
              </a:rPr>
              <a:t>disruption or noise</a:t>
            </a:r>
            <a:r>
              <a:rPr sz="2800" spc="-5">
                <a:latin typeface="+mn-lt"/>
              </a:rPr>
              <a:t>)  </a:t>
            </a:r>
            <a:endParaRPr lang="en-US" sz="2800" spc="-5" dirty="0" smtClean="0">
              <a:latin typeface="+mn-lt"/>
            </a:endParaRPr>
          </a:p>
          <a:p>
            <a:pPr marL="169545">
              <a:lnSpc>
                <a:spcPts val="2740"/>
              </a:lnSpc>
            </a:pPr>
            <a:r>
              <a:rPr lang="en-US" sz="2800" spc="-35" dirty="0" smtClean="0">
                <a:latin typeface="+mn-lt"/>
              </a:rPr>
              <a:t>CR </a:t>
            </a:r>
            <a:r>
              <a:rPr sz="2800" spc="-10" smtClean="0">
                <a:latin typeface="+mn-lt"/>
              </a:rPr>
              <a:t>(feedback</a:t>
            </a:r>
            <a:r>
              <a:rPr sz="2800" spc="-10" dirty="0">
                <a:latin typeface="+mn-lt"/>
              </a:rPr>
              <a:t>) </a:t>
            </a:r>
            <a:r>
              <a:rPr sz="2800" dirty="0">
                <a:latin typeface="+mn-lt"/>
              </a:rPr>
              <a:t>: </a:t>
            </a:r>
            <a:r>
              <a:rPr sz="2800" spc="-30" dirty="0">
                <a:latin typeface="+mn-lt"/>
              </a:rPr>
              <a:t>At </a:t>
            </a:r>
            <a:r>
              <a:rPr sz="2800" spc="-10" dirty="0">
                <a:latin typeface="+mn-lt"/>
              </a:rPr>
              <a:t>what</a:t>
            </a:r>
            <a:r>
              <a:rPr sz="2800" spc="-30" dirty="0">
                <a:latin typeface="+mn-lt"/>
              </a:rPr>
              <a:t> </a:t>
            </a:r>
            <a:r>
              <a:rPr sz="2800" dirty="0">
                <a:latin typeface="+mn-lt"/>
              </a:rPr>
              <a:t>time?</a:t>
            </a:r>
            <a:endParaRPr sz="2800">
              <a:latin typeface="+mn-lt"/>
            </a:endParaRPr>
          </a:p>
          <a:p>
            <a:pPr marL="169545">
              <a:lnSpc>
                <a:spcPts val="2410"/>
              </a:lnSpc>
            </a:pPr>
            <a:r>
              <a:rPr sz="2800" spc="-10" dirty="0">
                <a:latin typeface="+mn-lt"/>
              </a:rPr>
              <a:t>Here,</a:t>
            </a:r>
            <a:endParaRPr sz="2800">
              <a:latin typeface="+mn-lt"/>
            </a:endParaRPr>
          </a:p>
          <a:p>
            <a:pPr marL="169545">
              <a:lnSpc>
                <a:spcPts val="2590"/>
              </a:lnSpc>
            </a:pPr>
            <a:r>
              <a:rPr sz="2800" spc="-5" dirty="0">
                <a:latin typeface="+mn-lt"/>
              </a:rPr>
              <a:t>Sender</a:t>
            </a:r>
            <a:r>
              <a:rPr sz="2800" spc="-5">
                <a:latin typeface="+mn-lt"/>
              </a:rPr>
              <a:t>:</a:t>
            </a:r>
            <a:r>
              <a:rPr sz="2800" spc="-15">
                <a:latin typeface="+mn-lt"/>
              </a:rPr>
              <a:t> </a:t>
            </a:r>
            <a:r>
              <a:rPr lang="en-US" sz="2800" spc="-15" dirty="0" smtClean="0">
                <a:latin typeface="+mn-lt"/>
              </a:rPr>
              <a:t>Teacher</a:t>
            </a:r>
            <a:endParaRPr sz="2800">
              <a:latin typeface="+mn-lt"/>
            </a:endParaRPr>
          </a:p>
          <a:p>
            <a:pPr marL="169545">
              <a:lnSpc>
                <a:spcPts val="2595"/>
              </a:lnSpc>
            </a:pPr>
            <a:r>
              <a:rPr sz="2800" spc="-5" dirty="0">
                <a:latin typeface="+mn-lt"/>
              </a:rPr>
              <a:t>Encoder: </a:t>
            </a:r>
            <a:r>
              <a:rPr sz="2800" spc="-25" dirty="0">
                <a:latin typeface="+mn-lt"/>
              </a:rPr>
              <a:t>Telephone </a:t>
            </a:r>
            <a:r>
              <a:rPr sz="2800" spc="-10" dirty="0">
                <a:latin typeface="+mn-lt"/>
              </a:rPr>
              <a:t>network</a:t>
            </a:r>
            <a:r>
              <a:rPr sz="2800" spc="10" dirty="0">
                <a:latin typeface="+mn-lt"/>
              </a:rPr>
              <a:t> </a:t>
            </a:r>
            <a:r>
              <a:rPr sz="2800" spc="-15" dirty="0">
                <a:latin typeface="+mn-lt"/>
              </a:rPr>
              <a:t>company</a:t>
            </a:r>
            <a:endParaRPr sz="2800">
              <a:latin typeface="+mn-lt"/>
            </a:endParaRPr>
          </a:p>
          <a:p>
            <a:pPr marL="169545">
              <a:lnSpc>
                <a:spcPts val="2595"/>
              </a:lnSpc>
            </a:pPr>
            <a:r>
              <a:rPr sz="2800" spc="-5" dirty="0">
                <a:latin typeface="+mn-lt"/>
              </a:rPr>
              <a:t>Channel: </a:t>
            </a:r>
            <a:r>
              <a:rPr sz="2800" dirty="0">
                <a:latin typeface="+mn-lt"/>
              </a:rPr>
              <a:t>Mobile</a:t>
            </a:r>
            <a:r>
              <a:rPr sz="2800" spc="-30" dirty="0">
                <a:latin typeface="+mn-lt"/>
              </a:rPr>
              <a:t> </a:t>
            </a:r>
            <a:r>
              <a:rPr sz="2800" spc="-10" dirty="0">
                <a:latin typeface="+mn-lt"/>
              </a:rPr>
              <a:t>network</a:t>
            </a:r>
            <a:endParaRPr sz="2800">
              <a:latin typeface="+mn-lt"/>
            </a:endParaRPr>
          </a:p>
          <a:p>
            <a:pPr marL="169545" marR="5435600">
              <a:lnSpc>
                <a:spcPts val="2590"/>
              </a:lnSpc>
              <a:spcBef>
                <a:spcPts val="185"/>
              </a:spcBef>
            </a:pPr>
            <a:r>
              <a:rPr sz="2800" spc="-5" dirty="0">
                <a:latin typeface="+mn-lt"/>
              </a:rPr>
              <a:t>Noise: </a:t>
            </a:r>
            <a:r>
              <a:rPr sz="2800" dirty="0">
                <a:latin typeface="+mn-lt"/>
              </a:rPr>
              <a:t>Missing </a:t>
            </a:r>
            <a:r>
              <a:rPr sz="2800" spc="-15" dirty="0">
                <a:latin typeface="+mn-lt"/>
              </a:rPr>
              <a:t>text </a:t>
            </a:r>
            <a:r>
              <a:rPr sz="2800" spc="-5" dirty="0">
                <a:latin typeface="+mn-lt"/>
              </a:rPr>
              <a:t>due </a:t>
            </a:r>
            <a:r>
              <a:rPr sz="2800" spc="-15" dirty="0">
                <a:latin typeface="+mn-lt"/>
              </a:rPr>
              <a:t>to</a:t>
            </a:r>
            <a:r>
              <a:rPr sz="2800" spc="-95" dirty="0">
                <a:latin typeface="+mn-lt"/>
              </a:rPr>
              <a:t> </a:t>
            </a:r>
            <a:r>
              <a:rPr sz="2800" spc="-5">
                <a:latin typeface="+mn-lt"/>
              </a:rPr>
              <a:t>disruption </a:t>
            </a:r>
            <a:endParaRPr lang="en-US" sz="2800" spc="-5" dirty="0" smtClean="0">
              <a:latin typeface="+mn-lt"/>
            </a:endParaRPr>
          </a:p>
          <a:p>
            <a:pPr marL="169545" marR="5435600">
              <a:lnSpc>
                <a:spcPts val="2590"/>
              </a:lnSpc>
              <a:spcBef>
                <a:spcPts val="185"/>
              </a:spcBef>
            </a:pPr>
            <a:r>
              <a:rPr sz="2800" spc="-5" smtClean="0">
                <a:latin typeface="+mn-lt"/>
              </a:rPr>
              <a:t> </a:t>
            </a:r>
            <a:r>
              <a:rPr sz="2800" spc="-10" dirty="0">
                <a:latin typeface="+mn-lt"/>
              </a:rPr>
              <a:t>Decoder: </a:t>
            </a:r>
            <a:r>
              <a:rPr sz="2800" dirty="0">
                <a:latin typeface="+mn-lt"/>
              </a:rPr>
              <a:t>Mobile</a:t>
            </a:r>
            <a:r>
              <a:rPr sz="2800" spc="-25" dirty="0">
                <a:latin typeface="+mn-lt"/>
              </a:rPr>
              <a:t> </a:t>
            </a:r>
            <a:r>
              <a:rPr sz="2800" spc="-5" dirty="0">
                <a:latin typeface="+mn-lt"/>
              </a:rPr>
              <a:t>phone</a:t>
            </a:r>
            <a:endParaRPr sz="2800">
              <a:latin typeface="+mn-lt"/>
            </a:endParaRPr>
          </a:p>
          <a:p>
            <a:pPr marL="169545">
              <a:lnSpc>
                <a:spcPts val="2555"/>
              </a:lnSpc>
            </a:pPr>
            <a:r>
              <a:rPr sz="2800" spc="-10" dirty="0">
                <a:latin typeface="+mn-lt"/>
              </a:rPr>
              <a:t>Receiver</a:t>
            </a:r>
            <a:r>
              <a:rPr sz="2800" spc="-10">
                <a:latin typeface="+mn-lt"/>
              </a:rPr>
              <a:t>:</a:t>
            </a:r>
            <a:r>
              <a:rPr sz="2800" spc="-40">
                <a:latin typeface="+mn-lt"/>
              </a:rPr>
              <a:t> </a:t>
            </a:r>
            <a:r>
              <a:rPr lang="en-US" sz="2800" spc="-35" dirty="0" smtClean="0">
                <a:latin typeface="+mn-lt"/>
              </a:rPr>
              <a:t>CR</a:t>
            </a:r>
            <a:endParaRPr sz="280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914146"/>
            <a:ext cx="1570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950" dirty="0"/>
              <a:t>C</a:t>
            </a:r>
            <a:r>
              <a:rPr u="none" spc="-220" dirty="0"/>
              <a:t>o</a:t>
            </a:r>
            <a:r>
              <a:rPr u="none" spc="-275" dirty="0"/>
              <a:t>n</a:t>
            </a:r>
            <a:r>
              <a:rPr u="none" spc="185" dirty="0"/>
              <a:t>t</a:t>
            </a:r>
            <a:r>
              <a:rPr u="none" spc="-1540"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1559016"/>
            <a:ext cx="9745345" cy="47732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30"/>
              </a:spcBef>
            </a:pPr>
            <a:r>
              <a:rPr sz="4000" b="1" spc="-15" dirty="0">
                <a:solidFill>
                  <a:srgbClr val="404040"/>
                </a:solidFill>
                <a:latin typeface="Carlito"/>
                <a:cs typeface="Carlito"/>
              </a:rPr>
              <a:t>BERLO’S </a:t>
            </a:r>
            <a:r>
              <a:rPr sz="4000" b="1" spc="-5" dirty="0">
                <a:solidFill>
                  <a:srgbClr val="404040"/>
                </a:solidFill>
                <a:latin typeface="Carlito"/>
                <a:cs typeface="Carlito"/>
              </a:rPr>
              <a:t>SMCR</a:t>
            </a:r>
            <a:r>
              <a:rPr sz="4000" b="1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000" b="1" spc="-10" dirty="0">
                <a:solidFill>
                  <a:srgbClr val="404040"/>
                </a:solidFill>
                <a:latin typeface="Carlito"/>
                <a:cs typeface="Carlito"/>
              </a:rPr>
              <a:t>MODEL</a:t>
            </a:r>
            <a:endParaRPr sz="4000">
              <a:latin typeface="Carlito"/>
              <a:cs typeface="Carlito"/>
            </a:endParaRPr>
          </a:p>
          <a:p>
            <a:pPr marL="12700" marR="5080" indent="22860">
              <a:lnSpc>
                <a:spcPct val="90000"/>
              </a:lnSpc>
              <a:spcBef>
                <a:spcPts val="1405"/>
              </a:spcBef>
            </a:pPr>
            <a:r>
              <a:rPr sz="4000" spc="-40" dirty="0">
                <a:solidFill>
                  <a:srgbClr val="404040"/>
                </a:solidFill>
                <a:cs typeface="Carlito"/>
              </a:rPr>
              <a:t>Berlo’s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Model </a:t>
            </a:r>
            <a:r>
              <a:rPr sz="4000" spc="-25" dirty="0">
                <a:solidFill>
                  <a:srgbClr val="404040"/>
                </a:solidFill>
                <a:cs typeface="Carlito"/>
              </a:rPr>
              <a:t>was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made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to </a:t>
            </a:r>
            <a:r>
              <a:rPr sz="4000" spc="-25" dirty="0">
                <a:solidFill>
                  <a:srgbClr val="404040"/>
                </a:solidFill>
                <a:cs typeface="Carlito"/>
              </a:rPr>
              <a:t>understand </a:t>
            </a:r>
            <a:r>
              <a:rPr sz="4000" spc="-20" dirty="0">
                <a:solidFill>
                  <a:srgbClr val="404040"/>
                </a:solidFill>
                <a:cs typeface="Carlito"/>
              </a:rPr>
              <a:t>general 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human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communication.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In </a:t>
            </a:r>
            <a:r>
              <a:rPr sz="4000" spc="-40" dirty="0">
                <a:solidFill>
                  <a:srgbClr val="404040"/>
                </a:solidFill>
                <a:cs typeface="Carlito"/>
              </a:rPr>
              <a:t>Berlo’s </a:t>
            </a:r>
            <a:r>
              <a:rPr sz="4000" dirty="0">
                <a:solidFill>
                  <a:srgbClr val="404040"/>
                </a:solidFill>
                <a:cs typeface="Carlito"/>
              </a:rPr>
              <a:t>Model, 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communication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depends on </a:t>
            </a:r>
            <a:r>
              <a:rPr sz="4000" spc="-20" dirty="0">
                <a:solidFill>
                  <a:srgbClr val="404040"/>
                </a:solidFill>
                <a:cs typeface="Carlito"/>
              </a:rPr>
              <a:t>many </a:t>
            </a:r>
            <a:r>
              <a:rPr sz="4000" spc="-25" dirty="0">
                <a:solidFill>
                  <a:srgbClr val="404040"/>
                </a:solidFill>
                <a:cs typeface="Carlito"/>
              </a:rPr>
              <a:t>factors: </a:t>
            </a:r>
            <a:r>
              <a:rPr sz="4000" spc="-45" dirty="0">
                <a:solidFill>
                  <a:srgbClr val="404040"/>
                </a:solidFill>
                <a:cs typeface="Carlito"/>
              </a:rPr>
              <a:t>like 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communication </a:t>
            </a:r>
            <a:r>
              <a:rPr sz="4000" spc="-10" dirty="0">
                <a:solidFill>
                  <a:srgbClr val="404040"/>
                </a:solidFill>
                <a:cs typeface="Carlito"/>
              </a:rPr>
              <a:t>skills,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attitude, </a:t>
            </a:r>
            <a:r>
              <a:rPr sz="4000" spc="-10" dirty="0">
                <a:solidFill>
                  <a:srgbClr val="404040"/>
                </a:solidFill>
                <a:cs typeface="Carlito"/>
              </a:rPr>
              <a:t>knowledge,  socio-cultural </a:t>
            </a:r>
            <a:r>
              <a:rPr sz="4000" spc="-30" dirty="0">
                <a:solidFill>
                  <a:srgbClr val="404040"/>
                </a:solidFill>
                <a:cs typeface="Carlito"/>
              </a:rPr>
              <a:t>systems, </a:t>
            </a:r>
            <a:r>
              <a:rPr sz="4000" dirty="0">
                <a:solidFill>
                  <a:srgbClr val="404040"/>
                </a:solidFill>
                <a:cs typeface="Carlito"/>
              </a:rPr>
              <a:t>the </a:t>
            </a:r>
            <a:r>
              <a:rPr sz="4000" spc="-45" dirty="0">
                <a:solidFill>
                  <a:srgbClr val="404040"/>
                </a:solidFill>
                <a:cs typeface="Carlito"/>
              </a:rPr>
              <a:t>way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in which the  </a:t>
            </a:r>
            <a:r>
              <a:rPr sz="4000" spc="-10" dirty="0">
                <a:solidFill>
                  <a:srgbClr val="404040"/>
                </a:solidFill>
                <a:cs typeface="Carlito"/>
              </a:rPr>
              <a:t>message has been </a:t>
            </a:r>
            <a:r>
              <a:rPr sz="4000" spc="-15" dirty="0">
                <a:solidFill>
                  <a:srgbClr val="404040"/>
                </a:solidFill>
                <a:cs typeface="Carlito"/>
              </a:rPr>
              <a:t>sent,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the </a:t>
            </a:r>
            <a:r>
              <a:rPr sz="4000" spc="-25" dirty="0">
                <a:solidFill>
                  <a:srgbClr val="404040"/>
                </a:solidFill>
                <a:cs typeface="Carlito"/>
              </a:rPr>
              <a:t>content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of the  </a:t>
            </a:r>
            <a:r>
              <a:rPr sz="4000" spc="-10" dirty="0">
                <a:solidFill>
                  <a:srgbClr val="404040"/>
                </a:solidFill>
                <a:cs typeface="Carlito"/>
              </a:rPr>
              <a:t>message, senses </a:t>
            </a:r>
            <a:r>
              <a:rPr sz="4000" spc="-5" dirty="0">
                <a:solidFill>
                  <a:srgbClr val="404040"/>
                </a:solidFill>
                <a:cs typeface="Carlito"/>
              </a:rPr>
              <a:t>of the </a:t>
            </a:r>
            <a:r>
              <a:rPr sz="4000" spc="-55" dirty="0">
                <a:solidFill>
                  <a:srgbClr val="404040"/>
                </a:solidFill>
                <a:cs typeface="Carlito"/>
              </a:rPr>
              <a:t>receiver,</a:t>
            </a:r>
            <a:r>
              <a:rPr sz="4000" spc="15" dirty="0">
                <a:solidFill>
                  <a:srgbClr val="404040"/>
                </a:solidFill>
                <a:cs typeface="Carlito"/>
              </a:rPr>
              <a:t> </a:t>
            </a:r>
            <a:r>
              <a:rPr sz="4000" spc="-20" dirty="0">
                <a:solidFill>
                  <a:srgbClr val="404040"/>
                </a:solidFill>
                <a:cs typeface="Carlito"/>
              </a:rPr>
              <a:t>etc.</a:t>
            </a:r>
            <a:endParaRPr sz="4000"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12201525" cy="6867525"/>
            <a:chOff x="-4572" y="0"/>
            <a:chExt cx="12201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857998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6857998"/>
                  </a:lnTo>
                </a:path>
              </a:pathLst>
            </a:custGeom>
            <a:ln w="9143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91" y="1303146"/>
            <a:ext cx="10832465" cy="280543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 indent="260350">
              <a:lnSpc>
                <a:spcPts val="10370"/>
              </a:lnSpc>
              <a:spcBef>
                <a:spcPts val="1400"/>
              </a:spcBef>
            </a:pPr>
            <a:r>
              <a:rPr sz="9600" u="none" spc="-5" dirty="0">
                <a:latin typeface="Carlito"/>
                <a:cs typeface="Carlito"/>
              </a:rPr>
              <a:t>INTERACTIVE </a:t>
            </a:r>
            <a:r>
              <a:rPr sz="9600" u="none" dirty="0">
                <a:latin typeface="Carlito"/>
                <a:cs typeface="Carlito"/>
              </a:rPr>
              <a:t>MODEL  </a:t>
            </a:r>
            <a:r>
              <a:rPr sz="9600" u="none" spc="-5" dirty="0">
                <a:latin typeface="Carlito"/>
                <a:cs typeface="Carlito"/>
              </a:rPr>
              <a:t>OF</a:t>
            </a:r>
            <a:r>
              <a:rPr sz="9600" u="none" spc="-60" dirty="0">
                <a:latin typeface="Carlito"/>
                <a:cs typeface="Carlito"/>
              </a:rPr>
              <a:t> </a:t>
            </a:r>
            <a:r>
              <a:rPr sz="9600" u="none" spc="-70" dirty="0">
                <a:latin typeface="Carlito"/>
                <a:cs typeface="Carlito"/>
              </a:rPr>
              <a:t>COMMUNICATION</a:t>
            </a:r>
            <a:endParaRPr sz="9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650493"/>
            <a:ext cx="936688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80" dirty="0">
                <a:solidFill>
                  <a:srgbClr val="404040"/>
                </a:solidFill>
                <a:latin typeface="Arial"/>
                <a:cs typeface="Arial"/>
              </a:rPr>
              <a:t>INTERACTIVE </a:t>
            </a:r>
            <a:r>
              <a:rPr sz="4300" spc="-515" dirty="0">
                <a:solidFill>
                  <a:srgbClr val="404040"/>
                </a:solidFill>
                <a:latin typeface="Arial"/>
                <a:cs typeface="Arial"/>
              </a:rPr>
              <a:t>MODEL </a:t>
            </a:r>
            <a:r>
              <a:rPr sz="4300" spc="-62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4300" spc="-5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4300" spc="-459" dirty="0">
                <a:solidFill>
                  <a:srgbClr val="404040"/>
                </a:solidFill>
                <a:latin typeface="Arial"/>
                <a:cs typeface="Arial"/>
              </a:rPr>
              <a:t>COMMUNICATION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1376" y="1775587"/>
            <a:ext cx="8078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latin typeface="Carlito"/>
                <a:cs typeface="Carlito"/>
              </a:rPr>
              <a:t>Also known as </a:t>
            </a:r>
            <a:r>
              <a:rPr sz="4400" u="none" spc="-20" dirty="0">
                <a:latin typeface="Carlito"/>
                <a:cs typeface="Carlito"/>
              </a:rPr>
              <a:t>Convergence</a:t>
            </a:r>
            <a:r>
              <a:rPr sz="4400" u="none" spc="-60" dirty="0">
                <a:latin typeface="Carlito"/>
                <a:cs typeface="Carlito"/>
              </a:rPr>
              <a:t> </a:t>
            </a:r>
            <a:r>
              <a:rPr sz="4400" u="none" dirty="0">
                <a:latin typeface="Carlito"/>
                <a:cs typeface="Carlito"/>
              </a:rPr>
              <a:t>Model.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018870" y="1389710"/>
            <a:ext cx="10154259" cy="3830073"/>
          </a:xfrm>
          <a:prstGeom prst="rect">
            <a:avLst/>
          </a:prstGeom>
        </p:spPr>
        <p:txBody>
          <a:bodyPr vert="horz" wrap="square" lIns="0" tIns="1247952" rIns="0" bIns="0" rtlCol="0">
            <a:spAutoFit/>
          </a:bodyPr>
          <a:lstStyle/>
          <a:p>
            <a:pPr marL="169545" marR="5080" indent="34925">
              <a:lnSpc>
                <a:spcPct val="90000"/>
              </a:lnSpc>
              <a:spcBef>
                <a:spcPts val="630"/>
              </a:spcBef>
            </a:pPr>
            <a:endParaRPr lang="en-US" sz="3600" dirty="0" smtClean="0">
              <a:latin typeface="+mn-lt"/>
            </a:endParaRPr>
          </a:p>
          <a:p>
            <a:pPr marL="169545" marR="5080" indent="34925">
              <a:lnSpc>
                <a:spcPct val="90000"/>
              </a:lnSpc>
              <a:spcBef>
                <a:spcPts val="630"/>
              </a:spcBef>
            </a:pPr>
            <a:r>
              <a:rPr sz="3600" smtClean="0">
                <a:latin typeface="+mn-lt"/>
              </a:rPr>
              <a:t>The </a:t>
            </a:r>
            <a:r>
              <a:rPr sz="3600" spc="-10" dirty="0">
                <a:latin typeface="+mn-lt"/>
              </a:rPr>
              <a:t>communication </a:t>
            </a:r>
            <a:r>
              <a:rPr sz="3600" spc="-15" dirty="0">
                <a:latin typeface="+mn-lt"/>
              </a:rPr>
              <a:t>process </a:t>
            </a:r>
            <a:r>
              <a:rPr sz="3600" spc="-40" dirty="0">
                <a:latin typeface="+mn-lt"/>
              </a:rPr>
              <a:t>takes </a:t>
            </a:r>
            <a:r>
              <a:rPr sz="3600" spc="-5" dirty="0">
                <a:latin typeface="+mn-lt"/>
              </a:rPr>
              <a:t>place  </a:t>
            </a:r>
            <a:r>
              <a:rPr sz="3600" spc="-10" dirty="0">
                <a:latin typeface="+mn-lt"/>
              </a:rPr>
              <a:t>between </a:t>
            </a:r>
            <a:r>
              <a:rPr sz="3600" spc="-5" dirty="0">
                <a:latin typeface="+mn-lt"/>
              </a:rPr>
              <a:t>humans or </a:t>
            </a:r>
            <a:r>
              <a:rPr sz="3600" dirty="0">
                <a:latin typeface="+mn-lt"/>
              </a:rPr>
              <a:t>machines in both  </a:t>
            </a:r>
            <a:r>
              <a:rPr sz="3600" spc="-10" dirty="0">
                <a:latin typeface="+mn-lt"/>
              </a:rPr>
              <a:t>verbal </a:t>
            </a:r>
            <a:r>
              <a:rPr sz="3600" dirty="0">
                <a:latin typeface="+mn-lt"/>
              </a:rPr>
              <a:t>or </a:t>
            </a:r>
            <a:r>
              <a:rPr sz="3600" spc="-5" dirty="0">
                <a:latin typeface="+mn-lt"/>
              </a:rPr>
              <a:t>non-verbal </a:t>
            </a:r>
            <a:r>
              <a:rPr sz="3600" spc="-110" dirty="0">
                <a:latin typeface="+mn-lt"/>
              </a:rPr>
              <a:t>way. </a:t>
            </a:r>
            <a:r>
              <a:rPr sz="3600" spc="-5" dirty="0">
                <a:latin typeface="+mn-lt"/>
              </a:rPr>
              <a:t>This </a:t>
            </a:r>
            <a:r>
              <a:rPr sz="3600" dirty="0">
                <a:latin typeface="+mn-lt"/>
              </a:rPr>
              <a:t>is a </a:t>
            </a:r>
            <a:r>
              <a:rPr sz="3600" spc="-15" dirty="0">
                <a:latin typeface="+mn-lt"/>
              </a:rPr>
              <a:t>relatively  </a:t>
            </a:r>
            <a:r>
              <a:rPr sz="3600" spc="-10" dirty="0">
                <a:latin typeface="+mn-lt"/>
              </a:rPr>
              <a:t>new </a:t>
            </a:r>
            <a:r>
              <a:rPr sz="3600" dirty="0">
                <a:latin typeface="+mn-lt"/>
              </a:rPr>
              <a:t>model </a:t>
            </a:r>
            <a:r>
              <a:rPr sz="3600" spc="-5" dirty="0">
                <a:latin typeface="+mn-lt"/>
              </a:rPr>
              <a:t>of </a:t>
            </a:r>
            <a:r>
              <a:rPr sz="3600" spc="-10" dirty="0">
                <a:latin typeface="+mn-lt"/>
              </a:rPr>
              <a:t>communication </a:t>
            </a:r>
            <a:r>
              <a:rPr sz="3600" spc="-40" dirty="0">
                <a:latin typeface="+mn-lt"/>
              </a:rPr>
              <a:t>for </a:t>
            </a:r>
            <a:r>
              <a:rPr sz="3600" spc="-5" dirty="0">
                <a:latin typeface="+mn-lt"/>
              </a:rPr>
              <a:t>new  technologies </a:t>
            </a:r>
            <a:r>
              <a:rPr sz="3600" spc="-40" dirty="0">
                <a:latin typeface="+mn-lt"/>
              </a:rPr>
              <a:t>like</a:t>
            </a:r>
            <a:r>
              <a:rPr sz="3600" dirty="0">
                <a:latin typeface="+mn-lt"/>
              </a:rPr>
              <a:t> </a:t>
            </a:r>
            <a:r>
              <a:rPr sz="3600" spc="-10" dirty="0">
                <a:latin typeface="+mn-lt"/>
              </a:rPr>
              <a:t>web.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870" y="1389710"/>
            <a:ext cx="10154259" cy="67710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Public\Pictures\Sample Pictures\interactional_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9448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22060"/>
            <a:chOff x="0" y="0"/>
            <a:chExt cx="12192000" cy="632206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3215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292353"/>
            <a:ext cx="66268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200" dirty="0"/>
              <a:t>Interactive </a:t>
            </a:r>
            <a:r>
              <a:rPr u="none" spc="-160" dirty="0"/>
              <a:t>Model</a:t>
            </a:r>
            <a:r>
              <a:rPr u="none" spc="-585" dirty="0"/>
              <a:t> </a:t>
            </a:r>
            <a:r>
              <a:rPr u="none" spc="-420" dirty="0"/>
              <a:t>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324" y="1775587"/>
            <a:ext cx="9946640" cy="44970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16255" indent="34925">
              <a:lnSpc>
                <a:spcPct val="90000"/>
              </a:lnSpc>
              <a:spcBef>
                <a:spcPts val="630"/>
              </a:spcBef>
            </a:pPr>
            <a:r>
              <a:rPr sz="4400" spc="-15" dirty="0">
                <a:solidFill>
                  <a:srgbClr val="404040"/>
                </a:solidFill>
                <a:cs typeface="Carlito"/>
              </a:rPr>
              <a:t>Internet </a:t>
            </a:r>
            <a:r>
              <a:rPr sz="4400" spc="-5" dirty="0">
                <a:solidFill>
                  <a:srgbClr val="404040"/>
                </a:solidFill>
                <a:cs typeface="Carlito"/>
              </a:rPr>
              <a:t>has increased </a:t>
            </a:r>
            <a:r>
              <a:rPr sz="4400" dirty="0">
                <a:solidFill>
                  <a:srgbClr val="404040"/>
                </a:solidFill>
                <a:cs typeface="Carlito"/>
              </a:rPr>
              <a:t>the </a:t>
            </a:r>
            <a:r>
              <a:rPr sz="4400" spc="-5" dirty="0">
                <a:solidFill>
                  <a:srgbClr val="404040"/>
                </a:solidFill>
                <a:cs typeface="Carlito"/>
              </a:rPr>
              <a:t>opportunity of  </a:t>
            </a:r>
            <a:r>
              <a:rPr sz="4400" spc="-20" dirty="0">
                <a:solidFill>
                  <a:srgbClr val="404040"/>
                </a:solidFill>
                <a:cs typeface="Carlito"/>
              </a:rPr>
              <a:t>interactive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communication </a:t>
            </a:r>
            <a:r>
              <a:rPr sz="4400" dirty="0">
                <a:solidFill>
                  <a:srgbClr val="404040"/>
                </a:solidFill>
                <a:cs typeface="Carlito"/>
              </a:rPr>
              <a:t>and it is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still  evolving.</a:t>
            </a:r>
            <a:endParaRPr sz="4400">
              <a:cs typeface="Carlito"/>
            </a:endParaRPr>
          </a:p>
          <a:p>
            <a:pPr marL="12700" marR="5080" indent="34925">
              <a:lnSpc>
                <a:spcPct val="90000"/>
              </a:lnSpc>
              <a:spcBef>
                <a:spcPts val="1405"/>
              </a:spcBef>
            </a:pPr>
            <a:r>
              <a:rPr sz="4400" spc="-10" dirty="0">
                <a:solidFill>
                  <a:srgbClr val="404040"/>
                </a:solidFill>
                <a:cs typeface="Carlito"/>
              </a:rPr>
              <a:t>Human-computer </a:t>
            </a:r>
            <a:r>
              <a:rPr sz="4400" spc="-15" dirty="0">
                <a:solidFill>
                  <a:srgbClr val="404040"/>
                </a:solidFill>
                <a:cs typeface="Carlito"/>
              </a:rPr>
              <a:t>interaction </a:t>
            </a:r>
            <a:r>
              <a:rPr sz="4400" dirty="0">
                <a:solidFill>
                  <a:srgbClr val="404040"/>
                </a:solidFill>
                <a:cs typeface="Carlito"/>
              </a:rPr>
              <a:t>is also </a:t>
            </a:r>
            <a:r>
              <a:rPr sz="4400" spc="-5" dirty="0">
                <a:solidFill>
                  <a:srgbClr val="404040"/>
                </a:solidFill>
                <a:cs typeface="Carlito"/>
              </a:rPr>
              <a:t>now 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considered </a:t>
            </a:r>
            <a:r>
              <a:rPr sz="4400" dirty="0">
                <a:solidFill>
                  <a:srgbClr val="404040"/>
                </a:solidFill>
                <a:cs typeface="Carlito"/>
              </a:rPr>
              <a:t>as </a:t>
            </a:r>
            <a:r>
              <a:rPr sz="4400" spc="-20" dirty="0">
                <a:solidFill>
                  <a:srgbClr val="404040"/>
                </a:solidFill>
                <a:cs typeface="Carlito"/>
              </a:rPr>
              <a:t>interactive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communication </a:t>
            </a:r>
            <a:r>
              <a:rPr sz="4400" dirty="0">
                <a:solidFill>
                  <a:srgbClr val="404040"/>
                </a:solidFill>
                <a:cs typeface="Carlito"/>
              </a:rPr>
              <a:t>as  the model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is circular where </a:t>
            </a:r>
            <a:r>
              <a:rPr sz="4400" dirty="0">
                <a:solidFill>
                  <a:srgbClr val="404040"/>
                </a:solidFill>
                <a:cs typeface="Carlito"/>
              </a:rPr>
              <a:t>the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senders  </a:t>
            </a:r>
            <a:r>
              <a:rPr sz="4400" spc="-15" dirty="0">
                <a:solidFill>
                  <a:srgbClr val="404040"/>
                </a:solidFill>
                <a:cs typeface="Carlito"/>
              </a:rPr>
              <a:t>interchange </a:t>
            </a:r>
            <a:r>
              <a:rPr sz="4400" spc="-10" dirty="0">
                <a:solidFill>
                  <a:srgbClr val="404040"/>
                </a:solidFill>
                <a:cs typeface="Carlito"/>
              </a:rPr>
              <a:t>every</a:t>
            </a:r>
            <a:r>
              <a:rPr sz="4400" spc="-20" dirty="0">
                <a:solidFill>
                  <a:srgbClr val="404040"/>
                </a:solidFill>
                <a:cs typeface="Carlito"/>
              </a:rPr>
              <a:t> </a:t>
            </a:r>
            <a:r>
              <a:rPr sz="4400" dirty="0">
                <a:solidFill>
                  <a:srgbClr val="404040"/>
                </a:solidFill>
                <a:cs typeface="Carlito"/>
              </a:rPr>
              <a:t>time.</a:t>
            </a:r>
            <a:endParaRPr sz="4400"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12201525" cy="6257925"/>
            <a:chOff x="-4572" y="0"/>
            <a:chExt cx="12201525" cy="62579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248400"/>
            </a:xfrm>
            <a:custGeom>
              <a:avLst/>
              <a:gdLst/>
              <a:ahLst/>
              <a:cxnLst/>
              <a:rect l="l" t="t" r="r" b="b"/>
              <a:pathLst>
                <a:path w="12192000" h="6248400">
                  <a:moveTo>
                    <a:pt x="0" y="6248400"/>
                  </a:moveTo>
                  <a:lnTo>
                    <a:pt x="12192000" y="62484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248400"/>
                  </a:lnTo>
                  <a:close/>
                </a:path>
              </a:pathLst>
            </a:custGeom>
            <a:ln w="9144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561" y="1186637"/>
            <a:ext cx="116814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u="none" spc="-10" dirty="0">
                <a:solidFill>
                  <a:srgbClr val="000000"/>
                </a:solidFill>
                <a:latin typeface="Carlito"/>
                <a:cs typeface="Carlito"/>
              </a:rPr>
              <a:t>TRANSACTIONAL </a:t>
            </a:r>
            <a:r>
              <a:rPr sz="8000" u="none" dirty="0">
                <a:solidFill>
                  <a:srgbClr val="000000"/>
                </a:solidFill>
                <a:latin typeface="Carlito"/>
                <a:cs typeface="Carlito"/>
              </a:rPr>
              <a:t>MODEL</a:t>
            </a:r>
            <a:r>
              <a:rPr sz="8000" u="none" spc="-9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8000" u="none" spc="-5" dirty="0">
                <a:solidFill>
                  <a:srgbClr val="000000"/>
                </a:solidFill>
                <a:latin typeface="Carlito"/>
                <a:cs typeface="Carlito"/>
              </a:rPr>
              <a:t>OF</a:t>
            </a:r>
            <a:endParaRPr sz="8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3520" y="2406218"/>
            <a:ext cx="766381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8000" spc="-60" dirty="0" smtClean="0">
                <a:latin typeface="Carlito"/>
                <a:cs typeface="Carlito"/>
              </a:rPr>
              <a:t> </a:t>
            </a:r>
            <a:r>
              <a:rPr sz="8000" spc="-60" smtClean="0">
                <a:cs typeface="Carlito"/>
              </a:rPr>
              <a:t>COMMUNICATION</a:t>
            </a:r>
            <a:endParaRPr sz="8000"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292353"/>
            <a:ext cx="9414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310" dirty="0"/>
              <a:t>Transactional </a:t>
            </a:r>
            <a:r>
              <a:rPr u="none" spc="-160" dirty="0"/>
              <a:t>Model </a:t>
            </a:r>
            <a:r>
              <a:rPr u="none" spc="-60" dirty="0"/>
              <a:t>of</a:t>
            </a:r>
            <a:r>
              <a:rPr u="none" spc="-645" dirty="0"/>
              <a:t> </a:t>
            </a:r>
            <a:r>
              <a:rPr u="none" spc="-265" dirty="0"/>
              <a:t>Communication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4474" y="1786254"/>
            <a:ext cx="10669905" cy="4105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9690" indent="22860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It is the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exchange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messages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between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sender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receiver where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each </a:t>
            </a:r>
            <a:r>
              <a:rPr sz="4000" spc="-55" dirty="0">
                <a:solidFill>
                  <a:srgbClr val="404040"/>
                </a:solidFill>
                <a:latin typeface="Carlito"/>
                <a:cs typeface="Carlito"/>
              </a:rPr>
              <a:t>take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turns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send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receive 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messages.</a:t>
            </a:r>
            <a:endParaRPr sz="4000">
              <a:latin typeface="Carlito"/>
              <a:cs typeface="Carlito"/>
            </a:endParaRPr>
          </a:p>
          <a:p>
            <a:pPr marL="12700" marR="5080" indent="22860">
              <a:lnSpc>
                <a:spcPct val="90000"/>
              </a:lnSpc>
              <a:spcBef>
                <a:spcPts val="1340"/>
              </a:spcBef>
            </a:pP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Both sender and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receiver are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known as  </a:t>
            </a:r>
            <a:r>
              <a:rPr sz="4000" b="1" spc="-20" dirty="0">
                <a:solidFill>
                  <a:srgbClr val="404040"/>
                </a:solidFill>
                <a:latin typeface="Carlito"/>
                <a:cs typeface="Carlito"/>
              </a:rPr>
              <a:t>communicators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and their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role </a:t>
            </a:r>
            <a:r>
              <a:rPr sz="4000" spc="-30" dirty="0">
                <a:solidFill>
                  <a:srgbClr val="404040"/>
                </a:solidFill>
                <a:latin typeface="Carlito"/>
                <a:cs typeface="Carlito"/>
              </a:rPr>
              <a:t>reverses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each time in  the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communication process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as both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processes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of 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sending and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receiving </a:t>
            </a:r>
            <a:r>
              <a:rPr sz="4000" spc="-20" dirty="0">
                <a:solidFill>
                  <a:srgbClr val="404040"/>
                </a:solidFill>
                <a:latin typeface="Carlito"/>
                <a:cs typeface="Carlito"/>
              </a:rPr>
              <a:t>occurs at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the same</a:t>
            </a:r>
            <a:r>
              <a:rPr sz="4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time.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361" y="1644329"/>
            <a:ext cx="8145780" cy="23545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7200" u="none" dirty="0">
                <a:latin typeface="Carlito"/>
                <a:cs typeface="Carlito"/>
              </a:rPr>
              <a:t>Man is a </a:t>
            </a:r>
            <a:r>
              <a:rPr sz="7200" u="none" spc="-5" dirty="0">
                <a:latin typeface="Carlito"/>
                <a:cs typeface="Carlito"/>
              </a:rPr>
              <a:t>social</a:t>
            </a:r>
            <a:r>
              <a:rPr sz="7200" u="none" spc="-100" dirty="0">
                <a:latin typeface="Carlito"/>
                <a:cs typeface="Carlito"/>
              </a:rPr>
              <a:t> </a:t>
            </a:r>
            <a:r>
              <a:rPr sz="7200" u="none" spc="-5" dirty="0">
                <a:latin typeface="Carlito"/>
                <a:cs typeface="Carlito"/>
              </a:rPr>
              <a:t>animal</a:t>
            </a:r>
            <a:endParaRPr sz="7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7200" u="none" dirty="0">
                <a:latin typeface="Carlito"/>
                <a:cs typeface="Carlito"/>
              </a:rPr>
              <a:t>-Ari</a:t>
            </a:r>
            <a:r>
              <a:rPr sz="7200" u="none" spc="-85" dirty="0">
                <a:latin typeface="Carlito"/>
                <a:cs typeface="Carlito"/>
              </a:rPr>
              <a:t>s</a:t>
            </a:r>
            <a:r>
              <a:rPr sz="7200" u="none" spc="-75" dirty="0">
                <a:latin typeface="Carlito"/>
                <a:cs typeface="Carlito"/>
              </a:rPr>
              <a:t>t</a:t>
            </a:r>
            <a:r>
              <a:rPr sz="7200" u="none" spc="-5" dirty="0">
                <a:latin typeface="Carlito"/>
                <a:cs typeface="Carlito"/>
              </a:rPr>
              <a:t>otle</a:t>
            </a:r>
            <a:endParaRPr sz="7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324" y="207009"/>
            <a:ext cx="8932545" cy="42278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21590" indent="46990">
              <a:lnSpc>
                <a:spcPct val="90000"/>
              </a:lnSpc>
              <a:spcBef>
                <a:spcPts val="675"/>
              </a:spcBef>
              <a:tabLst>
                <a:tab pos="5142865" algn="l"/>
              </a:tabLst>
            </a:pPr>
            <a:r>
              <a:rPr sz="48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4800" dirty="0">
                <a:solidFill>
                  <a:srgbClr val="404040"/>
                </a:solidFill>
                <a:latin typeface="Carlito"/>
                <a:cs typeface="Carlito"/>
              </a:rPr>
              <a:t>model is</a:t>
            </a:r>
            <a:r>
              <a:rPr sz="48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800" spc="-10" dirty="0">
                <a:solidFill>
                  <a:srgbClr val="404040"/>
                </a:solidFill>
                <a:latin typeface="Carlito"/>
                <a:cs typeface="Carlito"/>
              </a:rPr>
              <a:t>mostly	</a:t>
            </a:r>
            <a:r>
              <a:rPr sz="4800" spc="-5" dirty="0">
                <a:solidFill>
                  <a:srgbClr val="404040"/>
                </a:solidFill>
                <a:latin typeface="Carlito"/>
                <a:cs typeface="Carlito"/>
              </a:rPr>
              <a:t>used </a:t>
            </a:r>
            <a:r>
              <a:rPr sz="4800" spc="-40" dirty="0">
                <a:solidFill>
                  <a:srgbClr val="404040"/>
                </a:solidFill>
                <a:latin typeface="Carlito"/>
                <a:cs typeface="Carlito"/>
              </a:rPr>
              <a:t>for  </a:t>
            </a:r>
            <a:r>
              <a:rPr sz="4800" spc="-20" dirty="0">
                <a:solidFill>
                  <a:srgbClr val="404040"/>
                </a:solidFill>
                <a:latin typeface="Carlito"/>
                <a:cs typeface="Carlito"/>
              </a:rPr>
              <a:t>interpersonal </a:t>
            </a:r>
            <a:r>
              <a:rPr sz="4800" spc="-15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4800" dirty="0">
                <a:solidFill>
                  <a:srgbClr val="404040"/>
                </a:solidFill>
                <a:latin typeface="Carlito"/>
                <a:cs typeface="Carlito"/>
              </a:rPr>
              <a:t>and is  also </a:t>
            </a:r>
            <a:r>
              <a:rPr sz="4800" spc="-5" dirty="0">
                <a:solidFill>
                  <a:srgbClr val="404040"/>
                </a:solidFill>
                <a:latin typeface="Carlito"/>
                <a:cs typeface="Carlito"/>
              </a:rPr>
              <a:t>called </a:t>
            </a:r>
            <a:r>
              <a:rPr sz="4800" b="1" spc="-15" dirty="0">
                <a:solidFill>
                  <a:srgbClr val="404040"/>
                </a:solidFill>
                <a:latin typeface="Carlito"/>
                <a:cs typeface="Carlito"/>
              </a:rPr>
              <a:t>circular </a:t>
            </a:r>
            <a:r>
              <a:rPr sz="4800" b="1" spc="-5" dirty="0">
                <a:solidFill>
                  <a:srgbClr val="404040"/>
                </a:solidFill>
                <a:latin typeface="Carlito"/>
                <a:cs typeface="Carlito"/>
              </a:rPr>
              <a:t>model </a:t>
            </a:r>
            <a:r>
              <a:rPr sz="4800" b="1" dirty="0">
                <a:solidFill>
                  <a:srgbClr val="404040"/>
                </a:solidFill>
                <a:latin typeface="Carlito"/>
                <a:cs typeface="Carlito"/>
              </a:rPr>
              <a:t>of  </a:t>
            </a:r>
            <a:r>
              <a:rPr sz="4800" b="1" spc="-10" dirty="0">
                <a:solidFill>
                  <a:srgbClr val="404040"/>
                </a:solidFill>
                <a:latin typeface="Carlito"/>
                <a:cs typeface="Carlito"/>
              </a:rPr>
              <a:t>communication.</a:t>
            </a:r>
            <a:endParaRPr sz="4800">
              <a:latin typeface="Carlito"/>
              <a:cs typeface="Carlito"/>
            </a:endParaRPr>
          </a:p>
          <a:p>
            <a:pPr marL="12700" marR="5080" indent="46990">
              <a:lnSpc>
                <a:spcPts val="5180"/>
              </a:lnSpc>
              <a:spcBef>
                <a:spcPts val="1485"/>
              </a:spcBef>
            </a:pPr>
            <a:r>
              <a:rPr sz="48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4800" spc="-10" dirty="0">
                <a:solidFill>
                  <a:srgbClr val="404040"/>
                </a:solidFill>
                <a:latin typeface="Carlito"/>
                <a:cs typeface="Carlito"/>
              </a:rPr>
              <a:t>transactional </a:t>
            </a:r>
            <a:r>
              <a:rPr sz="4800" dirty="0">
                <a:solidFill>
                  <a:srgbClr val="404040"/>
                </a:solidFill>
                <a:latin typeface="Carlito"/>
                <a:cs typeface="Carlito"/>
              </a:rPr>
              <a:t>model is the </a:t>
            </a:r>
            <a:r>
              <a:rPr sz="4800" spc="-15" dirty="0">
                <a:solidFill>
                  <a:srgbClr val="404040"/>
                </a:solidFill>
                <a:latin typeface="Carlito"/>
                <a:cs typeface="Carlito"/>
              </a:rPr>
              <a:t>most  </a:t>
            </a:r>
            <a:r>
              <a:rPr sz="4800" spc="-25" dirty="0">
                <a:solidFill>
                  <a:srgbClr val="404040"/>
                </a:solidFill>
                <a:latin typeface="Carlito"/>
                <a:cs typeface="Carlito"/>
              </a:rPr>
              <a:t>general </a:t>
            </a:r>
            <a:r>
              <a:rPr sz="4800" spc="-5" dirty="0">
                <a:solidFill>
                  <a:srgbClr val="404040"/>
                </a:solidFill>
                <a:latin typeface="Carlito"/>
                <a:cs typeface="Carlito"/>
              </a:rPr>
              <a:t>model of</a:t>
            </a:r>
            <a:r>
              <a:rPr sz="48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800" spc="-15" dirty="0">
                <a:solidFill>
                  <a:srgbClr val="404040"/>
                </a:solidFill>
                <a:latin typeface="Carlito"/>
                <a:cs typeface="Carlito"/>
              </a:rPr>
              <a:t>communication.</a:t>
            </a:r>
            <a:endParaRPr sz="4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3470" algn="l"/>
              </a:tabLst>
            </a:pPr>
            <a:r>
              <a:rPr spc="-355" dirty="0"/>
              <a:t>Factors </a:t>
            </a:r>
            <a:r>
              <a:rPr spc="-215" dirty="0"/>
              <a:t>Affecting </a:t>
            </a:r>
            <a:r>
              <a:rPr spc="-310" dirty="0"/>
              <a:t>Transactional</a:t>
            </a:r>
            <a:r>
              <a:rPr spc="-565" dirty="0"/>
              <a:t> </a:t>
            </a:r>
            <a:r>
              <a:rPr spc="-160" dirty="0"/>
              <a:t>Model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68043"/>
            <a:ext cx="9932670" cy="4224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3519170">
              <a:lnSpc>
                <a:spcPct val="100000"/>
              </a:lnSpc>
              <a:spcBef>
                <a:spcPts val="1025"/>
              </a:spcBef>
            </a:pPr>
            <a:r>
              <a:rPr sz="4000" b="1" spc="-5" dirty="0">
                <a:solidFill>
                  <a:srgbClr val="404040"/>
                </a:solidFill>
                <a:latin typeface="Carlito"/>
                <a:cs typeface="Carlito"/>
              </a:rPr>
              <a:t>Social</a:t>
            </a:r>
            <a:r>
              <a:rPr sz="4000" b="1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000" b="1" spc="-30" dirty="0">
                <a:solidFill>
                  <a:srgbClr val="404040"/>
                </a:solidFill>
                <a:latin typeface="Carlito"/>
                <a:cs typeface="Carlito"/>
              </a:rPr>
              <a:t>Context</a:t>
            </a:r>
            <a:endParaRPr sz="4000">
              <a:latin typeface="Carlito"/>
              <a:cs typeface="Carlito"/>
            </a:endParaRPr>
          </a:p>
          <a:p>
            <a:pPr marL="12700" marR="5080" indent="22860">
              <a:lnSpc>
                <a:spcPct val="90000"/>
              </a:lnSpc>
              <a:spcBef>
                <a:spcPts val="1405"/>
              </a:spcBef>
            </a:pP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Social </a:t>
            </a:r>
            <a:r>
              <a:rPr sz="4000" spc="-30" dirty="0">
                <a:solidFill>
                  <a:srgbClr val="404040"/>
                </a:solidFill>
                <a:latin typeface="Carlito"/>
                <a:cs typeface="Carlito"/>
              </a:rPr>
              <a:t>context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4000" spc="-45" dirty="0">
                <a:solidFill>
                  <a:srgbClr val="404040"/>
                </a:solidFill>
                <a:latin typeface="Carlito"/>
                <a:cs typeface="Carlito"/>
              </a:rPr>
              <a:t>refers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the 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norms,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values, </a:t>
            </a:r>
            <a:r>
              <a:rPr sz="4000" spc="-20" dirty="0">
                <a:solidFill>
                  <a:srgbClr val="404040"/>
                </a:solidFill>
                <a:latin typeface="Carlito"/>
                <a:cs typeface="Carlito"/>
              </a:rPr>
              <a:t>laws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other </a:t>
            </a:r>
            <a:r>
              <a:rPr sz="4000" spc="-15" dirty="0">
                <a:solidFill>
                  <a:srgbClr val="404040"/>
                </a:solidFill>
                <a:latin typeface="Carlito"/>
                <a:cs typeface="Carlito"/>
              </a:rPr>
              <a:t>restrictions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of a 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society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4000" spc="-20" dirty="0">
                <a:solidFill>
                  <a:srgbClr val="404040"/>
                </a:solidFill>
                <a:latin typeface="Carlito"/>
                <a:cs typeface="Carlito"/>
              </a:rPr>
              <a:t>communicate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within a specific limit. It  also includes rules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that bind </a:t>
            </a:r>
            <a:r>
              <a:rPr sz="4000" spc="-40" dirty="0">
                <a:solidFill>
                  <a:srgbClr val="404040"/>
                </a:solidFill>
                <a:latin typeface="Carlito"/>
                <a:cs typeface="Carlito"/>
              </a:rPr>
              <a:t>people’s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ability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to  </a:t>
            </a:r>
            <a:r>
              <a:rPr sz="4000" spc="-20" dirty="0">
                <a:solidFill>
                  <a:srgbClr val="404040"/>
                </a:solidFill>
                <a:latin typeface="Carlito"/>
                <a:cs typeface="Carlito"/>
              </a:rPr>
              <a:t>communicate. </a:t>
            </a:r>
            <a:r>
              <a:rPr sz="4000" spc="-10" dirty="0">
                <a:solidFill>
                  <a:srgbClr val="404040"/>
                </a:solidFill>
                <a:latin typeface="Carlito"/>
                <a:cs typeface="Carlito"/>
              </a:rPr>
              <a:t>Society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shapes the </a:t>
            </a:r>
            <a:r>
              <a:rPr sz="4000" spc="-50" dirty="0">
                <a:solidFill>
                  <a:srgbClr val="404040"/>
                </a:solidFill>
                <a:latin typeface="Carlito"/>
                <a:cs typeface="Carlito"/>
              </a:rPr>
              <a:t>way </a:t>
            </a:r>
            <a:r>
              <a:rPr sz="4000" spc="-5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4000" spc="-25" dirty="0">
                <a:solidFill>
                  <a:srgbClr val="404040"/>
                </a:solidFill>
                <a:latin typeface="Carlito"/>
                <a:cs typeface="Carlito"/>
              </a:rPr>
              <a:t>person  </a:t>
            </a:r>
            <a:r>
              <a:rPr sz="4000" spc="-20" dirty="0">
                <a:solidFill>
                  <a:srgbClr val="404040"/>
                </a:solidFill>
                <a:latin typeface="Carlito"/>
                <a:cs typeface="Carlito"/>
              </a:rPr>
              <a:t>communicates.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3470" algn="l"/>
              </a:tabLst>
            </a:pPr>
            <a:r>
              <a:rPr spc="-355" dirty="0"/>
              <a:t>Factors </a:t>
            </a:r>
            <a:r>
              <a:rPr spc="-215" dirty="0"/>
              <a:t>Affecting </a:t>
            </a:r>
            <a:r>
              <a:rPr spc="-310" dirty="0"/>
              <a:t>Transactional</a:t>
            </a:r>
            <a:r>
              <a:rPr spc="-565" dirty="0"/>
              <a:t> </a:t>
            </a:r>
            <a:r>
              <a:rPr spc="-160" dirty="0"/>
              <a:t>Model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64690"/>
            <a:ext cx="9760585" cy="34004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135630">
              <a:lnSpc>
                <a:spcPct val="100000"/>
              </a:lnSpc>
              <a:spcBef>
                <a:spcPts val="975"/>
              </a:spcBef>
            </a:pPr>
            <a:r>
              <a:rPr sz="4400" b="1" spc="-20" dirty="0">
                <a:solidFill>
                  <a:srgbClr val="404040"/>
                </a:solidFill>
                <a:latin typeface="Carlito"/>
                <a:cs typeface="Carlito"/>
              </a:rPr>
              <a:t>Cultural</a:t>
            </a:r>
            <a:r>
              <a:rPr sz="4400" b="1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400" b="1" spc="-30" dirty="0">
                <a:solidFill>
                  <a:srgbClr val="404040"/>
                </a:solidFill>
                <a:latin typeface="Carlito"/>
                <a:cs typeface="Carlito"/>
              </a:rPr>
              <a:t>Context</a:t>
            </a:r>
            <a:endParaRPr sz="4400">
              <a:latin typeface="Carlito"/>
              <a:cs typeface="Carlito"/>
            </a:endParaRPr>
          </a:p>
          <a:p>
            <a:pPr marL="12700" marR="5080" indent="34925">
              <a:lnSpc>
                <a:spcPct val="90000"/>
              </a:lnSpc>
              <a:spcBef>
                <a:spcPts val="1405"/>
              </a:spcBef>
            </a:pPr>
            <a:r>
              <a:rPr sz="4400" spc="-15" dirty="0">
                <a:solidFill>
                  <a:srgbClr val="404040"/>
                </a:solidFill>
                <a:latin typeface="Carlito"/>
                <a:cs typeface="Carlito"/>
              </a:rPr>
              <a:t>Cultural </a:t>
            </a:r>
            <a:r>
              <a:rPr sz="4400" spc="-30" dirty="0">
                <a:solidFill>
                  <a:srgbClr val="404040"/>
                </a:solidFill>
                <a:latin typeface="Carlito"/>
                <a:cs typeface="Carlito"/>
              </a:rPr>
              <a:t>context </a:t>
            </a: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4400" spc="-20" dirty="0">
                <a:solidFill>
                  <a:srgbClr val="404040"/>
                </a:solidFill>
                <a:latin typeface="Carlito"/>
                <a:cs typeface="Carlito"/>
              </a:rPr>
              <a:t>lifestyle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4400" spc="-5" dirty="0">
                <a:solidFill>
                  <a:srgbClr val="404040"/>
                </a:solidFill>
                <a:latin typeface="Carlito"/>
                <a:cs typeface="Carlito"/>
              </a:rPr>
              <a:t>identity  of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person. </a:t>
            </a:r>
            <a:r>
              <a:rPr sz="4400" spc="-15" dirty="0">
                <a:solidFill>
                  <a:srgbClr val="404040"/>
                </a:solidFill>
                <a:latin typeface="Carlito"/>
                <a:cs typeface="Carlito"/>
              </a:rPr>
              <a:t>Caste, </a:t>
            </a:r>
            <a:r>
              <a:rPr sz="4400" spc="-5" dirty="0">
                <a:solidFill>
                  <a:srgbClr val="404040"/>
                </a:solidFill>
                <a:latin typeface="Carlito"/>
                <a:cs typeface="Carlito"/>
              </a:rPr>
              <a:t>class, </a:t>
            </a:r>
            <a:r>
              <a:rPr sz="4400" spc="-15" dirty="0">
                <a:solidFill>
                  <a:srgbClr val="404040"/>
                </a:solidFill>
                <a:latin typeface="Carlito"/>
                <a:cs typeface="Carlito"/>
              </a:rPr>
              <a:t>race, </a:t>
            </a:r>
            <a:r>
              <a:rPr sz="4400" spc="-35" dirty="0">
                <a:solidFill>
                  <a:srgbClr val="404040"/>
                </a:solidFill>
                <a:latin typeface="Carlito"/>
                <a:cs typeface="Carlito"/>
              </a:rPr>
              <a:t>ethnicity,  </a:t>
            </a:r>
            <a:r>
              <a:rPr sz="4400" spc="-55" dirty="0">
                <a:solidFill>
                  <a:srgbClr val="404040"/>
                </a:solidFill>
                <a:latin typeface="Carlito"/>
                <a:cs typeface="Carlito"/>
              </a:rPr>
              <a:t>gender, </a:t>
            </a:r>
            <a:r>
              <a:rPr sz="4400" spc="-20" dirty="0">
                <a:solidFill>
                  <a:srgbClr val="404040"/>
                </a:solidFill>
                <a:latin typeface="Carlito"/>
                <a:cs typeface="Carlito"/>
              </a:rPr>
              <a:t>etc. are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4400" spc="-25" dirty="0">
                <a:solidFill>
                  <a:srgbClr val="404040"/>
                </a:solidFill>
                <a:latin typeface="Carlito"/>
                <a:cs typeface="Carlito"/>
              </a:rPr>
              <a:t>contexts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which  </a:t>
            </a:r>
            <a:r>
              <a:rPr sz="4400" spc="-20" dirty="0">
                <a:solidFill>
                  <a:srgbClr val="404040"/>
                </a:solidFill>
                <a:latin typeface="Carlito"/>
                <a:cs typeface="Carlito"/>
              </a:rPr>
              <a:t>promote</a:t>
            </a:r>
            <a:r>
              <a:rPr sz="44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communication.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83470" algn="l"/>
              </a:tabLst>
            </a:pPr>
            <a:r>
              <a:rPr spc="-355" dirty="0"/>
              <a:t>Factors </a:t>
            </a:r>
            <a:r>
              <a:rPr spc="-215" dirty="0"/>
              <a:t>Affecting </a:t>
            </a:r>
            <a:r>
              <a:rPr spc="-310" dirty="0"/>
              <a:t>Transactional</a:t>
            </a:r>
            <a:r>
              <a:rPr spc="-565" dirty="0"/>
              <a:t> </a:t>
            </a:r>
            <a:r>
              <a:rPr spc="-160" dirty="0"/>
              <a:t>Model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664690"/>
            <a:ext cx="9916795" cy="2841162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879090">
              <a:lnSpc>
                <a:spcPct val="100000"/>
              </a:lnSpc>
              <a:spcBef>
                <a:spcPts val="975"/>
              </a:spcBef>
            </a:pPr>
            <a:r>
              <a:rPr sz="4400" b="1" spc="-15" dirty="0">
                <a:solidFill>
                  <a:srgbClr val="404040"/>
                </a:solidFill>
                <a:latin typeface="Carlito"/>
                <a:cs typeface="Carlito"/>
              </a:rPr>
              <a:t>Relational</a:t>
            </a:r>
            <a:r>
              <a:rPr sz="4400" b="1" spc="-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400" b="1" spc="-30" dirty="0">
                <a:solidFill>
                  <a:srgbClr val="404040"/>
                </a:solidFill>
                <a:latin typeface="Carlito"/>
                <a:cs typeface="Carlito"/>
              </a:rPr>
              <a:t>Context</a:t>
            </a:r>
            <a:endParaRPr sz="4400">
              <a:latin typeface="Carlito"/>
              <a:cs typeface="Carlito"/>
            </a:endParaRPr>
          </a:p>
          <a:p>
            <a:pPr marL="12700" marR="5080" indent="34925">
              <a:lnSpc>
                <a:spcPts val="4750"/>
              </a:lnSpc>
              <a:spcBef>
                <a:spcPts val="1480"/>
              </a:spcBef>
            </a:pP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Relational </a:t>
            </a:r>
            <a:r>
              <a:rPr sz="4400" spc="-30" dirty="0">
                <a:solidFill>
                  <a:srgbClr val="404040"/>
                </a:solidFill>
                <a:latin typeface="Carlito"/>
                <a:cs typeface="Carlito"/>
              </a:rPr>
              <a:t>context </a:t>
            </a:r>
            <a:r>
              <a:rPr sz="44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communication  </a:t>
            </a:r>
            <a:r>
              <a:rPr sz="4400" spc="-20" dirty="0">
                <a:solidFill>
                  <a:srgbClr val="404040"/>
                </a:solidFill>
                <a:latin typeface="Carlito"/>
                <a:cs typeface="Carlito"/>
              </a:rPr>
              <a:t>relates </a:t>
            </a:r>
            <a:r>
              <a:rPr sz="4400" spc="-2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4400" spc="-10" dirty="0">
                <a:solidFill>
                  <a:srgbClr val="404040"/>
                </a:solidFill>
                <a:latin typeface="Carlito"/>
                <a:cs typeface="Carlito"/>
              </a:rPr>
              <a:t>relationship </a:t>
            </a:r>
            <a:r>
              <a:rPr sz="4400" spc="-15" dirty="0">
                <a:solidFill>
                  <a:srgbClr val="404040"/>
                </a:solidFill>
                <a:latin typeface="Carlito"/>
                <a:cs typeface="Carlito"/>
              </a:rPr>
              <a:t>history </a:t>
            </a:r>
            <a:r>
              <a:rPr sz="4400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sz="4400" spc="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4400" spc="-10">
                <a:solidFill>
                  <a:srgbClr val="404040"/>
                </a:solidFill>
                <a:latin typeface="Carlito"/>
                <a:cs typeface="Carlito"/>
              </a:rPr>
              <a:t>manners</a:t>
            </a:r>
            <a:r>
              <a:rPr sz="4400" spc="-10" smtClean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0"/>
            <a:ext cx="106680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COMMUNICATION IS A THING</a:t>
            </a:r>
            <a:endParaRPr lang="en-US" sz="3000" dirty="0"/>
          </a:p>
        </p:txBody>
      </p:sp>
      <p:sp>
        <p:nvSpPr>
          <p:cNvPr id="3" name="Right Arrow 2"/>
          <p:cNvSpPr/>
          <p:nvPr/>
        </p:nvSpPr>
        <p:spPr>
          <a:xfrm>
            <a:off x="762000" y="2209800"/>
            <a:ext cx="10591800" cy="22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COMUNJICATION IS SENDING AND RECEIVING</a:t>
            </a:r>
            <a:endParaRPr lang="en-US" sz="3000" dirty="0"/>
          </a:p>
        </p:txBody>
      </p:sp>
      <p:sp>
        <p:nvSpPr>
          <p:cNvPr id="4" name="Right Arrow 3"/>
          <p:cNvSpPr/>
          <p:nvPr/>
        </p:nvSpPr>
        <p:spPr>
          <a:xfrm>
            <a:off x="762000" y="4419600"/>
            <a:ext cx="10515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COMMUNICATION IS INTEGRATED  IN OUR </a:t>
            </a:r>
            <a:r>
              <a:rPr lang="en-US" sz="3000" b="1" smtClean="0"/>
              <a:t>SOCIAL REALLTIES</a:t>
            </a:r>
            <a:endParaRPr lang="en-US" sz="3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542035"/>
            <a:ext cx="6686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05" dirty="0"/>
              <a:t>COMMUNICATION</a:t>
            </a:r>
            <a:r>
              <a:rPr u="none" spc="-445" dirty="0"/>
              <a:t> </a:t>
            </a:r>
            <a:r>
              <a:rPr u="none" spc="-645" dirty="0"/>
              <a:t>MODELS</a:t>
            </a:r>
          </a:p>
        </p:txBody>
      </p:sp>
      <p:sp>
        <p:nvSpPr>
          <p:cNvPr id="6" name="object 6"/>
          <p:cNvSpPr/>
          <p:nvPr/>
        </p:nvSpPr>
        <p:spPr>
          <a:xfrm>
            <a:off x="4632959" y="1723644"/>
            <a:ext cx="3113532" cy="2246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280" y="1723644"/>
            <a:ext cx="3113532" cy="224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7116" y="1723644"/>
            <a:ext cx="3115055" cy="2246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92708" y="1732788"/>
          <a:ext cx="10184128" cy="223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3405"/>
                <a:gridCol w="422274"/>
                <a:gridCol w="3113404"/>
                <a:gridCol w="420370"/>
                <a:gridCol w="3114675"/>
              </a:tblGrid>
              <a:tr h="2232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22885" marR="213995" indent="-317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LINEAR MODEL  OF           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OMMU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IC</a:t>
                      </a:r>
                      <a:r>
                        <a:rPr sz="2800" spc="-21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9525">
                      <a:solidFill>
                        <a:srgbClr val="E38312"/>
                      </a:solidFill>
                      <a:prstDash val="solid"/>
                    </a:lnL>
                    <a:lnR w="9525">
                      <a:solidFill>
                        <a:srgbClr val="E38312"/>
                      </a:solidFill>
                      <a:prstDash val="solid"/>
                    </a:lnR>
                    <a:lnT w="9525">
                      <a:solidFill>
                        <a:srgbClr val="E38312"/>
                      </a:solidFill>
                      <a:prstDash val="solid"/>
                    </a:lnT>
                    <a:lnB w="9525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38312"/>
                      </a:solidFill>
                      <a:prstDash val="solid"/>
                    </a:lnL>
                    <a:lnR w="9525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22885" marR="213995" indent="-254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INTERACTIVE 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MODEL OF  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OMMU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IC</a:t>
                      </a:r>
                      <a:r>
                        <a:rPr sz="2800" spc="-21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9525">
                      <a:solidFill>
                        <a:srgbClr val="E38312"/>
                      </a:solidFill>
                      <a:prstDash val="solid"/>
                    </a:lnL>
                    <a:lnR w="9525">
                      <a:solidFill>
                        <a:srgbClr val="E38312"/>
                      </a:solidFill>
                      <a:prstDash val="solid"/>
                    </a:lnR>
                    <a:lnT w="9525">
                      <a:solidFill>
                        <a:srgbClr val="E38312"/>
                      </a:solidFill>
                      <a:prstDash val="solid"/>
                    </a:lnT>
                    <a:lnB w="9525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38312"/>
                      </a:solidFill>
                      <a:prstDash val="solid"/>
                    </a:lnL>
                    <a:lnR w="9525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24154" marR="213995" indent="-190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TRANSACTIONAL  MODEL OF  </a:t>
                      </a:r>
                      <a:r>
                        <a:rPr sz="2800" spc="-30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OMMU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IC</a:t>
                      </a:r>
                      <a:r>
                        <a:rPr sz="2800" spc="-21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800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5080" marB="0">
                    <a:lnL w="9525">
                      <a:solidFill>
                        <a:srgbClr val="E38312"/>
                      </a:solidFill>
                      <a:prstDash val="solid"/>
                    </a:lnL>
                    <a:lnR w="9525">
                      <a:solidFill>
                        <a:srgbClr val="E38312"/>
                      </a:solidFill>
                      <a:prstDash val="solid"/>
                    </a:lnR>
                    <a:lnT w="9525">
                      <a:solidFill>
                        <a:srgbClr val="E38312"/>
                      </a:solidFill>
                      <a:prstDash val="solid"/>
                    </a:lnT>
                    <a:lnB w="9525">
                      <a:solidFill>
                        <a:srgbClr val="E3831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732533" y="327151"/>
            <a:ext cx="9055735" cy="2320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5000" u="none" spc="-30" dirty="0" smtClean="0">
                <a:latin typeface="Arial Black" pitchFamily="34" charset="0"/>
              </a:rPr>
              <a:t>      </a:t>
            </a:r>
            <a:r>
              <a:rPr lang="en-US" sz="5000" u="none" dirty="0" smtClean="0">
                <a:latin typeface="Arial Black" pitchFamily="34" charset="0"/>
              </a:rPr>
              <a:t>Linear model of communication</a:t>
            </a:r>
            <a:r>
              <a:rPr lang="en-US" sz="5000" dirty="0" smtClean="0">
                <a:latin typeface="Arial Black" pitchFamily="34" charset="0"/>
              </a:rPr>
              <a:t/>
            </a:r>
            <a:br>
              <a:rPr lang="en-US" sz="5000" dirty="0" smtClean="0">
                <a:latin typeface="Arial Black" pitchFamily="34" charset="0"/>
              </a:rPr>
            </a:br>
            <a:endParaRPr sz="5000" spc="-5" dirty="0">
              <a:latin typeface="Arial Black" pitchFamily="34" charset="0"/>
            </a:endParaRPr>
          </a:p>
        </p:txBody>
      </p:sp>
      <p:pic>
        <p:nvPicPr>
          <p:cNvPr id="1026" name="Picture 2" descr="C:\Users\Public\Pictures\Sample Pictures\shannon_weaver_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38331"/>
            <a:ext cx="11811000" cy="4291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324" y="549605"/>
            <a:ext cx="95402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none" spc="-390" dirty="0"/>
              <a:t>Linear </a:t>
            </a:r>
            <a:r>
              <a:rPr sz="6000" u="none" spc="-235" dirty="0"/>
              <a:t>Model </a:t>
            </a:r>
            <a:r>
              <a:rPr sz="6000" u="none" spc="-90" dirty="0"/>
              <a:t>of</a:t>
            </a:r>
            <a:r>
              <a:rPr sz="6000" u="none" spc="-900" dirty="0"/>
              <a:t> </a:t>
            </a:r>
            <a:r>
              <a:rPr sz="6000" u="none" spc="-365" dirty="0"/>
              <a:t>Communication</a:t>
            </a:r>
            <a:endParaRPr sz="6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7961" rIns="0" bIns="0" rtlCol="0">
            <a:spAutoFit/>
          </a:bodyPr>
          <a:lstStyle/>
          <a:p>
            <a:pPr marL="169545" marR="5080" indent="63500">
              <a:lnSpc>
                <a:spcPct val="90000"/>
              </a:lnSpc>
              <a:spcBef>
                <a:spcPts val="750"/>
              </a:spcBef>
            </a:pPr>
            <a:r>
              <a:rPr sz="5400" dirty="0"/>
              <a:t>In </a:t>
            </a:r>
            <a:r>
              <a:rPr sz="5400" spc="-5" dirty="0"/>
              <a:t>linear </a:t>
            </a:r>
            <a:r>
              <a:rPr sz="5400" dirty="0"/>
              <a:t>model, </a:t>
            </a:r>
            <a:r>
              <a:rPr sz="5400" spc="-20" dirty="0"/>
              <a:t>communication </a:t>
            </a:r>
            <a:r>
              <a:rPr sz="5400" spc="5" dirty="0"/>
              <a:t>is  </a:t>
            </a:r>
            <a:r>
              <a:rPr sz="5400" spc="-20" dirty="0"/>
              <a:t>considered </a:t>
            </a:r>
            <a:r>
              <a:rPr sz="5400" b="1" dirty="0">
                <a:latin typeface="Carlito"/>
                <a:cs typeface="Carlito"/>
              </a:rPr>
              <a:t>one </a:t>
            </a:r>
            <a:r>
              <a:rPr sz="5400" b="1" spc="-55" dirty="0">
                <a:latin typeface="Carlito"/>
                <a:cs typeface="Carlito"/>
              </a:rPr>
              <a:t>way </a:t>
            </a:r>
            <a:r>
              <a:rPr sz="5400" b="1" spc="-10" dirty="0">
                <a:latin typeface="Carlito"/>
                <a:cs typeface="Carlito"/>
              </a:rPr>
              <a:t>process </a:t>
            </a:r>
            <a:r>
              <a:rPr sz="5400" spc="-15" dirty="0"/>
              <a:t>where  </a:t>
            </a:r>
            <a:r>
              <a:rPr sz="5400" spc="-5" dirty="0"/>
              <a:t>sender </a:t>
            </a:r>
            <a:r>
              <a:rPr sz="5400" dirty="0"/>
              <a:t>is the </a:t>
            </a:r>
            <a:r>
              <a:rPr sz="5400" spc="-5" dirty="0"/>
              <a:t>only one </a:t>
            </a:r>
            <a:r>
              <a:rPr sz="5400" dirty="0"/>
              <a:t>who </a:t>
            </a:r>
            <a:r>
              <a:rPr sz="5400" spc="-5" dirty="0"/>
              <a:t>sends  </a:t>
            </a:r>
            <a:r>
              <a:rPr sz="5400" spc="-10" dirty="0"/>
              <a:t>message </a:t>
            </a:r>
            <a:r>
              <a:rPr sz="5400" dirty="0"/>
              <a:t>and </a:t>
            </a:r>
            <a:r>
              <a:rPr sz="5400" spc="-20" dirty="0"/>
              <a:t>receiver </a:t>
            </a:r>
            <a:r>
              <a:rPr sz="5400" spc="-5" dirty="0"/>
              <a:t>doesn’t </a:t>
            </a:r>
            <a:r>
              <a:rPr sz="5400" spc="-15" dirty="0"/>
              <a:t>give  </a:t>
            </a:r>
            <a:r>
              <a:rPr sz="5400" spc="-20" dirty="0"/>
              <a:t>feedback </a:t>
            </a:r>
            <a:r>
              <a:rPr sz="5400" spc="-5" dirty="0"/>
              <a:t>or</a:t>
            </a:r>
            <a:r>
              <a:rPr sz="5400" spc="10" dirty="0"/>
              <a:t> </a:t>
            </a:r>
            <a:r>
              <a:rPr sz="5400" spc="-10" dirty="0"/>
              <a:t>response.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37300"/>
            <a:chOff x="0" y="0"/>
            <a:chExt cx="12192000" cy="633730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336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" y="292684"/>
            <a:ext cx="9996805" cy="52939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63500">
              <a:lnSpc>
                <a:spcPct val="90000"/>
              </a:lnSpc>
              <a:spcBef>
                <a:spcPts val="750"/>
              </a:spcBef>
              <a:tabLst>
                <a:tab pos="3902710" algn="l"/>
                <a:tab pos="5255260" algn="l"/>
                <a:tab pos="7480934" algn="l"/>
                <a:tab pos="9983470" algn="l"/>
              </a:tabLst>
            </a:pP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Linear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model is 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applied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5400" b="1" spc="-10" dirty="0">
                <a:solidFill>
                  <a:srgbClr val="404040"/>
                </a:solidFill>
                <a:latin typeface="Carlito"/>
                <a:cs typeface="Carlito"/>
              </a:rPr>
              <a:t>mass  </a:t>
            </a:r>
            <a:r>
              <a:rPr sz="5400" b="1" u="sng" spc="-1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communication</a:t>
            </a:r>
            <a:r>
              <a:rPr sz="5400" b="1" u="sng" spc="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 </a:t>
            </a:r>
            <a:r>
              <a:rPr sz="5400" u="sng" spc="-45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like</a:t>
            </a:r>
            <a:r>
              <a:rPr sz="540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 </a:t>
            </a:r>
            <a:r>
              <a:rPr sz="5400" u="sng" spc="-1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television, </a:t>
            </a:r>
            <a:r>
              <a:rPr sz="540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	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  </a:t>
            </a:r>
            <a:r>
              <a:rPr sz="5400" spc="-40" dirty="0">
                <a:solidFill>
                  <a:srgbClr val="404040"/>
                </a:solidFill>
                <a:latin typeface="Carlito"/>
                <a:cs typeface="Carlito"/>
              </a:rPr>
              <a:t>radio, </a:t>
            </a:r>
            <a:r>
              <a:rPr sz="5400" spc="-20" dirty="0">
                <a:solidFill>
                  <a:srgbClr val="404040"/>
                </a:solidFill>
                <a:latin typeface="Carlito"/>
                <a:cs typeface="Carlito"/>
              </a:rPr>
              <a:t>etc. 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This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model is 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not  </a:t>
            </a:r>
            <a:r>
              <a:rPr sz="5400" spc="-10" dirty="0">
                <a:solidFill>
                  <a:srgbClr val="404040"/>
                </a:solidFill>
                <a:latin typeface="Carlito"/>
                <a:cs typeface="Carlito"/>
              </a:rPr>
              <a:t>applicable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5400" spc="-25" dirty="0">
                <a:solidFill>
                  <a:srgbClr val="404040"/>
                </a:solidFill>
                <a:latin typeface="Carlito"/>
                <a:cs typeface="Carlito"/>
              </a:rPr>
              <a:t>general 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human  </a:t>
            </a:r>
            <a:r>
              <a:rPr sz="5400" spc="-20" dirty="0">
                <a:solidFill>
                  <a:srgbClr val="404040"/>
                </a:solidFill>
                <a:latin typeface="Carlito"/>
                <a:cs typeface="Carlito"/>
              </a:rPr>
              <a:t>communication</a:t>
            </a:r>
            <a:r>
              <a:rPr sz="5400" spc="7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as	</a:t>
            </a:r>
            <a:r>
              <a:rPr sz="5400" spc="-25" dirty="0">
                <a:solidFill>
                  <a:srgbClr val="404040"/>
                </a:solidFill>
                <a:latin typeface="Carlito"/>
                <a:cs typeface="Carlito"/>
              </a:rPr>
              <a:t>general	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human  </a:t>
            </a:r>
            <a:r>
              <a:rPr sz="5400" spc="-20" dirty="0">
                <a:solidFill>
                  <a:srgbClr val="404040"/>
                </a:solidFill>
                <a:latin typeface="Carlito"/>
                <a:cs typeface="Carlito"/>
              </a:rPr>
              <a:t>communication </a:t>
            </a:r>
            <a:r>
              <a:rPr sz="5400" spc="-5" dirty="0">
                <a:solidFill>
                  <a:srgbClr val="404040"/>
                </a:solidFill>
                <a:latin typeface="Carlito"/>
                <a:cs typeface="Carlito"/>
              </a:rPr>
              <a:t>has </a:t>
            </a:r>
            <a:r>
              <a:rPr sz="5400" spc="-2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5400" spc="-40" dirty="0">
                <a:solidFill>
                  <a:srgbClr val="404040"/>
                </a:solidFill>
                <a:latin typeface="Carlito"/>
                <a:cs typeface="Carlito"/>
              </a:rPr>
              <a:t>have  </a:t>
            </a:r>
            <a:r>
              <a:rPr sz="5400" spc="-20" dirty="0">
                <a:solidFill>
                  <a:srgbClr val="404040"/>
                </a:solidFill>
                <a:latin typeface="Carlito"/>
                <a:cs typeface="Carlito"/>
              </a:rPr>
              <a:t>feedback</a:t>
            </a:r>
            <a:r>
              <a:rPr sz="54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404040"/>
                </a:solidFill>
                <a:latin typeface="Carlito"/>
                <a:cs typeface="Carlito"/>
              </a:rPr>
              <a:t>and	</a:t>
            </a:r>
            <a:r>
              <a:rPr sz="5400" spc="-10" dirty="0">
                <a:solidFill>
                  <a:srgbClr val="404040"/>
                </a:solidFill>
                <a:latin typeface="Carlito"/>
                <a:cs typeface="Carlito"/>
              </a:rPr>
              <a:t>responses.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332231"/>
            <a:ext cx="11582400" cy="4136390"/>
            <a:chOff x="304800" y="332231"/>
            <a:chExt cx="11582400" cy="413639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332231"/>
              <a:ext cx="11582400" cy="413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913</Words>
  <Application>Microsoft Office PowerPoint</Application>
  <PresentationFormat>Custom</PresentationFormat>
  <Paragraphs>96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COMMUNICATION  MODELS </vt:lpstr>
      <vt:lpstr>Learning Objectives </vt:lpstr>
      <vt:lpstr>Man is a social animal -Aristotle</vt:lpstr>
      <vt:lpstr>COMMUNICATION MODELS</vt:lpstr>
      <vt:lpstr>      Linear model of communication </vt:lpstr>
      <vt:lpstr>Linear Model of Communication</vt:lpstr>
      <vt:lpstr>Slide 7</vt:lpstr>
      <vt:lpstr>Slide 8</vt:lpstr>
      <vt:lpstr>Slide 9</vt:lpstr>
      <vt:lpstr>Disadvantages and Criticisms of Lasswell’s Model</vt:lpstr>
      <vt:lpstr>Slide 11</vt:lpstr>
      <vt:lpstr>Slide 12</vt:lpstr>
      <vt:lpstr>Slide 13</vt:lpstr>
      <vt:lpstr>Critical Elements of a Good Communicator</vt:lpstr>
      <vt:lpstr>Critical Elements of a Good Communicator</vt:lpstr>
      <vt:lpstr>Critical Elements of a Good Communicator</vt:lpstr>
      <vt:lpstr>Cont…</vt:lpstr>
      <vt:lpstr>Concepts in Shannon-Weaver Model</vt:lpstr>
      <vt:lpstr>Slide 19</vt:lpstr>
      <vt:lpstr>Slide 20</vt:lpstr>
      <vt:lpstr>Example of Shannon Weaver Model</vt:lpstr>
      <vt:lpstr>Cont…</vt:lpstr>
      <vt:lpstr>INTERACTIVE MODEL  OF COMMUNICATION</vt:lpstr>
      <vt:lpstr>Also known as Convergence Model.</vt:lpstr>
      <vt:lpstr> </vt:lpstr>
      <vt:lpstr>Slide 26</vt:lpstr>
      <vt:lpstr>Interactive Model Examples</vt:lpstr>
      <vt:lpstr>TRANSACTIONAL MODEL OF</vt:lpstr>
      <vt:lpstr>Transactional Model of Communication</vt:lpstr>
      <vt:lpstr>Slide 30</vt:lpstr>
      <vt:lpstr>Factors Affecting Transactional Model </vt:lpstr>
      <vt:lpstr>Factors Affecting Transactional Model </vt:lpstr>
      <vt:lpstr>Factors Affecting Transactional Model 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 MODELS  JAY-R JOHN E. SORIANO</dc:title>
  <cp:lastModifiedBy>Library1</cp:lastModifiedBy>
  <cp:revision>8</cp:revision>
  <dcterms:created xsi:type="dcterms:W3CDTF">2021-02-23T06:56:39Z</dcterms:created>
  <dcterms:modified xsi:type="dcterms:W3CDTF">2021-03-22T06:55:15Z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2021-02-23T00:00:00Z</vt:filetime>
  </property>
</Properties>
</file>