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FAC46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FAC46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135520" y="2781761"/>
            <a:ext cx="4020786" cy="571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FAC46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70559" y="-59994"/>
            <a:ext cx="10008235" cy="1301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6FAC46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4239" y="1697249"/>
            <a:ext cx="10383520" cy="1430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67328" y="2286000"/>
            <a:ext cx="54590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10" dirty="0">
                <a:solidFill>
                  <a:srgbClr val="FF0000"/>
                </a:solidFill>
                <a:latin typeface="Gabriola"/>
                <a:cs typeface="Gabriola"/>
              </a:rPr>
              <a:t>Systems </a:t>
            </a:r>
            <a:r>
              <a:rPr sz="5400" b="1" spc="15" dirty="0">
                <a:solidFill>
                  <a:srgbClr val="FF0000"/>
                </a:solidFill>
                <a:latin typeface="Gabriola"/>
                <a:cs typeface="Gabriola"/>
              </a:rPr>
              <a:t>of </a:t>
            </a:r>
            <a:r>
              <a:rPr sz="5400" b="1" spc="5" dirty="0">
                <a:solidFill>
                  <a:srgbClr val="FF0000"/>
                </a:solidFill>
                <a:latin typeface="Gabriola"/>
                <a:cs typeface="Gabriola"/>
              </a:rPr>
              <a:t>feeding</a:t>
            </a:r>
            <a:r>
              <a:rPr sz="5400" b="1" spc="-229" dirty="0">
                <a:solidFill>
                  <a:srgbClr val="FF0000"/>
                </a:solidFill>
                <a:latin typeface="Gabriola"/>
                <a:cs typeface="Gabriola"/>
              </a:rPr>
              <a:t> </a:t>
            </a:r>
            <a:r>
              <a:rPr sz="5400" b="1" spc="5" dirty="0">
                <a:solidFill>
                  <a:srgbClr val="FF0000"/>
                </a:solidFill>
                <a:latin typeface="Gabriola"/>
                <a:cs typeface="Gabriola"/>
              </a:rPr>
              <a:t>Poultry</a:t>
            </a:r>
            <a:endParaRPr sz="5400" dirty="0">
              <a:latin typeface="Gabriola"/>
              <a:cs typeface="Gabriol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726423" y="4881371"/>
            <a:ext cx="448055" cy="623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752600" y="1219200"/>
            <a:ext cx="7890509" cy="3531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b="1" spc="-200" dirty="0">
                <a:solidFill>
                  <a:srgbClr val="00AFEF"/>
                </a:solidFill>
                <a:latin typeface="Cambria"/>
                <a:cs typeface="Cambria"/>
              </a:rPr>
              <a:t>Advantages </a:t>
            </a:r>
            <a:r>
              <a:rPr sz="2800" b="1" spc="-140" dirty="0">
                <a:solidFill>
                  <a:srgbClr val="00AFEF"/>
                </a:solidFill>
                <a:latin typeface="Cambria"/>
                <a:cs typeface="Cambria"/>
              </a:rPr>
              <a:t>of </a:t>
            </a:r>
            <a:r>
              <a:rPr sz="2800" b="1" spc="-229" dirty="0">
                <a:solidFill>
                  <a:srgbClr val="00AFEF"/>
                </a:solidFill>
                <a:latin typeface="Cambria"/>
                <a:cs typeface="Cambria"/>
              </a:rPr>
              <a:t>Restricted</a:t>
            </a:r>
            <a:r>
              <a:rPr sz="2800" b="1" spc="-50" dirty="0">
                <a:solidFill>
                  <a:srgbClr val="00AFEF"/>
                </a:solidFill>
                <a:latin typeface="Cambria"/>
                <a:cs typeface="Cambria"/>
              </a:rPr>
              <a:t> </a:t>
            </a:r>
            <a:r>
              <a:rPr sz="2800" b="1" spc="-225" dirty="0">
                <a:solidFill>
                  <a:srgbClr val="00AFEF"/>
                </a:solidFill>
                <a:latin typeface="Cambria"/>
                <a:cs typeface="Cambria"/>
              </a:rPr>
              <a:t>Feeding:</a:t>
            </a:r>
            <a:endParaRPr sz="28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50" dirty="0">
              <a:latin typeface="Times New Roman"/>
              <a:cs typeface="Times New Roman"/>
            </a:endParaRPr>
          </a:p>
          <a:p>
            <a:pPr marL="292100" indent="-280035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20" dirty="0">
                <a:latin typeface="Calibri"/>
                <a:cs typeface="Calibri"/>
              </a:rPr>
              <a:t>Delay sexual </a:t>
            </a:r>
            <a:r>
              <a:rPr sz="2800" spc="-10" dirty="0">
                <a:latin typeface="Calibri"/>
                <a:cs typeface="Calibri"/>
              </a:rPr>
              <a:t>maturity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35" dirty="0">
                <a:latin typeface="Calibri"/>
                <a:cs typeface="Calibri"/>
              </a:rPr>
              <a:t>few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3 or 4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weeks.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60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10" dirty="0">
                <a:latin typeface="Calibri"/>
                <a:cs typeface="Calibri"/>
              </a:rPr>
              <a:t>Reduces body </a:t>
            </a:r>
            <a:r>
              <a:rPr sz="2800" spc="-15" dirty="0">
                <a:latin typeface="Calibri"/>
                <a:cs typeface="Calibri"/>
              </a:rPr>
              <a:t>weight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amount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body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fat.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7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15" dirty="0">
                <a:latin typeface="Calibri"/>
                <a:cs typeface="Calibri"/>
              </a:rPr>
              <a:t>Cost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raising </a:t>
            </a:r>
            <a:r>
              <a:rPr sz="2800" spc="-10" dirty="0">
                <a:latin typeface="Calibri"/>
                <a:cs typeface="Calibri"/>
              </a:rPr>
              <a:t>pullets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reduced.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60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is a </a:t>
            </a:r>
            <a:r>
              <a:rPr sz="2800" spc="-20" dirty="0">
                <a:latin typeface="Calibri"/>
                <a:cs typeface="Calibri"/>
              </a:rPr>
              <a:t>better </a:t>
            </a:r>
            <a:r>
              <a:rPr sz="2800" spc="-10" dirty="0">
                <a:latin typeface="Calibri"/>
                <a:cs typeface="Calibri"/>
              </a:rPr>
              <a:t>livability during </a:t>
            </a:r>
            <a:r>
              <a:rPr sz="2800" spc="5" dirty="0">
                <a:latin typeface="Calibri"/>
                <a:cs typeface="Calibri"/>
              </a:rPr>
              <a:t>egg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production.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60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dirty="0">
                <a:latin typeface="Calibri"/>
                <a:cs typeface="Calibri"/>
              </a:rPr>
              <a:t>Egg </a:t>
            </a:r>
            <a:r>
              <a:rPr sz="2800" spc="-15" dirty="0">
                <a:latin typeface="Calibri"/>
                <a:cs typeface="Calibri"/>
              </a:rPr>
              <a:t>weight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regulated producing larger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eggs.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83212" y="121806"/>
            <a:ext cx="10008235" cy="1301115"/>
          </a:xfrm>
          <a:prstGeom prst="rect">
            <a:avLst/>
          </a:prstGeom>
        </p:spPr>
        <p:txBody>
          <a:bodyPr vert="horz" wrap="square" lIns="0" tIns="169214" rIns="0" bIns="0" rtlCol="0">
            <a:spAutoFit/>
          </a:bodyPr>
          <a:lstStyle/>
          <a:p>
            <a:pPr marL="3167380" marR="5080" indent="-2950845">
              <a:lnSpc>
                <a:spcPts val="4380"/>
              </a:lnSpc>
              <a:spcBef>
                <a:spcPts val="590"/>
              </a:spcBef>
            </a:pPr>
            <a:r>
              <a:rPr sz="4000" b="1" spc="-325" dirty="0">
                <a:latin typeface="Cambria"/>
                <a:cs typeface="Cambria"/>
              </a:rPr>
              <a:t>Restricted </a:t>
            </a:r>
            <a:r>
              <a:rPr sz="4000" b="1" spc="-250" dirty="0">
                <a:latin typeface="Cambria"/>
                <a:cs typeface="Cambria"/>
              </a:rPr>
              <a:t>feeding </a:t>
            </a:r>
            <a:r>
              <a:rPr sz="4000" b="1" spc="-330" dirty="0">
                <a:latin typeface="Cambria"/>
                <a:cs typeface="Cambria"/>
              </a:rPr>
              <a:t>programmes </a:t>
            </a:r>
            <a:r>
              <a:rPr sz="4000" b="1" spc="-325" dirty="0">
                <a:latin typeface="Cambria"/>
                <a:cs typeface="Cambria"/>
              </a:rPr>
              <a:t>are </a:t>
            </a:r>
            <a:r>
              <a:rPr sz="4000" b="1" spc="-260" dirty="0">
                <a:latin typeface="Cambria"/>
                <a:cs typeface="Cambria"/>
              </a:rPr>
              <a:t>followed </a:t>
            </a:r>
            <a:r>
              <a:rPr sz="4000" b="1" spc="-305" dirty="0">
                <a:latin typeface="Cambria"/>
                <a:cs typeface="Cambria"/>
              </a:rPr>
              <a:t>by  </a:t>
            </a:r>
            <a:r>
              <a:rPr sz="4000" b="1" spc="-260" dirty="0">
                <a:latin typeface="Cambria"/>
                <a:cs typeface="Cambria"/>
              </a:rPr>
              <a:t>different</a:t>
            </a:r>
            <a:r>
              <a:rPr sz="4000" b="1" spc="20" dirty="0">
                <a:latin typeface="Cambria"/>
                <a:cs typeface="Cambria"/>
              </a:rPr>
              <a:t> </a:t>
            </a:r>
            <a:r>
              <a:rPr sz="4000" b="1" spc="-340" dirty="0">
                <a:latin typeface="Cambria"/>
                <a:cs typeface="Cambria"/>
              </a:rPr>
              <a:t>methods:</a:t>
            </a:r>
            <a:endParaRPr sz="4000" dirty="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63239" y="1182624"/>
            <a:ext cx="536448" cy="733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10639" y="2688335"/>
            <a:ext cx="585216" cy="733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38200" y="1915667"/>
            <a:ext cx="10829290" cy="53263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210" dirty="0">
                <a:solidFill>
                  <a:srgbClr val="EC7C30"/>
                </a:solidFill>
                <a:latin typeface="Cambria"/>
                <a:cs typeface="Cambria"/>
              </a:rPr>
              <a:t>a) </a:t>
            </a:r>
            <a:r>
              <a:rPr sz="2600" b="1" spc="-5" dirty="0">
                <a:solidFill>
                  <a:srgbClr val="EC7C30"/>
                </a:solidFill>
                <a:latin typeface="Calibri"/>
                <a:cs typeface="Calibri"/>
              </a:rPr>
              <a:t>Limited </a:t>
            </a:r>
            <a:r>
              <a:rPr sz="2600" b="1" spc="-20" dirty="0">
                <a:solidFill>
                  <a:srgbClr val="EC7C30"/>
                </a:solidFill>
                <a:latin typeface="Calibri"/>
                <a:cs typeface="Calibri"/>
              </a:rPr>
              <a:t>Everyday- </a:t>
            </a:r>
            <a:r>
              <a:rPr sz="2600" b="1" spc="-10" dirty="0">
                <a:solidFill>
                  <a:srgbClr val="EC7C30"/>
                </a:solidFill>
                <a:latin typeface="Calibri"/>
                <a:cs typeface="Calibri"/>
              </a:rPr>
              <a:t>Feeding</a:t>
            </a:r>
            <a:r>
              <a:rPr sz="2600" b="1" spc="-10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EC7C30"/>
                </a:solidFill>
                <a:latin typeface="Calibri"/>
                <a:cs typeface="Calibri"/>
              </a:rPr>
              <a:t>Programme:</a:t>
            </a:r>
            <a:endParaRPr sz="2600" dirty="0">
              <a:latin typeface="Calibri"/>
              <a:cs typeface="Calibri"/>
            </a:endParaRPr>
          </a:p>
          <a:p>
            <a:pPr marL="241300" marR="470534" indent="-228600">
              <a:lnSpc>
                <a:spcPct val="70000"/>
              </a:lnSpc>
              <a:spcBef>
                <a:spcPts val="1030"/>
              </a:spcBef>
              <a:buSzPct val="96153"/>
              <a:buFont typeface="Wingdings"/>
              <a:buChar char=""/>
              <a:tabLst>
                <a:tab pos="308610" algn="l"/>
              </a:tabLst>
            </a:pP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birds are </a:t>
            </a:r>
            <a:r>
              <a:rPr sz="2600" spc="-5" dirty="0">
                <a:latin typeface="Calibri"/>
                <a:cs typeface="Calibri"/>
              </a:rPr>
              <a:t>given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measured amount of </a:t>
            </a:r>
            <a:r>
              <a:rPr sz="2600" spc="-20" dirty="0">
                <a:latin typeface="Calibri"/>
                <a:cs typeface="Calibri"/>
              </a:rPr>
              <a:t>feed </a:t>
            </a:r>
            <a:r>
              <a:rPr sz="2600" dirty="0">
                <a:latin typeface="Calibri"/>
                <a:cs typeface="Calibri"/>
              </a:rPr>
              <a:t>each </a:t>
            </a:r>
            <a:r>
              <a:rPr sz="2600" spc="-20" dirty="0">
                <a:latin typeface="Calibri"/>
                <a:cs typeface="Calibri"/>
              </a:rPr>
              <a:t>day </a:t>
            </a:r>
            <a:r>
              <a:rPr sz="2600" spc="-5" dirty="0">
                <a:latin typeface="Calibri"/>
                <a:cs typeface="Calibri"/>
              </a:rPr>
              <a:t>but </a:t>
            </a:r>
            <a:r>
              <a:rPr sz="2600" dirty="0">
                <a:latin typeface="Calibri"/>
                <a:cs typeface="Calibri"/>
              </a:rPr>
              <a:t>less than </a:t>
            </a:r>
            <a:r>
              <a:rPr sz="2600" spc="-5" dirty="0">
                <a:latin typeface="Calibri"/>
                <a:cs typeface="Calibri"/>
              </a:rPr>
              <a:t>they  </a:t>
            </a:r>
            <a:r>
              <a:rPr sz="2600" spc="-10" dirty="0">
                <a:latin typeface="Calibri"/>
                <a:cs typeface="Calibri"/>
              </a:rPr>
              <a:t>would eat </a:t>
            </a:r>
            <a:r>
              <a:rPr sz="2600" dirty="0">
                <a:latin typeface="Calibri"/>
                <a:cs typeface="Calibri"/>
              </a:rPr>
              <a:t>if </a:t>
            </a:r>
            <a:r>
              <a:rPr sz="2600" spc="-5" dirty="0">
                <a:latin typeface="Calibri"/>
                <a:cs typeface="Calibri"/>
              </a:rPr>
              <a:t>full</a:t>
            </a:r>
            <a:r>
              <a:rPr sz="2600" spc="-15" dirty="0">
                <a:latin typeface="Calibri"/>
                <a:cs typeface="Calibri"/>
              </a:rPr>
              <a:t> fed.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b="1" spc="-225" dirty="0">
                <a:solidFill>
                  <a:srgbClr val="C00000"/>
                </a:solidFill>
                <a:latin typeface="Cambria"/>
                <a:cs typeface="Cambria"/>
              </a:rPr>
              <a:t>b) </a:t>
            </a:r>
            <a:r>
              <a:rPr sz="2600" b="1" spc="-100" dirty="0">
                <a:solidFill>
                  <a:srgbClr val="C00000"/>
                </a:solidFill>
                <a:latin typeface="Cambria"/>
                <a:cs typeface="Cambria"/>
              </a:rPr>
              <a:t>Skip-a-day </a:t>
            </a:r>
            <a:r>
              <a:rPr sz="2600" b="1" spc="-210" dirty="0">
                <a:solidFill>
                  <a:srgbClr val="C00000"/>
                </a:solidFill>
                <a:latin typeface="Cambria"/>
                <a:cs typeface="Cambria"/>
              </a:rPr>
              <a:t>Feeding: (Limited</a:t>
            </a:r>
            <a:r>
              <a:rPr sz="2600" b="1" spc="-18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600" b="1" spc="-200" dirty="0">
                <a:solidFill>
                  <a:srgbClr val="C00000"/>
                </a:solidFill>
                <a:latin typeface="Cambria"/>
                <a:cs typeface="Cambria"/>
              </a:rPr>
              <a:t>Access):</a:t>
            </a:r>
            <a:endParaRPr sz="2600" dirty="0">
              <a:latin typeface="Cambria"/>
              <a:cs typeface="Cambria"/>
            </a:endParaRPr>
          </a:p>
          <a:p>
            <a:pPr marL="241300" marR="92075" indent="-228600">
              <a:lnSpc>
                <a:spcPct val="70000"/>
              </a:lnSpc>
              <a:spcBef>
                <a:spcPts val="1085"/>
              </a:spcBef>
              <a:buSzPct val="96153"/>
              <a:buFont typeface="Wingdings"/>
              <a:buChar char=""/>
              <a:tabLst>
                <a:tab pos="308610" algn="l"/>
              </a:tabLst>
            </a:pPr>
            <a:r>
              <a:rPr sz="2600" dirty="0">
                <a:latin typeface="Calibri"/>
                <a:cs typeface="Calibri"/>
              </a:rPr>
              <a:t>In this </a:t>
            </a:r>
            <a:r>
              <a:rPr sz="2600" spc="-15" dirty="0">
                <a:latin typeface="Calibri"/>
                <a:cs typeface="Calibri"/>
              </a:rPr>
              <a:t>programme </a:t>
            </a:r>
            <a:r>
              <a:rPr sz="2600" spc="-10" dirty="0">
                <a:latin typeface="Calibri"/>
                <a:cs typeface="Calibri"/>
              </a:rPr>
              <a:t>birds are </a:t>
            </a:r>
            <a:r>
              <a:rPr sz="2600" spc="-20" dirty="0">
                <a:latin typeface="Calibri"/>
                <a:cs typeface="Calibri"/>
              </a:rPr>
              <a:t>fed </a:t>
            </a:r>
            <a:r>
              <a:rPr sz="2600" spc="-10" dirty="0">
                <a:latin typeface="Calibri"/>
                <a:cs typeface="Calibri"/>
              </a:rPr>
              <a:t>every </a:t>
            </a:r>
            <a:r>
              <a:rPr sz="2600" spc="-5" dirty="0">
                <a:latin typeface="Calibri"/>
                <a:cs typeface="Calibri"/>
              </a:rPr>
              <a:t>other </a:t>
            </a:r>
            <a:r>
              <a:rPr sz="2600" spc="-20" dirty="0">
                <a:latin typeface="Calibri"/>
                <a:cs typeface="Calibri"/>
              </a:rPr>
              <a:t>day </a:t>
            </a:r>
            <a:r>
              <a:rPr sz="2600" dirty="0">
                <a:latin typeface="Calibri"/>
                <a:cs typeface="Calibri"/>
              </a:rPr>
              <a:t>and the </a:t>
            </a:r>
            <a:r>
              <a:rPr sz="2600" spc="-5" dirty="0">
                <a:latin typeface="Calibri"/>
                <a:cs typeface="Calibri"/>
              </a:rPr>
              <a:t>amount of </a:t>
            </a:r>
            <a:r>
              <a:rPr sz="2600" spc="-20" dirty="0">
                <a:latin typeface="Calibri"/>
                <a:cs typeface="Calibri"/>
              </a:rPr>
              <a:t>feed </a:t>
            </a:r>
            <a:r>
              <a:rPr sz="2600" spc="-5" dirty="0">
                <a:latin typeface="Calibri"/>
                <a:cs typeface="Calibri"/>
              </a:rPr>
              <a:t>given  on </a:t>
            </a:r>
            <a:r>
              <a:rPr sz="2600" spc="-20" dirty="0">
                <a:latin typeface="Calibri"/>
                <a:cs typeface="Calibri"/>
              </a:rPr>
              <a:t>feed days </a:t>
            </a:r>
            <a:r>
              <a:rPr sz="2600" spc="-10" dirty="0">
                <a:latin typeface="Calibri"/>
                <a:cs typeface="Calibri"/>
              </a:rPr>
              <a:t>must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spc="-10" dirty="0">
                <a:latin typeface="Calibri"/>
                <a:cs typeface="Calibri"/>
              </a:rPr>
              <a:t>regulated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dirty="0">
                <a:latin typeface="Calibri"/>
                <a:cs typeface="Calibri"/>
              </a:rPr>
              <a:t>twice the </a:t>
            </a:r>
            <a:r>
              <a:rPr sz="2600" spc="-5" dirty="0">
                <a:latin typeface="Calibri"/>
                <a:cs typeface="Calibri"/>
              </a:rPr>
              <a:t>amount of </a:t>
            </a:r>
            <a:r>
              <a:rPr sz="2600" spc="-20" dirty="0">
                <a:latin typeface="Calibri"/>
                <a:cs typeface="Calibri"/>
              </a:rPr>
              <a:t>feed </a:t>
            </a:r>
            <a:r>
              <a:rPr sz="2600" spc="-10" dirty="0">
                <a:latin typeface="Calibri"/>
                <a:cs typeface="Calibri"/>
              </a:rPr>
              <a:t>allocated </a:t>
            </a:r>
            <a:r>
              <a:rPr sz="2600" spc="-5" dirty="0">
                <a:latin typeface="Calibri"/>
                <a:cs typeface="Calibri"/>
              </a:rPr>
              <a:t>on </a:t>
            </a:r>
            <a:r>
              <a:rPr sz="2600" dirty="0">
                <a:latin typeface="Calibri"/>
                <a:cs typeface="Calibri"/>
              </a:rPr>
              <a:t>the  </a:t>
            </a:r>
            <a:r>
              <a:rPr sz="2600" spc="-5" dirty="0">
                <a:latin typeface="Calibri"/>
                <a:cs typeface="Calibri"/>
              </a:rPr>
              <a:t>limited </a:t>
            </a:r>
            <a:r>
              <a:rPr sz="2600" spc="-10" dirty="0">
                <a:latin typeface="Calibri"/>
                <a:cs typeface="Calibri"/>
              </a:rPr>
              <a:t>every </a:t>
            </a:r>
            <a:r>
              <a:rPr sz="2600" spc="-20" dirty="0">
                <a:latin typeface="Calibri"/>
                <a:cs typeface="Calibri"/>
              </a:rPr>
              <a:t>day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programme.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b="1" spc="-150" dirty="0">
                <a:solidFill>
                  <a:srgbClr val="006FC0"/>
                </a:solidFill>
                <a:latin typeface="Cambria"/>
                <a:cs typeface="Cambria"/>
              </a:rPr>
              <a:t>c) </a:t>
            </a:r>
            <a:r>
              <a:rPr sz="2600" spc="-20" dirty="0">
                <a:solidFill>
                  <a:srgbClr val="006FC0"/>
                </a:solidFill>
                <a:latin typeface="Calibri"/>
                <a:cs typeface="Calibri"/>
              </a:rPr>
              <a:t>Varying </a:t>
            </a:r>
            <a:r>
              <a:rPr sz="2600" spc="-5" dirty="0">
                <a:solidFill>
                  <a:srgbClr val="006FC0"/>
                </a:solidFill>
                <a:latin typeface="Calibri"/>
                <a:cs typeface="Calibri"/>
              </a:rPr>
              <a:t>Nutrient</a:t>
            </a:r>
            <a:r>
              <a:rPr sz="2600" spc="-28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06FC0"/>
                </a:solidFill>
                <a:latin typeface="Calibri"/>
                <a:cs typeface="Calibri"/>
              </a:rPr>
              <a:t>Density:</a:t>
            </a:r>
            <a:endParaRPr sz="2600" dirty="0">
              <a:latin typeface="Calibri"/>
              <a:cs typeface="Calibri"/>
            </a:endParaRPr>
          </a:p>
          <a:p>
            <a:pPr marL="241300" marR="278130" indent="-228600" algn="just">
              <a:lnSpc>
                <a:spcPct val="70000"/>
              </a:lnSpc>
              <a:spcBef>
                <a:spcPts val="1035"/>
              </a:spcBef>
              <a:buSzPct val="96153"/>
              <a:buFont typeface="Wingdings"/>
              <a:buChar char=""/>
              <a:tabLst>
                <a:tab pos="308610" algn="l"/>
              </a:tabLst>
            </a:pPr>
            <a:r>
              <a:rPr sz="2600" dirty="0">
                <a:latin typeface="Calibri"/>
                <a:cs typeface="Calibri"/>
              </a:rPr>
              <a:t>Another </a:t>
            </a:r>
            <a:r>
              <a:rPr sz="2600" spc="-10" dirty="0">
                <a:latin typeface="Calibri"/>
                <a:cs typeface="Calibri"/>
              </a:rPr>
              <a:t>approach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restriction of </a:t>
            </a:r>
            <a:r>
              <a:rPr sz="2600" spc="-10" dirty="0">
                <a:latin typeface="Calibri"/>
                <a:cs typeface="Calibri"/>
              </a:rPr>
              <a:t>nutrient </a:t>
            </a:r>
            <a:r>
              <a:rPr sz="2600" spc="-25" dirty="0">
                <a:latin typeface="Calibri"/>
                <a:cs typeface="Calibri"/>
              </a:rPr>
              <a:t>intake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diluting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nutrient  density of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ration.</a:t>
            </a:r>
            <a:endParaRPr sz="260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70000"/>
              </a:lnSpc>
              <a:spcBef>
                <a:spcPts val="994"/>
              </a:spcBef>
              <a:buSzPct val="96153"/>
              <a:buFont typeface="Wingdings"/>
              <a:buChar char=""/>
              <a:tabLst>
                <a:tab pos="308610" algn="l"/>
              </a:tabLst>
            </a:pPr>
            <a:r>
              <a:rPr sz="2600" spc="-5" dirty="0">
                <a:latin typeface="Calibri"/>
                <a:cs typeface="Calibri"/>
              </a:rPr>
              <a:t>This </a:t>
            </a:r>
            <a:r>
              <a:rPr sz="2600" spc="-10" dirty="0">
                <a:latin typeface="Calibri"/>
                <a:cs typeface="Calibri"/>
              </a:rPr>
              <a:t>can </a:t>
            </a:r>
            <a:r>
              <a:rPr sz="2600" spc="-5" dirty="0">
                <a:latin typeface="Calibri"/>
                <a:cs typeface="Calibri"/>
              </a:rPr>
              <a:t>be done </a:t>
            </a:r>
            <a:r>
              <a:rPr sz="2600" dirty="0">
                <a:latin typeface="Calibri"/>
                <a:cs typeface="Calibri"/>
              </a:rPr>
              <a:t>either </a:t>
            </a:r>
            <a:r>
              <a:rPr sz="2600" spc="-5" dirty="0">
                <a:latin typeface="Calibri"/>
                <a:cs typeface="Calibri"/>
              </a:rPr>
              <a:t>reducing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energy </a:t>
            </a:r>
            <a:r>
              <a:rPr sz="2600" spc="-25" dirty="0">
                <a:latin typeface="Calibri"/>
                <a:cs typeface="Calibri"/>
              </a:rPr>
              <a:t>intake, </a:t>
            </a:r>
            <a:r>
              <a:rPr sz="2600" spc="-10" dirty="0">
                <a:latin typeface="Calibri"/>
                <a:cs typeface="Calibri"/>
              </a:rPr>
              <a:t>protein </a:t>
            </a:r>
            <a:r>
              <a:rPr sz="2600" spc="-5" dirty="0">
                <a:latin typeface="Calibri"/>
                <a:cs typeface="Calibri"/>
              </a:rPr>
              <a:t>restricting, </a:t>
            </a:r>
            <a:r>
              <a:rPr sz="2600" spc="-15" dirty="0">
                <a:latin typeface="Calibri"/>
                <a:cs typeface="Calibri"/>
              </a:rPr>
              <a:t>latter </a:t>
            </a:r>
            <a:r>
              <a:rPr sz="2600" dirty="0">
                <a:latin typeface="Calibri"/>
                <a:cs typeface="Calibri"/>
              </a:rPr>
              <a:t>is  </a:t>
            </a:r>
            <a:r>
              <a:rPr sz="2600" spc="-5" dirty="0">
                <a:latin typeface="Calibri"/>
                <a:cs typeface="Calibri"/>
              </a:rPr>
              <a:t>based on </a:t>
            </a:r>
            <a:r>
              <a:rPr sz="2600" dirty="0">
                <a:latin typeface="Calibri"/>
                <a:cs typeface="Calibri"/>
              </a:rPr>
              <a:t>the idea </a:t>
            </a:r>
            <a:r>
              <a:rPr sz="2600" spc="-5" dirty="0">
                <a:latin typeface="Calibri"/>
                <a:cs typeface="Calibri"/>
              </a:rPr>
              <a:t>that </a:t>
            </a:r>
            <a:r>
              <a:rPr sz="2600" spc="-10" dirty="0">
                <a:latin typeface="Calibri"/>
                <a:cs typeface="Calibri"/>
              </a:rPr>
              <a:t>laying birds </a:t>
            </a:r>
            <a:r>
              <a:rPr sz="2600" spc="-20" dirty="0">
                <a:latin typeface="Calibri"/>
                <a:cs typeface="Calibri"/>
              </a:rPr>
              <a:t>have different </a:t>
            </a:r>
            <a:r>
              <a:rPr sz="2600" dirty="0">
                <a:latin typeface="Calibri"/>
                <a:cs typeface="Calibri"/>
              </a:rPr>
              <a:t>nutritional </a:t>
            </a:r>
            <a:r>
              <a:rPr sz="2600" spc="-5" dirty="0">
                <a:latin typeface="Calibri"/>
                <a:cs typeface="Calibri"/>
              </a:rPr>
              <a:t>needs </a:t>
            </a:r>
            <a:r>
              <a:rPr sz="2600" spc="-15" dirty="0">
                <a:latin typeface="Calibri"/>
                <a:cs typeface="Calibri"/>
              </a:rPr>
              <a:t>at </a:t>
            </a:r>
            <a:r>
              <a:rPr sz="2600" spc="-20" dirty="0">
                <a:latin typeface="Calibri"/>
                <a:cs typeface="Calibri"/>
              </a:rPr>
              <a:t>different  </a:t>
            </a:r>
            <a:r>
              <a:rPr sz="2600" spc="-5" dirty="0">
                <a:latin typeface="Calibri"/>
                <a:cs typeface="Calibri"/>
              </a:rPr>
              <a:t>phases </a:t>
            </a:r>
            <a:r>
              <a:rPr sz="2600" dirty="0">
                <a:latin typeface="Calibri"/>
                <a:cs typeface="Calibri"/>
              </a:rPr>
              <a:t>of their </a:t>
            </a:r>
            <a:r>
              <a:rPr sz="2600" spc="-10" dirty="0">
                <a:latin typeface="Calibri"/>
                <a:cs typeface="Calibri"/>
              </a:rPr>
              <a:t>productive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life.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38582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15" dirty="0">
                <a:solidFill>
                  <a:srgbClr val="FF0000"/>
                </a:solidFill>
                <a:latin typeface="Cambria"/>
                <a:cs typeface="Cambria"/>
              </a:rPr>
              <a:t>D) </a:t>
            </a:r>
            <a:r>
              <a:rPr b="1" spc="-409" dirty="0">
                <a:solidFill>
                  <a:srgbClr val="FF0000"/>
                </a:solidFill>
                <a:latin typeface="Cambria"/>
                <a:cs typeface="Cambria"/>
              </a:rPr>
              <a:t>Phase</a:t>
            </a:r>
            <a:r>
              <a:rPr b="1" spc="-52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b="1" spc="-345" dirty="0">
                <a:solidFill>
                  <a:srgbClr val="FF0000"/>
                </a:solidFill>
                <a:latin typeface="Cambria"/>
                <a:cs typeface="Cambria"/>
              </a:rPr>
              <a:t>Feeding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1718208"/>
            <a:ext cx="10339705" cy="40741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425"/>
              </a:spcBef>
              <a:buSzPct val="96428"/>
              <a:buFont typeface="Wingdings"/>
              <a:buChar char=""/>
              <a:tabLst>
                <a:tab pos="295910" algn="l"/>
                <a:tab pos="1764030" algn="l"/>
              </a:tabLst>
            </a:pPr>
            <a:r>
              <a:rPr sz="2800" spc="-15" dirty="0">
                <a:latin typeface="Calibri"/>
                <a:cs typeface="Calibri"/>
              </a:rPr>
              <a:t>Followed	</a:t>
            </a:r>
            <a:r>
              <a:rPr sz="2800" spc="-10" dirty="0">
                <a:latin typeface="Calibri"/>
                <a:cs typeface="Calibri"/>
              </a:rPr>
              <a:t>during </a:t>
            </a:r>
            <a:r>
              <a:rPr sz="2800" spc="-15" dirty="0">
                <a:latin typeface="Calibri"/>
                <a:cs typeface="Calibri"/>
              </a:rPr>
              <a:t>laying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phase</a:t>
            </a:r>
            <a:endParaRPr sz="2800">
              <a:latin typeface="Calibri"/>
              <a:cs typeface="Calibri"/>
            </a:endParaRPr>
          </a:p>
          <a:p>
            <a:pPr marL="241300" marR="887094" indent="-229235">
              <a:lnSpc>
                <a:spcPts val="2690"/>
              </a:lnSpc>
              <a:spcBef>
                <a:spcPts val="969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Phase </a:t>
            </a:r>
            <a:r>
              <a:rPr sz="2800" spc="-15" dirty="0">
                <a:latin typeface="Calibri"/>
                <a:cs typeface="Calibri"/>
              </a:rPr>
              <a:t>feeding </a:t>
            </a:r>
            <a:r>
              <a:rPr sz="2800" spc="-35" dirty="0">
                <a:latin typeface="Calibri"/>
                <a:cs typeface="Calibri"/>
              </a:rPr>
              <a:t>refers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change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20" dirty="0">
                <a:latin typeface="Calibri"/>
                <a:cs typeface="Calibri"/>
              </a:rPr>
              <a:t>protein </a:t>
            </a:r>
            <a:r>
              <a:rPr sz="2800" spc="-15" dirty="0">
                <a:latin typeface="Calibri"/>
                <a:cs typeface="Calibri"/>
              </a:rPr>
              <a:t>level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laying diet  </a:t>
            </a:r>
            <a:r>
              <a:rPr sz="2800" spc="-10" dirty="0">
                <a:latin typeface="Calibri"/>
                <a:cs typeface="Calibri"/>
              </a:rPr>
              <a:t>during normal </a:t>
            </a:r>
            <a:r>
              <a:rPr sz="2800" spc="-15" dirty="0">
                <a:latin typeface="Calibri"/>
                <a:cs typeface="Calibri"/>
              </a:rPr>
              <a:t>production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cycle.</a:t>
            </a:r>
            <a:endParaRPr sz="280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103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Such </a:t>
            </a:r>
            <a:r>
              <a:rPr sz="2800" spc="-5" dirty="0">
                <a:latin typeface="Calibri"/>
                <a:cs typeface="Calibri"/>
              </a:rPr>
              <a:t>changes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designed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regulate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30" dirty="0">
                <a:latin typeface="Calibri"/>
                <a:cs typeface="Calibri"/>
              </a:rPr>
              <a:t>intake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dietary </a:t>
            </a:r>
            <a:r>
              <a:rPr sz="2800" spc="-20" dirty="0">
                <a:latin typeface="Calibri"/>
                <a:cs typeface="Calibri"/>
              </a:rPr>
              <a:t>protein to  </a:t>
            </a:r>
            <a:r>
              <a:rPr sz="2800" spc="-10" dirty="0">
                <a:latin typeface="Calibri"/>
                <a:cs typeface="Calibri"/>
              </a:rPr>
              <a:t>meet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5" dirty="0">
                <a:latin typeface="Calibri"/>
                <a:cs typeface="Calibri"/>
              </a:rPr>
              <a:t>closely the </a:t>
            </a:r>
            <a:r>
              <a:rPr sz="2800" spc="-45" dirty="0">
                <a:latin typeface="Calibri"/>
                <a:cs typeface="Calibri"/>
              </a:rPr>
              <a:t>hen’s </a:t>
            </a:r>
            <a:r>
              <a:rPr sz="2800" spc="-15" dirty="0">
                <a:latin typeface="Calibri"/>
                <a:cs typeface="Calibri"/>
              </a:rPr>
              <a:t>requirement at </a:t>
            </a:r>
            <a:r>
              <a:rPr sz="2800" spc="-10" dirty="0">
                <a:latin typeface="Calibri"/>
                <a:cs typeface="Calibri"/>
              </a:rPr>
              <a:t>various </a:t>
            </a:r>
            <a:r>
              <a:rPr sz="2800" spc="-20" dirty="0">
                <a:latin typeface="Calibri"/>
                <a:cs typeface="Calibri"/>
              </a:rPr>
              <a:t>stages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5" dirty="0">
                <a:latin typeface="Calibri"/>
                <a:cs typeface="Calibri"/>
              </a:rPr>
              <a:t>egg  </a:t>
            </a:r>
            <a:r>
              <a:rPr sz="2800" spc="-15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32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Reduce </a:t>
            </a:r>
            <a:r>
              <a:rPr sz="2800" spc="-25" dirty="0">
                <a:latin typeface="Calibri"/>
                <a:cs typeface="Calibri"/>
              </a:rPr>
              <a:t>feed </a:t>
            </a:r>
            <a:r>
              <a:rPr sz="2800" spc="-20" dirty="0">
                <a:latin typeface="Calibri"/>
                <a:cs typeface="Calibri"/>
              </a:rPr>
              <a:t>cost </a:t>
            </a:r>
            <a:r>
              <a:rPr sz="2800" spc="-5" dirty="0">
                <a:latin typeface="Calibri"/>
                <a:cs typeface="Calibri"/>
              </a:rPr>
              <a:t>and also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help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maintain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egg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size.</a:t>
            </a:r>
            <a:endParaRPr sz="2800">
              <a:latin typeface="Calibri"/>
              <a:cs typeface="Calibri"/>
            </a:endParaRPr>
          </a:p>
          <a:p>
            <a:pPr marL="241300" marR="335280" indent="-229235">
              <a:lnSpc>
                <a:spcPts val="2690"/>
              </a:lnSpc>
              <a:spcBef>
                <a:spcPts val="97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level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protein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25" dirty="0">
                <a:latin typeface="Calibri"/>
                <a:cs typeface="Calibri"/>
              </a:rPr>
              <a:t>layer </a:t>
            </a:r>
            <a:r>
              <a:rPr sz="2800" spc="-20" dirty="0">
                <a:latin typeface="Calibri"/>
                <a:cs typeface="Calibri"/>
              </a:rPr>
              <a:t>ration may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reduced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17,16,15% </a:t>
            </a:r>
            <a:r>
              <a:rPr sz="2800" spc="-10" dirty="0">
                <a:latin typeface="Calibri"/>
                <a:cs typeface="Calibri"/>
              </a:rPr>
              <a:t>on  </a:t>
            </a:r>
            <a:r>
              <a:rPr sz="2800" spc="-5" dirty="0">
                <a:latin typeface="Calibri"/>
                <a:cs typeface="Calibri"/>
              </a:rPr>
              <a:t>90,75 </a:t>
            </a:r>
            <a:r>
              <a:rPr sz="2800" spc="-15" dirty="0">
                <a:latin typeface="Calibri"/>
                <a:cs typeface="Calibri"/>
              </a:rPr>
              <a:t>to90 </a:t>
            </a:r>
            <a:r>
              <a:rPr sz="2800" spc="-5" dirty="0">
                <a:latin typeface="Calibri"/>
                <a:cs typeface="Calibri"/>
              </a:rPr>
              <a:t>and 65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75% of </a:t>
            </a:r>
            <a:r>
              <a:rPr sz="2800" spc="5" dirty="0">
                <a:latin typeface="Calibri"/>
                <a:cs typeface="Calibri"/>
              </a:rPr>
              <a:t>egg </a:t>
            </a:r>
            <a:r>
              <a:rPr sz="2800" spc="-15" dirty="0">
                <a:latin typeface="Calibri"/>
                <a:cs typeface="Calibri"/>
              </a:rPr>
              <a:t>production </a:t>
            </a:r>
            <a:r>
              <a:rPr sz="2800" spc="-5" dirty="0">
                <a:latin typeface="Calibri"/>
                <a:cs typeface="Calibri"/>
              </a:rPr>
              <a:t>, </a:t>
            </a:r>
            <a:r>
              <a:rPr sz="2800" spc="-25" dirty="0">
                <a:latin typeface="Calibri"/>
                <a:cs typeface="Calibri"/>
              </a:rPr>
              <a:t>respectively, </a:t>
            </a:r>
            <a:r>
              <a:rPr sz="2800" spc="-20" dirty="0">
                <a:latin typeface="Calibri"/>
                <a:cs typeface="Calibri"/>
              </a:rPr>
              <a:t>keeping 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5" dirty="0">
                <a:latin typeface="Calibri"/>
                <a:cs typeface="Calibri"/>
              </a:rPr>
              <a:t>feed </a:t>
            </a:r>
            <a:r>
              <a:rPr sz="2800" spc="-30" dirty="0">
                <a:latin typeface="Calibri"/>
                <a:cs typeface="Calibri"/>
              </a:rPr>
              <a:t>intake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5" dirty="0">
                <a:latin typeface="Calibri"/>
                <a:cs typeface="Calibri"/>
              </a:rPr>
              <a:t>100 g </a:t>
            </a:r>
            <a:r>
              <a:rPr sz="2800" spc="-10" dirty="0">
                <a:latin typeface="Calibri"/>
                <a:cs typeface="Calibri"/>
              </a:rPr>
              <a:t>level per </a:t>
            </a:r>
            <a:r>
              <a:rPr sz="2800" spc="-20" dirty="0">
                <a:latin typeface="Calibri"/>
                <a:cs typeface="Calibri"/>
              </a:rPr>
              <a:t>day </a:t>
            </a:r>
            <a:r>
              <a:rPr sz="2800" spc="-10" dirty="0">
                <a:latin typeface="Calibri"/>
                <a:cs typeface="Calibri"/>
              </a:rPr>
              <a:t>per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bird.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533400" y="914400"/>
            <a:ext cx="9704705" cy="235712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this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production </a:t>
            </a:r>
            <a:r>
              <a:rPr sz="2800" spc="-10" dirty="0">
                <a:latin typeface="Calibri"/>
                <a:cs typeface="Calibri"/>
              </a:rPr>
              <a:t>cycle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divided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15" dirty="0">
                <a:latin typeface="Calibri"/>
                <a:cs typeface="Calibri"/>
              </a:rPr>
              <a:t>three </a:t>
            </a:r>
            <a:r>
              <a:rPr sz="2800" spc="-20" dirty="0">
                <a:latin typeface="Calibri"/>
                <a:cs typeface="Calibri"/>
              </a:rPr>
              <a:t>stages </a:t>
            </a:r>
            <a:r>
              <a:rPr sz="2800" spc="-10" dirty="0">
                <a:latin typeface="Calibri"/>
                <a:cs typeface="Calibri"/>
              </a:rPr>
              <a:t>(popularly  called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phases):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65" dirty="0">
                <a:solidFill>
                  <a:srgbClr val="FFC000"/>
                </a:solidFill>
                <a:latin typeface="Cambria"/>
                <a:cs typeface="Cambria"/>
              </a:rPr>
              <a:t>Phase-I</a:t>
            </a:r>
            <a:endParaRPr sz="2800" dirty="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65" dirty="0">
                <a:solidFill>
                  <a:srgbClr val="5B9BD4"/>
                </a:solidFill>
                <a:latin typeface="Cambria"/>
                <a:cs typeface="Cambria"/>
              </a:rPr>
              <a:t>Phase-II</a:t>
            </a:r>
            <a:endParaRPr sz="2800" dirty="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60" dirty="0">
                <a:solidFill>
                  <a:srgbClr val="6FAC46"/>
                </a:solidFill>
                <a:latin typeface="Cambria"/>
                <a:cs typeface="Cambria"/>
              </a:rPr>
              <a:t>Phase-III</a:t>
            </a:r>
            <a:endParaRPr sz="2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609600"/>
            <a:ext cx="182816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70" dirty="0">
                <a:solidFill>
                  <a:srgbClr val="5B9BD4"/>
                </a:solidFill>
                <a:latin typeface="Cambria"/>
                <a:cs typeface="Cambria"/>
              </a:rPr>
              <a:t>Phase-I: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2775" y="1399412"/>
            <a:ext cx="10795635" cy="39058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080" indent="-229235" algn="just">
              <a:lnSpc>
                <a:spcPct val="90000"/>
              </a:lnSpc>
              <a:spcBef>
                <a:spcPts val="43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During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5" dirty="0">
                <a:latin typeface="Calibri"/>
                <a:cs typeface="Calibri"/>
              </a:rPr>
              <a:t>first </a:t>
            </a:r>
            <a:r>
              <a:rPr sz="2800" spc="-10" dirty="0">
                <a:latin typeface="Calibri"/>
                <a:cs typeface="Calibri"/>
              </a:rPr>
              <a:t>phase </a:t>
            </a:r>
            <a:r>
              <a:rPr sz="2800" spc="-5" dirty="0">
                <a:latin typeface="Calibri"/>
                <a:cs typeface="Calibri"/>
              </a:rPr>
              <a:t>of 20 </a:t>
            </a:r>
            <a:r>
              <a:rPr sz="2800" spc="-15" dirty="0">
                <a:latin typeface="Calibri"/>
                <a:cs typeface="Calibri"/>
              </a:rPr>
              <a:t>weeks </a:t>
            </a:r>
            <a:r>
              <a:rPr sz="2800" spc="-10" dirty="0">
                <a:latin typeface="Calibri"/>
                <a:cs typeface="Calibri"/>
              </a:rPr>
              <a:t>period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age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22'weeks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42  </a:t>
            </a:r>
            <a:r>
              <a:rPr sz="2800" spc="-10" dirty="0">
                <a:latin typeface="Calibri"/>
                <a:cs typeface="Calibri"/>
              </a:rPr>
              <a:t>weeks,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birds </a:t>
            </a:r>
            <a:r>
              <a:rPr sz="2800" spc="-15" dirty="0">
                <a:latin typeface="Calibri"/>
                <a:cs typeface="Calibri"/>
              </a:rPr>
              <a:t>are expected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reach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35" dirty="0">
                <a:latin typeface="Calibri"/>
                <a:cs typeface="Calibri"/>
              </a:rPr>
              <a:t>zero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peak </a:t>
            </a:r>
            <a:r>
              <a:rPr sz="2800" spc="5" dirty="0">
                <a:latin typeface="Calibri"/>
                <a:cs typeface="Calibri"/>
              </a:rPr>
              <a:t>egg </a:t>
            </a:r>
            <a:r>
              <a:rPr sz="2800" spc="-10" dirty="0">
                <a:latin typeface="Calibri"/>
                <a:cs typeface="Calibri"/>
              </a:rPr>
              <a:t>Production  </a:t>
            </a:r>
            <a:r>
              <a:rPr sz="2800" spc="-5" dirty="0">
                <a:latin typeface="Calibri"/>
                <a:cs typeface="Calibri"/>
              </a:rPr>
              <a:t>of 85 </a:t>
            </a:r>
            <a:r>
              <a:rPr sz="2800" spc="-15" dirty="0">
                <a:latin typeface="Calibri"/>
                <a:cs typeface="Calibri"/>
              </a:rPr>
              <a:t>percent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so.</a:t>
            </a:r>
            <a:endParaRPr sz="2800">
              <a:latin typeface="Calibri"/>
              <a:cs typeface="Calibri"/>
            </a:endParaRPr>
          </a:p>
          <a:p>
            <a:pPr marL="241300" marR="813435" indent="-229235">
              <a:lnSpc>
                <a:spcPts val="3020"/>
              </a:lnSpc>
              <a:spcBef>
                <a:spcPts val="105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This </a:t>
            </a:r>
            <a:r>
              <a:rPr sz="2800" spc="-5" dirty="0">
                <a:latin typeface="Calibri"/>
                <a:cs typeface="Calibri"/>
              </a:rPr>
              <a:t>further </a:t>
            </a:r>
            <a:r>
              <a:rPr sz="2800" spc="-10" dirty="0">
                <a:latin typeface="Calibri"/>
                <a:cs typeface="Calibri"/>
              </a:rPr>
              <a:t>accompanied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10" dirty="0">
                <a:latin typeface="Calibri"/>
                <a:cs typeface="Calibri"/>
              </a:rPr>
              <a:t>increase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body </a:t>
            </a:r>
            <a:r>
              <a:rPr sz="2800" spc="-15" dirty="0">
                <a:latin typeface="Calibri"/>
                <a:cs typeface="Calibri"/>
              </a:rPr>
              <a:t>weight </a:t>
            </a:r>
            <a:r>
              <a:rPr sz="2800" spc="-10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500g and  </a:t>
            </a:r>
            <a:r>
              <a:rPr sz="2800" spc="-10" dirty="0">
                <a:latin typeface="Calibri"/>
                <a:cs typeface="Calibri"/>
              </a:rPr>
              <a:t>increase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25" dirty="0">
                <a:latin typeface="Calibri"/>
                <a:cs typeface="Calibri"/>
              </a:rPr>
              <a:t>size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eggs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40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60g.</a:t>
            </a:r>
            <a:endParaRPr sz="2800">
              <a:latin typeface="Calibri"/>
              <a:cs typeface="Calibri"/>
            </a:endParaRPr>
          </a:p>
          <a:p>
            <a:pPr marL="241300" marR="556895" indent="-229235">
              <a:lnSpc>
                <a:spcPts val="3020"/>
              </a:lnSpc>
              <a:spcBef>
                <a:spcPts val="100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25" dirty="0">
                <a:latin typeface="Calibri"/>
                <a:cs typeface="Calibri"/>
              </a:rPr>
              <a:t>Therefore,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5" dirty="0">
                <a:latin typeface="Calibri"/>
                <a:cs typeface="Calibri"/>
              </a:rPr>
              <a:t>first </a:t>
            </a:r>
            <a:r>
              <a:rPr sz="2800" spc="-10" dirty="0">
                <a:latin typeface="Calibri"/>
                <a:cs typeface="Calibri"/>
              </a:rPr>
              <a:t>phase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reproduction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critical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maximum </a:t>
            </a:r>
            <a:r>
              <a:rPr sz="2800" spc="5" dirty="0">
                <a:latin typeface="Calibri"/>
                <a:cs typeface="Calibri"/>
              </a:rPr>
              <a:t>egg  </a:t>
            </a:r>
            <a:r>
              <a:rPr sz="2800" spc="-15" dirty="0">
                <a:latin typeface="Calibri"/>
                <a:cs typeface="Calibri"/>
              </a:rPr>
              <a:t>production </a:t>
            </a:r>
            <a:r>
              <a:rPr sz="2800" spc="-5" dirty="0">
                <a:latin typeface="Calibri"/>
                <a:cs typeface="Calibri"/>
              </a:rPr>
              <a:t>and tissue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development.</a:t>
            </a:r>
            <a:endParaRPr sz="2800">
              <a:latin typeface="Calibri"/>
              <a:cs typeface="Calibri"/>
            </a:endParaRPr>
          </a:p>
          <a:p>
            <a:pPr marL="241300" marR="741045" indent="-229235">
              <a:lnSpc>
                <a:spcPts val="3020"/>
              </a:lnSpc>
              <a:spcBef>
                <a:spcPts val="100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Thus energy </a:t>
            </a:r>
            <a:r>
              <a:rPr sz="2800" spc="-20" dirty="0">
                <a:latin typeface="Calibri"/>
                <a:cs typeface="Calibri"/>
              </a:rPr>
              <a:t>content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poultry </a:t>
            </a:r>
            <a:r>
              <a:rPr sz="2800" spc="-20" dirty="0">
                <a:latin typeface="Calibri"/>
                <a:cs typeface="Calibri"/>
              </a:rPr>
              <a:t>rations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adjusted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supply  </a:t>
            </a:r>
            <a:r>
              <a:rPr sz="2800" spc="-15" dirty="0">
                <a:latin typeface="Calibri"/>
                <a:cs typeface="Calibri"/>
              </a:rPr>
              <a:t>required </a:t>
            </a:r>
            <a:r>
              <a:rPr sz="2800" spc="-10" dirty="0">
                <a:latin typeface="Calibri"/>
                <a:cs typeface="Calibri"/>
              </a:rPr>
              <a:t>quantity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protein.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6939" y="609600"/>
            <a:ext cx="1996439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635" dirty="0">
                <a:solidFill>
                  <a:srgbClr val="FFC000"/>
                </a:solidFill>
                <a:latin typeface="Cambria"/>
                <a:cs typeface="Cambria"/>
              </a:rPr>
              <a:t>P</a:t>
            </a:r>
            <a:r>
              <a:rPr b="1" spc="-225" dirty="0">
                <a:solidFill>
                  <a:srgbClr val="FFC000"/>
                </a:solidFill>
                <a:latin typeface="Cambria"/>
                <a:cs typeface="Cambria"/>
              </a:rPr>
              <a:t>h</a:t>
            </a:r>
            <a:r>
              <a:rPr b="1" spc="-325" dirty="0">
                <a:solidFill>
                  <a:srgbClr val="FFC000"/>
                </a:solidFill>
                <a:latin typeface="Cambria"/>
                <a:cs typeface="Cambria"/>
              </a:rPr>
              <a:t>a</a:t>
            </a:r>
            <a:r>
              <a:rPr b="1" spc="-450" dirty="0">
                <a:solidFill>
                  <a:srgbClr val="FFC000"/>
                </a:solidFill>
                <a:latin typeface="Cambria"/>
                <a:cs typeface="Cambria"/>
              </a:rPr>
              <a:t>s</a:t>
            </a:r>
            <a:r>
              <a:rPr b="1" spc="-445" dirty="0">
                <a:solidFill>
                  <a:srgbClr val="FFC000"/>
                </a:solidFill>
                <a:latin typeface="Cambria"/>
                <a:cs typeface="Cambria"/>
              </a:rPr>
              <a:t>e</a:t>
            </a:r>
            <a:r>
              <a:rPr b="1" spc="515" dirty="0">
                <a:solidFill>
                  <a:srgbClr val="FFC000"/>
                </a:solidFill>
                <a:latin typeface="Cambria"/>
                <a:cs typeface="Cambria"/>
              </a:rPr>
              <a:t>-</a:t>
            </a:r>
            <a:r>
              <a:rPr b="1" spc="-235" dirty="0">
                <a:solidFill>
                  <a:srgbClr val="FFC000"/>
                </a:solidFill>
                <a:latin typeface="Cambria"/>
                <a:cs typeface="Cambria"/>
              </a:rPr>
              <a:t>I</a:t>
            </a:r>
            <a:r>
              <a:rPr b="1" spc="-280" dirty="0">
                <a:solidFill>
                  <a:srgbClr val="FFC000"/>
                </a:solidFill>
                <a:latin typeface="Cambria"/>
                <a:cs typeface="Cambria"/>
              </a:rPr>
              <a:t>I: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939" y="1793493"/>
            <a:ext cx="9909175" cy="211645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 algn="just">
              <a:lnSpc>
                <a:spcPts val="3020"/>
              </a:lnSpc>
              <a:spcBef>
                <a:spcPts val="48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It is </a:t>
            </a:r>
            <a:r>
              <a:rPr sz="2800" spc="-10" dirty="0">
                <a:latin typeface="Calibri"/>
                <a:cs typeface="Calibri"/>
              </a:rPr>
              <a:t>the period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42 </a:t>
            </a:r>
            <a:r>
              <a:rPr sz="2800" spc="-15" dirty="0">
                <a:latin typeface="Calibri"/>
                <a:cs typeface="Calibri"/>
              </a:rPr>
              <a:t>weeks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age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62 </a:t>
            </a:r>
            <a:r>
              <a:rPr sz="2800" spc="-15" dirty="0">
                <a:latin typeface="Calibri"/>
                <a:cs typeface="Calibri"/>
              </a:rPr>
              <a:t>weeks </a:t>
            </a:r>
            <a:r>
              <a:rPr sz="2800" spc="-5" dirty="0">
                <a:latin typeface="Calibri"/>
                <a:cs typeface="Calibri"/>
              </a:rPr>
              <a:t>when </a:t>
            </a:r>
            <a:r>
              <a:rPr sz="2800" spc="-10" dirty="0">
                <a:latin typeface="Calibri"/>
                <a:cs typeface="Calibri"/>
              </a:rPr>
              <a:t>hens </a:t>
            </a:r>
            <a:r>
              <a:rPr sz="2800" spc="-25" dirty="0">
                <a:latin typeface="Calibri"/>
                <a:cs typeface="Calibri"/>
              </a:rPr>
              <a:t>have  </a:t>
            </a:r>
            <a:r>
              <a:rPr sz="2800" spc="-15" dirty="0">
                <a:latin typeface="Calibri"/>
                <a:cs typeface="Calibri"/>
              </a:rPr>
              <a:t>attained mature </a:t>
            </a:r>
            <a:r>
              <a:rPr sz="2800" spc="-10" dirty="0">
                <a:latin typeface="Calibri"/>
                <a:cs typeface="Calibri"/>
              </a:rPr>
              <a:t>body </a:t>
            </a:r>
            <a:r>
              <a:rPr sz="2800" spc="-15" dirty="0">
                <a:latin typeface="Calibri"/>
                <a:cs typeface="Calibri"/>
              </a:rPr>
              <a:t>weight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5" dirty="0">
                <a:latin typeface="Calibri"/>
                <a:cs typeface="Calibri"/>
              </a:rPr>
              <a:t>egg </a:t>
            </a:r>
            <a:r>
              <a:rPr sz="2800" spc="-15" dirty="0">
                <a:latin typeface="Calibri"/>
                <a:cs typeface="Calibri"/>
              </a:rPr>
              <a:t>production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has not </a:t>
            </a:r>
            <a:r>
              <a:rPr sz="2800" spc="-15" dirty="0">
                <a:latin typeface="Calibri"/>
                <a:cs typeface="Calibri"/>
              </a:rPr>
              <a:t>gone  </a:t>
            </a:r>
            <a:r>
              <a:rPr sz="2800" spc="-10" dirty="0">
                <a:latin typeface="Calibri"/>
                <a:cs typeface="Calibri"/>
              </a:rPr>
              <a:t>below </a:t>
            </a:r>
            <a:r>
              <a:rPr sz="2800" spc="-5" dirty="0">
                <a:latin typeface="Calibri"/>
                <a:cs typeface="Calibri"/>
              </a:rPr>
              <a:t>60 </a:t>
            </a:r>
            <a:r>
              <a:rPr sz="2800" spc="-15" dirty="0">
                <a:latin typeface="Calibri"/>
                <a:cs typeface="Calibri"/>
              </a:rPr>
              <a:t>percent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level.</a:t>
            </a:r>
            <a:endParaRPr sz="2800">
              <a:latin typeface="Calibri"/>
              <a:cs typeface="Calibri"/>
            </a:endParaRPr>
          </a:p>
          <a:p>
            <a:pPr marL="241300" marR="17145" indent="-229235" algn="just">
              <a:lnSpc>
                <a:spcPts val="3020"/>
              </a:lnSpc>
              <a:spcBef>
                <a:spcPts val="1019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5" dirty="0">
                <a:latin typeface="Calibri"/>
                <a:cs typeface="Calibri"/>
              </a:rPr>
              <a:t>eggs </a:t>
            </a:r>
            <a:r>
              <a:rPr sz="2800" spc="-15" dirty="0">
                <a:latin typeface="Calibri"/>
                <a:cs typeface="Calibri"/>
              </a:rPr>
              <a:t>produced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5" dirty="0">
                <a:latin typeface="Calibri"/>
                <a:cs typeface="Calibri"/>
              </a:rPr>
              <a:t>larger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efficiency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protein utilization </a:t>
            </a:r>
            <a:r>
              <a:rPr sz="2800" spc="-5" dirty="0">
                <a:latin typeface="Calibri"/>
                <a:cs typeface="Calibri"/>
              </a:rPr>
              <a:t>is  </a:t>
            </a:r>
            <a:r>
              <a:rPr sz="2800" spc="-20" dirty="0">
                <a:latin typeface="Calibri"/>
                <a:cs typeface="Calibri"/>
              </a:rPr>
              <a:t>approximately </a:t>
            </a:r>
            <a:r>
              <a:rPr sz="2800" spc="-5" dirty="0">
                <a:latin typeface="Calibri"/>
                <a:cs typeface="Calibri"/>
              </a:rPr>
              <a:t>56 </a:t>
            </a:r>
            <a:r>
              <a:rPr sz="2800" spc="-15" dirty="0">
                <a:latin typeface="Calibri"/>
                <a:cs typeface="Calibri"/>
              </a:rPr>
              <a:t>percent </a:t>
            </a:r>
            <a:r>
              <a:rPr sz="2800" spc="-10" dirty="0">
                <a:latin typeface="Calibri"/>
                <a:cs typeface="Calibri"/>
              </a:rPr>
              <a:t>during this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phase.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6939" y="533400"/>
            <a:ext cx="21615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60" dirty="0">
                <a:latin typeface="Cambria"/>
                <a:cs typeface="Cambria"/>
              </a:rPr>
              <a:t>Phase-III: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939" y="1519250"/>
            <a:ext cx="10234295" cy="309054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164465" indent="-229235">
              <a:lnSpc>
                <a:spcPts val="3460"/>
              </a:lnSpc>
              <a:spcBef>
                <a:spcPts val="53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Calibri"/>
                <a:cs typeface="Calibri"/>
              </a:rPr>
              <a:t>It </a:t>
            </a:r>
            <a:r>
              <a:rPr sz="3200" spc="-15" dirty="0">
                <a:latin typeface="Calibri"/>
                <a:cs typeface="Calibri"/>
              </a:rPr>
              <a:t>ranges from </a:t>
            </a:r>
            <a:r>
              <a:rPr sz="3200" dirty="0">
                <a:latin typeface="Calibri"/>
                <a:cs typeface="Calibri"/>
              </a:rPr>
              <a:t>62 </a:t>
            </a:r>
            <a:r>
              <a:rPr sz="3200" spc="-10" dirty="0">
                <a:latin typeface="Calibri"/>
                <a:cs typeface="Calibri"/>
              </a:rPr>
              <a:t>weeks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76 </a:t>
            </a:r>
            <a:r>
              <a:rPr sz="3200" spc="-10" dirty="0">
                <a:latin typeface="Calibri"/>
                <a:cs typeface="Calibri"/>
              </a:rPr>
              <a:t>weeks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age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5" dirty="0">
                <a:latin typeface="Calibri"/>
                <a:cs typeface="Calibri"/>
              </a:rPr>
              <a:t>till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spent  </a:t>
            </a:r>
            <a:r>
              <a:rPr sz="3200" spc="-5" dirty="0">
                <a:latin typeface="Calibri"/>
                <a:cs typeface="Calibri"/>
              </a:rPr>
              <a:t>out </a:t>
            </a:r>
            <a:r>
              <a:rPr sz="3200" spc="-15" dirty="0">
                <a:latin typeface="Calibri"/>
                <a:cs typeface="Calibri"/>
              </a:rPr>
              <a:t>birds are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discarded.</a:t>
            </a:r>
            <a:endParaRPr sz="320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56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latin typeface="Calibri"/>
                <a:cs typeface="Calibri"/>
              </a:rPr>
              <a:t>During this phase </a:t>
            </a:r>
            <a:r>
              <a:rPr sz="3200" spc="10" dirty="0">
                <a:latin typeface="Calibri"/>
                <a:cs typeface="Calibri"/>
              </a:rPr>
              <a:t>egg </a:t>
            </a:r>
            <a:r>
              <a:rPr sz="3200" spc="-10" dirty="0">
                <a:latin typeface="Calibri"/>
                <a:cs typeface="Calibri"/>
              </a:rPr>
              <a:t>production </a:t>
            </a:r>
            <a:r>
              <a:rPr sz="3200" dirty="0">
                <a:latin typeface="Calibri"/>
                <a:cs typeface="Calibri"/>
              </a:rPr>
              <a:t>is less than 60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percent.</a:t>
            </a:r>
            <a:endParaRPr sz="320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61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Calibri"/>
                <a:cs typeface="Calibri"/>
              </a:rPr>
              <a:t>Phase </a:t>
            </a:r>
            <a:r>
              <a:rPr sz="3200" spc="-15" dirty="0">
                <a:latin typeface="Calibri"/>
                <a:cs typeface="Calibri"/>
              </a:rPr>
              <a:t>feeding </a:t>
            </a:r>
            <a:r>
              <a:rPr sz="3200" spc="-10" dirty="0">
                <a:latin typeface="Calibri"/>
                <a:cs typeface="Calibri"/>
              </a:rPr>
              <a:t>can </a:t>
            </a:r>
            <a:r>
              <a:rPr sz="3200" spc="-5" dirty="0">
                <a:latin typeface="Calibri"/>
                <a:cs typeface="Calibri"/>
              </a:rPr>
              <a:t>be applied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energy</a:t>
            </a:r>
            <a:r>
              <a:rPr sz="3200" spc="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restriction.</a:t>
            </a:r>
            <a:endParaRPr sz="3200">
              <a:latin typeface="Calibri"/>
              <a:cs typeface="Calibri"/>
            </a:endParaRPr>
          </a:p>
          <a:p>
            <a:pPr marL="241300" marR="5080" indent="-229235">
              <a:lnSpc>
                <a:spcPts val="3460"/>
              </a:lnSpc>
              <a:spcBef>
                <a:spcPts val="106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energy requirement </a:t>
            </a:r>
            <a:r>
              <a:rPr sz="3200" spc="-35" dirty="0">
                <a:latin typeface="Calibri"/>
                <a:cs typeface="Calibri"/>
              </a:rPr>
              <a:t>for </a:t>
            </a:r>
            <a:r>
              <a:rPr sz="3200" spc="-15" dirty="0">
                <a:latin typeface="Calibri"/>
                <a:cs typeface="Calibri"/>
              </a:rPr>
              <a:t>laying </a:t>
            </a:r>
            <a:r>
              <a:rPr sz="3200" spc="-5" dirty="0">
                <a:latin typeface="Calibri"/>
                <a:cs typeface="Calibri"/>
              </a:rPr>
              <a:t>hens </a:t>
            </a:r>
            <a:r>
              <a:rPr sz="3200" spc="-10" dirty="0">
                <a:latin typeface="Calibri"/>
                <a:cs typeface="Calibri"/>
              </a:rPr>
              <a:t>varies </a:t>
            </a:r>
            <a:r>
              <a:rPr sz="3200" spc="-20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310 </a:t>
            </a:r>
            <a:r>
              <a:rPr sz="3200" spc="-25" dirty="0">
                <a:latin typeface="Calibri"/>
                <a:cs typeface="Calibri"/>
              </a:rPr>
              <a:t>kcal  </a:t>
            </a:r>
            <a:r>
              <a:rPr sz="3200" spc="-10" dirty="0">
                <a:latin typeface="Calibri"/>
                <a:cs typeface="Calibri"/>
              </a:rPr>
              <a:t>ME/day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15" dirty="0">
                <a:latin typeface="Calibri"/>
                <a:cs typeface="Calibri"/>
              </a:rPr>
              <a:t>severe winter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265 </a:t>
            </a:r>
            <a:r>
              <a:rPr sz="3200" spc="-25" dirty="0">
                <a:latin typeface="Calibri"/>
                <a:cs typeface="Calibri"/>
              </a:rPr>
              <a:t>kcal </a:t>
            </a:r>
            <a:r>
              <a:rPr sz="3200" spc="-10" dirty="0">
                <a:latin typeface="Calibri"/>
                <a:cs typeface="Calibri"/>
              </a:rPr>
              <a:t>in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spc="-55" dirty="0">
                <a:latin typeface="Calibri"/>
                <a:cs typeface="Calibri"/>
              </a:rPr>
              <a:t>summer.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998109"/>
            <a:ext cx="9598025" cy="341757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27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Thus phase </a:t>
            </a:r>
            <a:r>
              <a:rPr sz="2800" spc="-15" dirty="0">
                <a:latin typeface="Calibri"/>
                <a:cs typeface="Calibri"/>
              </a:rPr>
              <a:t>feeding </a:t>
            </a:r>
            <a:r>
              <a:rPr sz="2800" spc="-35" dirty="0">
                <a:latin typeface="Calibri"/>
                <a:cs typeface="Calibri"/>
              </a:rPr>
              <a:t>refers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changes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laying </a:t>
            </a:r>
            <a:r>
              <a:rPr sz="2800" spc="-10" dirty="0">
                <a:latin typeface="Calibri"/>
                <a:cs typeface="Calibri"/>
              </a:rPr>
              <a:t>hen's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diet.</a:t>
            </a:r>
            <a:endParaRPr sz="2800">
              <a:latin typeface="Calibri"/>
              <a:cs typeface="Calibri"/>
            </a:endParaRPr>
          </a:p>
          <a:p>
            <a:pPr marL="786765" lvl="1" indent="-317500">
              <a:lnSpc>
                <a:spcPct val="100000"/>
              </a:lnSpc>
              <a:spcBef>
                <a:spcPts val="170"/>
              </a:spcBef>
              <a:buSzPct val="96428"/>
              <a:buFont typeface="Wingdings"/>
              <a:buChar char=""/>
              <a:tabLst>
                <a:tab pos="7874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adjust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age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30" dirty="0">
                <a:latin typeface="Calibri"/>
                <a:cs typeface="Calibri"/>
              </a:rPr>
              <a:t>state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  <a:p>
            <a:pPr marL="698500" marR="5080" lvl="1" indent="-228600">
              <a:lnSpc>
                <a:spcPts val="3020"/>
              </a:lnSpc>
              <a:spcBef>
                <a:spcPts val="555"/>
              </a:spcBef>
              <a:buSzPct val="96428"/>
              <a:buFont typeface="Wingdings"/>
              <a:buChar char=""/>
              <a:tabLst>
                <a:tab pos="7874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adjust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season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year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temperature </a:t>
            </a:r>
            <a:r>
              <a:rPr sz="2800" spc="-5" dirty="0">
                <a:latin typeface="Calibri"/>
                <a:cs typeface="Calibri"/>
              </a:rPr>
              <a:t>and climatic  changes.</a:t>
            </a:r>
            <a:endParaRPr sz="2800">
              <a:latin typeface="Calibri"/>
              <a:cs typeface="Calibri"/>
            </a:endParaRPr>
          </a:p>
          <a:p>
            <a:pPr marL="698500" marR="1125220" lvl="1" indent="-228600">
              <a:lnSpc>
                <a:spcPts val="3020"/>
              </a:lnSpc>
              <a:spcBef>
                <a:spcPts val="500"/>
              </a:spcBef>
              <a:buSzPct val="96428"/>
              <a:buFont typeface="Wingdings"/>
              <a:buChar char=""/>
              <a:tabLst>
                <a:tab pos="7874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account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20" dirty="0">
                <a:latin typeface="Calibri"/>
                <a:cs typeface="Calibri"/>
              </a:rPr>
              <a:t>difference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body </a:t>
            </a:r>
            <a:r>
              <a:rPr sz="2800" spc="-15" dirty="0">
                <a:latin typeface="Calibri"/>
                <a:cs typeface="Calibri"/>
              </a:rPr>
              <a:t>weight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nutrient  </a:t>
            </a:r>
            <a:r>
              <a:rPr sz="2800" spc="-15" dirty="0">
                <a:latin typeface="Calibri"/>
                <a:cs typeface="Calibri"/>
              </a:rPr>
              <a:t>requirement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different </a:t>
            </a:r>
            <a:r>
              <a:rPr sz="2800" spc="-20" dirty="0">
                <a:latin typeface="Calibri"/>
                <a:cs typeface="Calibri"/>
              </a:rPr>
              <a:t>strains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birds.</a:t>
            </a:r>
            <a:endParaRPr sz="2800">
              <a:latin typeface="Calibri"/>
              <a:cs typeface="Calibri"/>
            </a:endParaRPr>
          </a:p>
          <a:p>
            <a:pPr marL="698500" marR="537845" lvl="1" indent="-228600">
              <a:lnSpc>
                <a:spcPts val="3020"/>
              </a:lnSpc>
              <a:spcBef>
                <a:spcPts val="515"/>
              </a:spcBef>
              <a:buSzPct val="96428"/>
              <a:buFont typeface="Wingdings"/>
              <a:buChar char=""/>
              <a:tabLst>
                <a:tab pos="7874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adjust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one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10" dirty="0">
                <a:latin typeface="Calibri"/>
                <a:cs typeface="Calibri"/>
              </a:rPr>
              <a:t>nutrients </a:t>
            </a:r>
            <a:r>
              <a:rPr sz="2800" spc="-5" dirty="0">
                <a:latin typeface="Calibri"/>
                <a:cs typeface="Calibri"/>
              </a:rPr>
              <a:t>as other </a:t>
            </a:r>
            <a:r>
              <a:rPr sz="2800" spc="-10" dirty="0">
                <a:latin typeface="Calibri"/>
                <a:cs typeface="Calibri"/>
              </a:rPr>
              <a:t>nutrients </a:t>
            </a:r>
            <a:r>
              <a:rPr sz="2800" spc="-20" dirty="0">
                <a:latin typeface="Calibri"/>
                <a:cs typeface="Calibri"/>
              </a:rPr>
              <a:t>are  </a:t>
            </a:r>
            <a:r>
              <a:rPr sz="2800" spc="-5" dirty="0">
                <a:latin typeface="Calibri"/>
                <a:cs typeface="Calibri"/>
              </a:rPr>
              <a:t>changed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economic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availability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reasons.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946480"/>
            <a:ext cx="10331450" cy="34016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91440" indent="-229235">
              <a:lnSpc>
                <a:spcPts val="3460"/>
              </a:lnSpc>
              <a:spcBef>
                <a:spcPts val="53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phase </a:t>
            </a:r>
            <a:r>
              <a:rPr sz="3200" spc="-10" dirty="0">
                <a:latin typeface="Calibri"/>
                <a:cs typeface="Calibri"/>
              </a:rPr>
              <a:t>feeding, </a:t>
            </a:r>
            <a:r>
              <a:rPr sz="3200" spc="-5" dirty="0">
                <a:latin typeface="Calibri"/>
                <a:cs typeface="Calibri"/>
              </a:rPr>
              <a:t>high </a:t>
            </a:r>
            <a:r>
              <a:rPr sz="3200" spc="-15" dirty="0">
                <a:latin typeface="Calibri"/>
                <a:cs typeface="Calibri"/>
              </a:rPr>
              <a:t>protein </a:t>
            </a:r>
            <a:r>
              <a:rPr sz="3200" spc="-20" dirty="0">
                <a:latin typeface="Calibri"/>
                <a:cs typeface="Calibri"/>
              </a:rPr>
              <a:t>feed </a:t>
            </a:r>
            <a:r>
              <a:rPr sz="3200" spc="-5" dirty="0">
                <a:latin typeface="Calibri"/>
                <a:cs typeface="Calibri"/>
              </a:rPr>
              <a:t>(usually </a:t>
            </a:r>
            <a:r>
              <a:rPr sz="3200" dirty="0">
                <a:latin typeface="Calibri"/>
                <a:cs typeface="Calibri"/>
              </a:rPr>
              <a:t>18-19%) is </a:t>
            </a:r>
            <a:r>
              <a:rPr sz="3200" spc="-5" dirty="0">
                <a:latin typeface="Calibri"/>
                <a:cs typeface="Calibri"/>
              </a:rPr>
              <a:t>given 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spc="-10" dirty="0">
                <a:latin typeface="Calibri"/>
                <a:cs typeface="Calibri"/>
              </a:rPr>
              <a:t>onset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5" dirty="0">
                <a:latin typeface="Calibri"/>
                <a:cs typeface="Calibri"/>
              </a:rPr>
              <a:t>egg </a:t>
            </a:r>
            <a:r>
              <a:rPr sz="3200" spc="-10" dirty="0">
                <a:latin typeface="Calibri"/>
                <a:cs typeface="Calibri"/>
              </a:rPr>
              <a:t>production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peak </a:t>
            </a:r>
            <a:r>
              <a:rPr sz="3200" spc="-10" dirty="0">
                <a:latin typeface="Calibri"/>
                <a:cs typeface="Calibri"/>
              </a:rPr>
              <a:t>production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period.</a:t>
            </a:r>
            <a:endParaRPr sz="3200">
              <a:latin typeface="Calibri"/>
              <a:cs typeface="Calibri"/>
            </a:endParaRPr>
          </a:p>
          <a:p>
            <a:pPr marL="241300" marR="5080" indent="-229235">
              <a:lnSpc>
                <a:spcPts val="3460"/>
              </a:lnSpc>
              <a:spcBef>
                <a:spcPts val="99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20" dirty="0">
                <a:latin typeface="Calibri"/>
                <a:cs typeface="Calibri"/>
              </a:rPr>
              <a:t>Therefore, </a:t>
            </a:r>
            <a:r>
              <a:rPr sz="3200" dirty="0">
                <a:latin typeface="Calibri"/>
                <a:cs typeface="Calibri"/>
              </a:rPr>
              <a:t>a low </a:t>
            </a:r>
            <a:r>
              <a:rPr sz="3200" spc="-15" dirty="0">
                <a:latin typeface="Calibri"/>
                <a:cs typeface="Calibri"/>
              </a:rPr>
              <a:t>level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protein </a:t>
            </a:r>
            <a:r>
              <a:rPr sz="3200" spc="-5" dirty="0">
                <a:latin typeface="Calibri"/>
                <a:cs typeface="Calibri"/>
              </a:rPr>
              <a:t>(about </a:t>
            </a:r>
            <a:r>
              <a:rPr sz="3200" dirty="0">
                <a:latin typeface="Calibri"/>
                <a:cs typeface="Calibri"/>
              </a:rPr>
              <a:t>16%) is </a:t>
            </a:r>
            <a:r>
              <a:rPr sz="3200" spc="-30" dirty="0">
                <a:latin typeface="Calibri"/>
                <a:cs typeface="Calibri"/>
              </a:rPr>
              <a:t>fed for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10" dirty="0">
                <a:latin typeface="Calibri"/>
                <a:cs typeface="Calibri"/>
              </a:rPr>
              <a:t>next </a:t>
            </a:r>
            <a:r>
              <a:rPr sz="3200" dirty="0">
                <a:latin typeface="Calibri"/>
                <a:cs typeface="Calibri"/>
              </a:rPr>
              <a:t>5 or 6 </a:t>
            </a:r>
            <a:r>
              <a:rPr sz="3200" spc="-5" dirty="0">
                <a:latin typeface="Calibri"/>
                <a:cs typeface="Calibri"/>
              </a:rPr>
              <a:t>months, </a:t>
            </a:r>
            <a:r>
              <a:rPr sz="3200" spc="-20" dirty="0">
                <a:latin typeface="Calibri"/>
                <a:cs typeface="Calibri"/>
              </a:rPr>
              <a:t>followed </a:t>
            </a:r>
            <a:r>
              <a:rPr sz="3200" spc="-15" dirty="0">
                <a:latin typeface="Calibri"/>
                <a:cs typeface="Calibri"/>
              </a:rPr>
              <a:t>by </a:t>
            </a:r>
            <a:r>
              <a:rPr sz="3200" spc="-10" dirty="0">
                <a:latin typeface="Calibri"/>
                <a:cs typeface="Calibri"/>
              </a:rPr>
              <a:t>still lower level </a:t>
            </a:r>
            <a:r>
              <a:rPr sz="3200" spc="-5" dirty="0">
                <a:latin typeface="Calibri"/>
                <a:cs typeface="Calibri"/>
              </a:rPr>
              <a:t>(usually 15%)  </a:t>
            </a:r>
            <a:r>
              <a:rPr sz="3200" spc="-10" dirty="0">
                <a:latin typeface="Calibri"/>
                <a:cs typeface="Calibri"/>
              </a:rPr>
              <a:t>until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laying </a:t>
            </a:r>
            <a:r>
              <a:rPr sz="3200" spc="-5" dirty="0">
                <a:latin typeface="Calibri"/>
                <a:cs typeface="Calibri"/>
              </a:rPr>
              <a:t>period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completed.</a:t>
            </a:r>
            <a:endParaRPr sz="3200">
              <a:latin typeface="Calibri"/>
              <a:cs typeface="Calibri"/>
            </a:endParaRPr>
          </a:p>
          <a:p>
            <a:pPr marL="241300" marR="502284" indent="-229235">
              <a:lnSpc>
                <a:spcPts val="3460"/>
              </a:lnSpc>
              <a:spcBef>
                <a:spcPts val="98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Calibri"/>
                <a:cs typeface="Calibri"/>
              </a:rPr>
              <a:t>Phase </a:t>
            </a:r>
            <a:r>
              <a:rPr sz="3200" spc="-15" dirty="0">
                <a:latin typeface="Calibri"/>
                <a:cs typeface="Calibri"/>
              </a:rPr>
              <a:t>feeding </a:t>
            </a:r>
            <a:r>
              <a:rPr sz="3200" dirty="0">
                <a:latin typeface="Calibri"/>
                <a:cs typeface="Calibri"/>
              </a:rPr>
              <a:t>thus </a:t>
            </a:r>
            <a:r>
              <a:rPr sz="3200" spc="-10" dirty="0">
                <a:latin typeface="Calibri"/>
                <a:cs typeface="Calibri"/>
              </a:rPr>
              <a:t>helps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reach </a:t>
            </a:r>
            <a:r>
              <a:rPr sz="3200" spc="-5" dirty="0">
                <a:latin typeface="Calibri"/>
                <a:cs typeface="Calibri"/>
              </a:rPr>
              <a:t>higher peak </a:t>
            </a:r>
            <a:r>
              <a:rPr sz="3200" spc="-10" dirty="0">
                <a:latin typeface="Calibri"/>
                <a:cs typeface="Calibri"/>
              </a:rPr>
              <a:t>production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sustain </a:t>
            </a:r>
            <a:r>
              <a:rPr sz="3200" dirty="0">
                <a:latin typeface="Calibri"/>
                <a:cs typeface="Calibri"/>
              </a:rPr>
              <a:t>it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longer.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 indent="165735">
              <a:lnSpc>
                <a:spcPts val="4760"/>
              </a:lnSpc>
              <a:spcBef>
                <a:spcPts val="695"/>
              </a:spcBef>
            </a:pPr>
            <a:r>
              <a:rPr spc="-75" dirty="0"/>
              <a:t>Effects </a:t>
            </a:r>
            <a:r>
              <a:rPr spc="-15" dirty="0"/>
              <a:t>of </a:t>
            </a:r>
            <a:r>
              <a:rPr spc="-40" dirty="0"/>
              <a:t>restricted </a:t>
            </a:r>
            <a:r>
              <a:rPr spc="-50" dirty="0"/>
              <a:t>feeding </a:t>
            </a:r>
            <a:r>
              <a:rPr spc="-15" dirty="0"/>
              <a:t>on </a:t>
            </a:r>
            <a:r>
              <a:rPr spc="-50" dirty="0"/>
              <a:t>physiological  </a:t>
            </a:r>
            <a:r>
              <a:rPr spc="-40" dirty="0"/>
              <a:t>stress </a:t>
            </a:r>
            <a:r>
              <a:rPr spc="-60" dirty="0"/>
              <a:t>parameters </a:t>
            </a:r>
            <a:r>
              <a:rPr spc="-10" dirty="0"/>
              <a:t>in </a:t>
            </a:r>
            <a:r>
              <a:rPr spc="-50" dirty="0"/>
              <a:t>growing </a:t>
            </a:r>
            <a:r>
              <a:rPr spc="-40" dirty="0"/>
              <a:t>broiler</a:t>
            </a:r>
            <a:r>
              <a:rPr spc="-280" dirty="0"/>
              <a:t> </a:t>
            </a:r>
            <a:r>
              <a:rPr spc="-55" dirty="0"/>
              <a:t>breeders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72461" y="1188846"/>
            <a:ext cx="780034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spc="-15" dirty="0">
                <a:latin typeface="Calibri Light"/>
                <a:cs typeface="Calibri Light"/>
              </a:rPr>
              <a:t>I.C. </a:t>
            </a:r>
            <a:r>
              <a:rPr sz="2700" b="0" dirty="0">
                <a:latin typeface="Calibri Light"/>
                <a:cs typeface="Calibri Light"/>
              </a:rPr>
              <a:t>De Jong , S. </a:t>
            </a:r>
            <a:r>
              <a:rPr sz="2700" b="0" spc="-55" dirty="0">
                <a:latin typeface="Calibri Light"/>
                <a:cs typeface="Calibri Light"/>
              </a:rPr>
              <a:t>Van </a:t>
            </a:r>
            <a:r>
              <a:rPr sz="2700" b="0" spc="-35" dirty="0">
                <a:latin typeface="Calibri Light"/>
                <a:cs typeface="Calibri Light"/>
              </a:rPr>
              <a:t>Voorst </a:t>
            </a:r>
            <a:r>
              <a:rPr sz="2700" b="0" dirty="0">
                <a:latin typeface="Calibri Light"/>
                <a:cs typeface="Calibri Light"/>
              </a:rPr>
              <a:t>, </a:t>
            </a:r>
            <a:r>
              <a:rPr sz="2700" b="0" spc="-10" dirty="0">
                <a:latin typeface="Calibri Light"/>
                <a:cs typeface="Calibri Light"/>
              </a:rPr>
              <a:t>D.A. </a:t>
            </a:r>
            <a:r>
              <a:rPr sz="2700" b="0" spc="-5" dirty="0">
                <a:latin typeface="Calibri Light"/>
                <a:cs typeface="Calibri Light"/>
              </a:rPr>
              <a:t>Ehlhardt </a:t>
            </a:r>
            <a:r>
              <a:rPr sz="2700" b="0" dirty="0">
                <a:latin typeface="Calibri Light"/>
                <a:cs typeface="Calibri Light"/>
              </a:rPr>
              <a:t>&amp; </a:t>
            </a:r>
            <a:r>
              <a:rPr sz="2700" b="0" spc="-10" dirty="0">
                <a:latin typeface="Calibri Light"/>
                <a:cs typeface="Calibri Light"/>
              </a:rPr>
              <a:t>H.J.</a:t>
            </a:r>
            <a:r>
              <a:rPr sz="2700" b="0" spc="100" dirty="0">
                <a:latin typeface="Calibri Light"/>
                <a:cs typeface="Calibri Light"/>
              </a:rPr>
              <a:t> </a:t>
            </a:r>
            <a:r>
              <a:rPr sz="2700" b="0" spc="-5" dirty="0">
                <a:latin typeface="Calibri Light"/>
                <a:cs typeface="Calibri Light"/>
              </a:rPr>
              <a:t>Blokhuis</a:t>
            </a:r>
            <a:endParaRPr sz="2700">
              <a:latin typeface="Calibri Light"/>
              <a:cs typeface="Calibri Ligh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5250" y="1789048"/>
          <a:ext cx="11942441" cy="35459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8639"/>
                <a:gridCol w="2017394"/>
                <a:gridCol w="2017395"/>
                <a:gridCol w="1496695"/>
                <a:gridCol w="2296159"/>
                <a:gridCol w="2296159"/>
              </a:tblGrid>
              <a:tr h="4135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394970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Age(In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Days)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Body weight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(g)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Age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Feed intake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(g/d)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246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3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3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3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3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06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336.6±2.2(84%)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399.0±4.2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452.1±2.3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710.5±7.3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21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28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42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86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89.3±1.0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858"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573.5±2.9(51%)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1127.9±10.0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28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119.2±1.2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84"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42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685.9±3.1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1520.0±11.6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35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42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49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132.5±1.7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857"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49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806.4±3.9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2014.3±16.7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42 to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49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0"/>
                        </a:lnSpc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53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161.6±2.4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56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941.4±4.1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2393.9±18.6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49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56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57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168.1±2.5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857"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63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1071.9±4.0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2735.5±23.7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56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63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60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178.9±2.6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70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1217.6±6.5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3110.6±27.1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63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70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60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194.6±2.7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857"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77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1338.0±6.1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3412.8±24.9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70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77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60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186.9±1.8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533"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84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1444.7±5.1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3616.0±128.4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77 to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84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60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864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180.1±1.5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80238" y="6441744"/>
            <a:ext cx="2440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rebuchet MS"/>
                <a:cs typeface="Trebuchet MS"/>
              </a:rPr>
              <a:t>British </a:t>
            </a:r>
            <a:r>
              <a:rPr sz="1800" b="1" spc="-15" dirty="0">
                <a:latin typeface="Trebuchet MS"/>
                <a:cs typeface="Trebuchet MS"/>
              </a:rPr>
              <a:t>Poultry</a:t>
            </a:r>
            <a:r>
              <a:rPr sz="1800" b="1" spc="-5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Science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5508" y="6441744"/>
            <a:ext cx="3077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Published </a:t>
            </a:r>
            <a:r>
              <a:rPr sz="1800" spc="-5" dirty="0">
                <a:latin typeface="Trebuchet MS"/>
                <a:cs typeface="Trebuchet MS"/>
              </a:rPr>
              <a:t>online: 28 Jun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2010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0935" y="5445353"/>
            <a:ext cx="10222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5" dirty="0">
                <a:latin typeface="Cambria"/>
                <a:cs typeface="Cambria"/>
              </a:rPr>
              <a:t>Body </a:t>
            </a:r>
            <a:r>
              <a:rPr sz="1800" spc="-40" dirty="0">
                <a:latin typeface="Cambria"/>
                <a:cs typeface="Cambria"/>
              </a:rPr>
              <a:t>weight and </a:t>
            </a:r>
            <a:r>
              <a:rPr sz="1800" spc="-55" dirty="0">
                <a:latin typeface="Cambria"/>
                <a:cs typeface="Cambria"/>
              </a:rPr>
              <a:t>food </a:t>
            </a:r>
            <a:r>
              <a:rPr sz="1800" spc="-50" dirty="0">
                <a:latin typeface="Cambria"/>
                <a:cs typeface="Cambria"/>
              </a:rPr>
              <a:t>intake </a:t>
            </a:r>
            <a:r>
              <a:rPr sz="1800" spc="-65" dirty="0">
                <a:latin typeface="Cambria"/>
                <a:cs typeface="Cambria"/>
              </a:rPr>
              <a:t>(mean </a:t>
            </a:r>
            <a:r>
              <a:rPr sz="1800" spc="-170" dirty="0">
                <a:latin typeface="Cambria"/>
                <a:cs typeface="Cambria"/>
              </a:rPr>
              <a:t>± </a:t>
            </a:r>
            <a:r>
              <a:rPr sz="1800" spc="-65" dirty="0">
                <a:latin typeface="Cambria"/>
                <a:cs typeface="Cambria"/>
              </a:rPr>
              <a:t>SEM) </a:t>
            </a:r>
            <a:r>
              <a:rPr sz="1800" spc="-35" dirty="0">
                <a:latin typeface="Cambria"/>
                <a:cs typeface="Cambria"/>
              </a:rPr>
              <a:t>of </a:t>
            </a:r>
            <a:r>
              <a:rPr sz="1800" spc="-145" dirty="0">
                <a:latin typeface="Cambria"/>
                <a:cs typeface="Cambria"/>
              </a:rPr>
              <a:t>R </a:t>
            </a:r>
            <a:r>
              <a:rPr sz="1800" spc="-60" dirty="0">
                <a:latin typeface="Cambria"/>
                <a:cs typeface="Cambria"/>
              </a:rPr>
              <a:t>(n=16 </a:t>
            </a:r>
            <a:r>
              <a:rPr sz="1800" spc="-80" dirty="0">
                <a:latin typeface="Cambria"/>
                <a:cs typeface="Cambria"/>
              </a:rPr>
              <a:t>pens) </a:t>
            </a:r>
            <a:r>
              <a:rPr sz="1800" spc="-40" dirty="0">
                <a:latin typeface="Cambria"/>
                <a:cs typeface="Cambria"/>
              </a:rPr>
              <a:t>and </a:t>
            </a:r>
            <a:r>
              <a:rPr sz="1800" spc="-80" dirty="0">
                <a:latin typeface="Cambria"/>
                <a:cs typeface="Cambria"/>
              </a:rPr>
              <a:t>AL </a:t>
            </a:r>
            <a:r>
              <a:rPr sz="1800" spc="-60" dirty="0">
                <a:latin typeface="Cambria"/>
                <a:cs typeface="Cambria"/>
              </a:rPr>
              <a:t>birds (n=16 </a:t>
            </a:r>
            <a:r>
              <a:rPr sz="1800" spc="-80" dirty="0">
                <a:latin typeface="Cambria"/>
                <a:cs typeface="Cambria"/>
              </a:rPr>
              <a:t>pens) </a:t>
            </a:r>
            <a:r>
              <a:rPr sz="1800" spc="-40" dirty="0">
                <a:latin typeface="Cambria"/>
                <a:cs typeface="Cambria"/>
              </a:rPr>
              <a:t>from </a:t>
            </a:r>
            <a:r>
              <a:rPr sz="1800" spc="-10" dirty="0">
                <a:latin typeface="Cambria"/>
                <a:cs typeface="Cambria"/>
              </a:rPr>
              <a:t>21 </a:t>
            </a:r>
            <a:r>
              <a:rPr sz="1800" spc="-80" dirty="0">
                <a:latin typeface="Cambria"/>
                <a:cs typeface="Cambria"/>
              </a:rPr>
              <a:t>to </a:t>
            </a:r>
            <a:r>
              <a:rPr sz="1800" spc="-10" dirty="0">
                <a:latin typeface="Cambria"/>
                <a:cs typeface="Cambria"/>
              </a:rPr>
              <a:t>84 </a:t>
            </a:r>
            <a:r>
              <a:rPr sz="1800" spc="-65" dirty="0">
                <a:latin typeface="Cambria"/>
                <a:cs typeface="Cambria"/>
              </a:rPr>
              <a:t>d </a:t>
            </a:r>
            <a:r>
              <a:rPr sz="1800" spc="-35" dirty="0">
                <a:latin typeface="Cambria"/>
                <a:cs typeface="Cambria"/>
              </a:rPr>
              <a:t>of</a:t>
            </a:r>
            <a:r>
              <a:rPr sz="1800" spc="-90" dirty="0">
                <a:latin typeface="Cambria"/>
                <a:cs typeface="Cambria"/>
              </a:rPr>
              <a:t> </a:t>
            </a:r>
            <a:r>
              <a:rPr sz="1800" spc="-40" dirty="0">
                <a:latin typeface="Cambria"/>
                <a:cs typeface="Cambria"/>
              </a:rPr>
              <a:t>age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9000" y="609600"/>
            <a:ext cx="43154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50" dirty="0">
                <a:solidFill>
                  <a:srgbClr val="FFC000"/>
                </a:solidFill>
                <a:latin typeface="Cambria"/>
                <a:cs typeface="Cambria"/>
              </a:rPr>
              <a:t>FEEDING</a:t>
            </a:r>
            <a:r>
              <a:rPr b="1" spc="-75" dirty="0">
                <a:solidFill>
                  <a:srgbClr val="FFC000"/>
                </a:solidFill>
                <a:latin typeface="Cambria"/>
                <a:cs typeface="Cambria"/>
              </a:rPr>
              <a:t> </a:t>
            </a:r>
            <a:r>
              <a:rPr b="1" spc="-285" dirty="0">
                <a:solidFill>
                  <a:srgbClr val="FFC000"/>
                </a:solidFill>
                <a:latin typeface="Cambria"/>
                <a:cs typeface="Cambria"/>
              </a:rPr>
              <a:t>SYSTEMS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1793493"/>
            <a:ext cx="10287635" cy="390588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Most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poultry </a:t>
            </a:r>
            <a:r>
              <a:rPr sz="2800" spc="-20" dirty="0">
                <a:latin typeface="Calibri"/>
                <a:cs typeface="Calibri"/>
              </a:rPr>
              <a:t>rations </a:t>
            </a:r>
            <a:r>
              <a:rPr sz="2800" spc="-25" dirty="0">
                <a:latin typeface="Calibri"/>
                <a:cs typeface="Calibri"/>
              </a:rPr>
              <a:t>first </a:t>
            </a:r>
            <a:r>
              <a:rPr sz="2800" spc="-20" dirty="0">
                <a:latin typeface="Calibri"/>
                <a:cs typeface="Calibri"/>
              </a:rPr>
              <a:t>formulated were </a:t>
            </a:r>
            <a:r>
              <a:rPr sz="2800" spc="-10" dirty="0">
                <a:latin typeface="Calibri"/>
                <a:cs typeface="Calibri"/>
              </a:rPr>
              <a:t>used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supplement  locally </a:t>
            </a:r>
            <a:r>
              <a:rPr sz="2800" spc="-15" dirty="0">
                <a:latin typeface="Calibri"/>
                <a:cs typeface="Calibri"/>
              </a:rPr>
              <a:t>produced </a:t>
            </a:r>
            <a:r>
              <a:rPr sz="2800" spc="-10" dirty="0">
                <a:latin typeface="Calibri"/>
                <a:cs typeface="Calibri"/>
              </a:rPr>
              <a:t>cereal </a:t>
            </a:r>
            <a:r>
              <a:rPr sz="2800" spc="-15" dirty="0">
                <a:latin typeface="Calibri"/>
                <a:cs typeface="Calibri"/>
              </a:rPr>
              <a:t>grains grown </a:t>
            </a:r>
            <a:r>
              <a:rPr sz="2800" spc="-5" dirty="0">
                <a:latin typeface="Calibri"/>
                <a:cs typeface="Calibri"/>
              </a:rPr>
              <a:t>on the </a:t>
            </a:r>
            <a:r>
              <a:rPr sz="2800" spc="-25" dirty="0">
                <a:latin typeface="Calibri"/>
                <a:cs typeface="Calibri"/>
              </a:rPr>
              <a:t>average </a:t>
            </a:r>
            <a:r>
              <a:rPr sz="2800" spc="-5" dirty="0">
                <a:latin typeface="Calibri"/>
                <a:cs typeface="Calibri"/>
              </a:rPr>
              <a:t>small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farm.</a:t>
            </a:r>
            <a:endParaRPr sz="2800">
              <a:latin typeface="Calibri"/>
              <a:cs typeface="Calibri"/>
            </a:endParaRPr>
          </a:p>
          <a:p>
            <a:pPr marL="241300" marR="236854" indent="-229235">
              <a:lnSpc>
                <a:spcPts val="3020"/>
              </a:lnSpc>
              <a:spcBef>
                <a:spcPts val="101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But when </a:t>
            </a:r>
            <a:r>
              <a:rPr sz="2800" spc="-15" dirty="0">
                <a:latin typeface="Calibri"/>
                <a:cs typeface="Calibri"/>
              </a:rPr>
              <a:t>birds </a:t>
            </a:r>
            <a:r>
              <a:rPr sz="2800" spc="-20" dirty="0">
                <a:latin typeface="Calibri"/>
                <a:cs typeface="Calibri"/>
              </a:rPr>
              <a:t>were reared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5" dirty="0">
                <a:latin typeface="Calibri"/>
                <a:cs typeface="Calibri"/>
              </a:rPr>
              <a:t>commercial </a:t>
            </a:r>
            <a:r>
              <a:rPr sz="2800" spc="-10" dirty="0">
                <a:latin typeface="Calibri"/>
                <a:cs typeface="Calibri"/>
              </a:rPr>
              <a:t>scale, </a:t>
            </a:r>
            <a:r>
              <a:rPr sz="2800" spc="-20" dirty="0">
                <a:latin typeface="Calibri"/>
                <a:cs typeface="Calibri"/>
              </a:rPr>
              <a:t>birds were  </a:t>
            </a:r>
            <a:r>
              <a:rPr sz="2800" spc="-10" dirty="0">
                <a:latin typeface="Calibri"/>
                <a:cs typeface="Calibri"/>
              </a:rPr>
              <a:t>confined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indoors </a:t>
            </a:r>
            <a:r>
              <a:rPr sz="2800" spc="-5" dirty="0">
                <a:latin typeface="Calibri"/>
                <a:cs typeface="Calibri"/>
              </a:rPr>
              <a:t>and thus the </a:t>
            </a:r>
            <a:r>
              <a:rPr sz="2800" spc="-10" dirty="0">
                <a:latin typeface="Calibri"/>
                <a:cs typeface="Calibri"/>
              </a:rPr>
              <a:t>need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feeding </a:t>
            </a:r>
            <a:r>
              <a:rPr sz="2800" spc="-20" dirty="0">
                <a:latin typeface="Calibri"/>
                <a:cs typeface="Calibri"/>
              </a:rPr>
              <a:t>formulated ration  </a:t>
            </a:r>
            <a:r>
              <a:rPr sz="2800" spc="-15" dirty="0">
                <a:latin typeface="Calibri"/>
                <a:cs typeface="Calibri"/>
              </a:rPr>
              <a:t>was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felt.</a:t>
            </a:r>
            <a:endParaRPr sz="2800">
              <a:latin typeface="Calibri"/>
              <a:cs typeface="Calibri"/>
            </a:endParaRPr>
          </a:p>
          <a:p>
            <a:pPr marL="241300" marR="133985" indent="-229235" algn="just">
              <a:lnSpc>
                <a:spcPct val="90000"/>
              </a:lnSpc>
              <a:spcBef>
                <a:spcPts val="96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Thus </a:t>
            </a:r>
            <a:r>
              <a:rPr sz="2800" spc="-15" dirty="0">
                <a:latin typeface="Calibri"/>
                <a:cs typeface="Calibri"/>
              </a:rPr>
              <a:t>feeding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formulated </a:t>
            </a:r>
            <a:r>
              <a:rPr sz="2800" spc="-20" dirty="0">
                <a:latin typeface="Calibri"/>
                <a:cs typeface="Calibri"/>
              </a:rPr>
              <a:t>feed </a:t>
            </a:r>
            <a:r>
              <a:rPr sz="2800" spc="-5" dirty="0">
                <a:latin typeface="Calibri"/>
                <a:cs typeface="Calibri"/>
              </a:rPr>
              <a:t>which is balanced in all the </a:t>
            </a:r>
            <a:r>
              <a:rPr sz="2800" spc="-10" dirty="0">
                <a:latin typeface="Calibri"/>
                <a:cs typeface="Calibri"/>
              </a:rPr>
              <a:t>essential  nutrients needed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normal </a:t>
            </a:r>
            <a:r>
              <a:rPr sz="2800" spc="-15" dirty="0">
                <a:latin typeface="Calibri"/>
                <a:cs typeface="Calibri"/>
              </a:rPr>
              <a:t>growth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production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birds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called  </a:t>
            </a:r>
            <a:r>
              <a:rPr sz="2800" spc="-15" dirty="0">
                <a:latin typeface="Calibri"/>
                <a:cs typeface="Calibri"/>
              </a:rPr>
              <a:t>complete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feed.</a:t>
            </a:r>
            <a:endParaRPr sz="2800">
              <a:latin typeface="Calibri"/>
              <a:cs typeface="Calibri"/>
            </a:endParaRPr>
          </a:p>
          <a:p>
            <a:pPr marL="295275" indent="-283210" algn="just">
              <a:lnSpc>
                <a:spcPct val="100000"/>
              </a:lnSpc>
              <a:spcBef>
                <a:spcPts val="66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Complete </a:t>
            </a:r>
            <a:r>
              <a:rPr sz="2800" spc="-25" dirty="0">
                <a:latin typeface="Calibri"/>
                <a:cs typeface="Calibri"/>
              </a:rPr>
              <a:t>feed </a:t>
            </a:r>
            <a:r>
              <a:rPr sz="2800" spc="-10" dirty="0">
                <a:latin typeface="Calibri"/>
                <a:cs typeface="Calibri"/>
              </a:rPr>
              <a:t>does not </a:t>
            </a:r>
            <a:r>
              <a:rPr sz="2800" spc="-20" dirty="0">
                <a:latin typeface="Calibri"/>
                <a:cs typeface="Calibri"/>
              </a:rPr>
              <a:t>require any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supplementation.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3624" y="491153"/>
            <a:ext cx="8659130" cy="6011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838200"/>
            <a:ext cx="2539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360" dirty="0">
                <a:solidFill>
                  <a:srgbClr val="843B0C"/>
                </a:solidFill>
                <a:latin typeface="Cambria"/>
                <a:cs typeface="Cambria"/>
              </a:rPr>
              <a:t>References:</a:t>
            </a:r>
          </a:p>
        </p:txBody>
      </p:sp>
      <p:sp>
        <p:nvSpPr>
          <p:cNvPr id="19" name="object 19"/>
          <p:cNvSpPr/>
          <p:nvPr/>
        </p:nvSpPr>
        <p:spPr>
          <a:xfrm>
            <a:off x="5835396" y="2619755"/>
            <a:ext cx="620268" cy="786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56183" y="1623575"/>
            <a:ext cx="9001760" cy="143065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342265" indent="-317500">
              <a:lnSpc>
                <a:spcPct val="100000"/>
              </a:lnSpc>
              <a:spcBef>
                <a:spcPts val="755"/>
              </a:spcBef>
              <a:buSzPct val="96428"/>
              <a:buFont typeface="Wingdings"/>
              <a:buChar char=""/>
              <a:tabLst>
                <a:tab pos="342900" algn="l"/>
              </a:tabLst>
            </a:pPr>
            <a:r>
              <a:rPr sz="2800" b="1" spc="-185" dirty="0">
                <a:solidFill>
                  <a:srgbClr val="6FAC46"/>
                </a:solidFill>
                <a:latin typeface="Cambria"/>
                <a:cs typeface="Cambria"/>
              </a:rPr>
              <a:t>Practical </a:t>
            </a:r>
            <a:r>
              <a:rPr sz="2800" b="1" spc="-220" dirty="0">
                <a:solidFill>
                  <a:srgbClr val="6FAC46"/>
                </a:solidFill>
                <a:latin typeface="Cambria"/>
                <a:cs typeface="Cambria"/>
              </a:rPr>
              <a:t>Poultry Feeding </a:t>
            </a:r>
            <a:r>
              <a:rPr sz="2800" b="1" spc="-300" dirty="0">
                <a:solidFill>
                  <a:srgbClr val="6FAC46"/>
                </a:solidFill>
                <a:latin typeface="Cambria"/>
                <a:cs typeface="Cambria"/>
              </a:rPr>
              <a:t>&amp;</a:t>
            </a:r>
            <a:r>
              <a:rPr sz="2800" b="1" spc="-125" dirty="0">
                <a:solidFill>
                  <a:srgbClr val="6FAC46"/>
                </a:solidFill>
                <a:latin typeface="Cambria"/>
                <a:cs typeface="Cambria"/>
              </a:rPr>
              <a:t> </a:t>
            </a:r>
            <a:r>
              <a:rPr sz="2800" b="1" spc="-160" dirty="0">
                <a:solidFill>
                  <a:srgbClr val="6FAC46"/>
                </a:solidFill>
                <a:latin typeface="Cambria"/>
                <a:cs typeface="Cambria"/>
              </a:rPr>
              <a:t>Nutrition.</a:t>
            </a:r>
            <a:endParaRPr sz="2800" dirty="0">
              <a:latin typeface="Cambria"/>
              <a:cs typeface="Cambria"/>
            </a:endParaRPr>
          </a:p>
          <a:p>
            <a:pPr marL="254000" marR="17780" indent="-229235">
              <a:lnSpc>
                <a:spcPts val="3030"/>
              </a:lnSpc>
              <a:spcBef>
                <a:spcPts val="1035"/>
              </a:spcBef>
              <a:buSzPct val="96428"/>
              <a:buFont typeface="Wingdings"/>
              <a:buChar char=""/>
              <a:tabLst>
                <a:tab pos="342900" algn="l"/>
              </a:tabLst>
            </a:pPr>
            <a:r>
              <a:rPr sz="2800" b="1" spc="-190" dirty="0">
                <a:solidFill>
                  <a:srgbClr val="4471C4"/>
                </a:solidFill>
                <a:latin typeface="Cambria"/>
                <a:cs typeface="Cambria"/>
              </a:rPr>
              <a:t>Applied </a:t>
            </a:r>
            <a:r>
              <a:rPr sz="2800" b="1" spc="-165" dirty="0">
                <a:solidFill>
                  <a:srgbClr val="4471C4"/>
                </a:solidFill>
                <a:latin typeface="Cambria"/>
                <a:cs typeface="Cambria"/>
              </a:rPr>
              <a:t>Nutrition-Livestock, </a:t>
            </a:r>
            <a:r>
              <a:rPr sz="2800" b="1" spc="-204" dirty="0">
                <a:solidFill>
                  <a:srgbClr val="4471C4"/>
                </a:solidFill>
                <a:latin typeface="Cambria"/>
                <a:cs typeface="Cambria"/>
              </a:rPr>
              <a:t>Poultry, </a:t>
            </a:r>
            <a:r>
              <a:rPr sz="2800" b="1" spc="-245" dirty="0">
                <a:solidFill>
                  <a:srgbClr val="4471C4"/>
                </a:solidFill>
                <a:latin typeface="Cambria"/>
                <a:cs typeface="Cambria"/>
              </a:rPr>
              <a:t>Rabbits </a:t>
            </a:r>
            <a:r>
              <a:rPr sz="2800" b="1" spc="-200" dirty="0">
                <a:solidFill>
                  <a:srgbClr val="4471C4"/>
                </a:solidFill>
                <a:latin typeface="Cambria"/>
                <a:cs typeface="Cambria"/>
              </a:rPr>
              <a:t>and </a:t>
            </a:r>
            <a:r>
              <a:rPr sz="2800" b="1" spc="-225" dirty="0">
                <a:solidFill>
                  <a:srgbClr val="4471C4"/>
                </a:solidFill>
                <a:latin typeface="Cambria"/>
                <a:cs typeface="Cambria"/>
              </a:rPr>
              <a:t>Laboratory  </a:t>
            </a:r>
            <a:r>
              <a:rPr sz="2800" b="1" spc="-125" dirty="0">
                <a:solidFill>
                  <a:srgbClr val="4471C4"/>
                </a:solidFill>
                <a:latin typeface="Cambria"/>
                <a:cs typeface="Cambria"/>
              </a:rPr>
              <a:t>Animals- </a:t>
            </a:r>
            <a:r>
              <a:rPr sz="2800" b="1" spc="-130" dirty="0">
                <a:solidFill>
                  <a:srgbClr val="4471C4"/>
                </a:solidFill>
                <a:latin typeface="Cambria"/>
                <a:cs typeface="Cambria"/>
              </a:rPr>
              <a:t>3</a:t>
            </a:r>
            <a:r>
              <a:rPr sz="2775" b="1" spc="-195" baseline="25525" dirty="0">
                <a:solidFill>
                  <a:srgbClr val="4471C4"/>
                </a:solidFill>
                <a:latin typeface="Cambria"/>
                <a:cs typeface="Cambria"/>
              </a:rPr>
              <a:t>rd </a:t>
            </a:r>
            <a:r>
              <a:rPr sz="2800" b="1" spc="-200" dirty="0">
                <a:solidFill>
                  <a:srgbClr val="4471C4"/>
                </a:solidFill>
                <a:latin typeface="Cambria"/>
                <a:cs typeface="Cambria"/>
              </a:rPr>
              <a:t>Edition </a:t>
            </a:r>
            <a:r>
              <a:rPr sz="2800" b="1" spc="-210" dirty="0">
                <a:solidFill>
                  <a:srgbClr val="4471C4"/>
                </a:solidFill>
                <a:latin typeface="Cambria"/>
                <a:cs typeface="Cambria"/>
              </a:rPr>
              <a:t>by</a:t>
            </a:r>
            <a:r>
              <a:rPr sz="2800" b="1" spc="-20" dirty="0">
                <a:solidFill>
                  <a:srgbClr val="4471C4"/>
                </a:solidFill>
                <a:latin typeface="Cambria"/>
                <a:cs typeface="Cambria"/>
              </a:rPr>
              <a:t> </a:t>
            </a:r>
            <a:r>
              <a:rPr sz="2800" b="1" spc="-170" dirty="0">
                <a:solidFill>
                  <a:srgbClr val="4471C4"/>
                </a:solidFill>
                <a:latin typeface="Cambria"/>
                <a:cs typeface="Cambria"/>
              </a:rPr>
              <a:t>D.V.Reddy.</a:t>
            </a:r>
            <a:endParaRPr sz="2800" dirty="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217664" y="2974848"/>
            <a:ext cx="2240279" cy="35920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4800" y="2514600"/>
            <a:ext cx="4008754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409" dirty="0">
                <a:solidFill>
                  <a:srgbClr val="001F5F"/>
                </a:solidFill>
                <a:latin typeface="Cambria"/>
                <a:cs typeface="Cambria"/>
              </a:rPr>
              <a:t>THANK</a:t>
            </a:r>
            <a:r>
              <a:rPr sz="6000" b="1" spc="-7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6000" b="1" spc="-15" dirty="0">
                <a:solidFill>
                  <a:srgbClr val="001F5F"/>
                </a:solidFill>
                <a:latin typeface="Cambria"/>
                <a:cs typeface="Cambria"/>
              </a:rPr>
              <a:t>YOU</a:t>
            </a:r>
            <a:endParaRPr sz="60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452359" y="553212"/>
            <a:ext cx="762000" cy="11186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33351" y="381000"/>
            <a:ext cx="10274300" cy="119126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335020" marR="5080" indent="-3322954">
              <a:lnSpc>
                <a:spcPts val="4380"/>
              </a:lnSpc>
              <a:spcBef>
                <a:spcPts val="590"/>
              </a:spcBef>
            </a:pPr>
            <a:r>
              <a:rPr sz="4000" b="1" spc="-225" dirty="0">
                <a:solidFill>
                  <a:srgbClr val="EC7C30"/>
                </a:solidFill>
                <a:latin typeface="Cambria"/>
                <a:cs typeface="Cambria"/>
              </a:rPr>
              <a:t>Different </a:t>
            </a:r>
            <a:r>
              <a:rPr sz="4000" b="1" spc="-250" dirty="0">
                <a:solidFill>
                  <a:srgbClr val="EC7C30"/>
                </a:solidFill>
                <a:latin typeface="Cambria"/>
                <a:cs typeface="Cambria"/>
              </a:rPr>
              <a:t>feeding </a:t>
            </a:r>
            <a:r>
              <a:rPr sz="4000" b="1" spc="-360" dirty="0">
                <a:solidFill>
                  <a:srgbClr val="EC7C30"/>
                </a:solidFill>
                <a:latin typeface="Cambria"/>
                <a:cs typeface="Cambria"/>
              </a:rPr>
              <a:t>system </a:t>
            </a:r>
            <a:r>
              <a:rPr sz="4000" b="1" spc="-229" dirty="0">
                <a:solidFill>
                  <a:srgbClr val="EC7C30"/>
                </a:solidFill>
                <a:latin typeface="Cambria"/>
                <a:cs typeface="Cambria"/>
              </a:rPr>
              <a:t>for </a:t>
            </a:r>
            <a:r>
              <a:rPr sz="4000" b="1" spc="-250" dirty="0">
                <a:solidFill>
                  <a:srgbClr val="EC7C30"/>
                </a:solidFill>
                <a:latin typeface="Cambria"/>
                <a:cs typeface="Cambria"/>
              </a:rPr>
              <a:t>feeding </a:t>
            </a:r>
            <a:r>
              <a:rPr sz="4000" b="1" spc="-204" dirty="0">
                <a:solidFill>
                  <a:srgbClr val="EC7C30"/>
                </a:solidFill>
                <a:latin typeface="Cambria"/>
                <a:cs typeface="Cambria"/>
              </a:rPr>
              <a:t>of </a:t>
            </a:r>
            <a:r>
              <a:rPr sz="4000" b="1" spc="-265" dirty="0">
                <a:solidFill>
                  <a:srgbClr val="EC7C30"/>
                </a:solidFill>
                <a:latin typeface="Cambria"/>
                <a:cs typeface="Cambria"/>
              </a:rPr>
              <a:t>poultry </a:t>
            </a:r>
            <a:r>
              <a:rPr sz="4000" b="1" spc="-325" dirty="0">
                <a:solidFill>
                  <a:srgbClr val="EC7C30"/>
                </a:solidFill>
                <a:latin typeface="Cambria"/>
                <a:cs typeface="Cambria"/>
              </a:rPr>
              <a:t>are  </a:t>
            </a:r>
            <a:r>
              <a:rPr sz="4000" b="1" spc="-235" dirty="0">
                <a:solidFill>
                  <a:srgbClr val="EC7C30"/>
                </a:solidFill>
                <a:latin typeface="Cambria"/>
                <a:cs typeface="Cambria"/>
              </a:rPr>
              <a:t>given </a:t>
            </a:r>
            <a:r>
              <a:rPr sz="4000" b="1" spc="-320" dirty="0">
                <a:solidFill>
                  <a:srgbClr val="EC7C30"/>
                </a:solidFill>
                <a:latin typeface="Cambria"/>
                <a:cs typeface="Cambria"/>
              </a:rPr>
              <a:t>here</a:t>
            </a:r>
            <a:r>
              <a:rPr sz="4000" b="1" spc="-370" dirty="0">
                <a:solidFill>
                  <a:srgbClr val="EC7C30"/>
                </a:solidFill>
                <a:latin typeface="Cambria"/>
                <a:cs typeface="Cambria"/>
              </a:rPr>
              <a:t> </a:t>
            </a:r>
            <a:r>
              <a:rPr sz="4000" b="1" spc="-300" dirty="0">
                <a:solidFill>
                  <a:srgbClr val="EC7C30"/>
                </a:solidFill>
                <a:latin typeface="Cambria"/>
                <a:cs typeface="Cambria"/>
              </a:rPr>
              <a:t>under:</a:t>
            </a:r>
            <a:endParaRPr sz="4000" dirty="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43000" y="2419349"/>
            <a:ext cx="3452495" cy="246126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55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800" spc="-60" dirty="0">
                <a:solidFill>
                  <a:srgbClr val="4471C4"/>
                </a:solidFill>
                <a:latin typeface="Cambria"/>
                <a:cs typeface="Cambria"/>
              </a:rPr>
              <a:t>Ad.libitum</a:t>
            </a:r>
            <a:r>
              <a:rPr sz="2800" spc="80" dirty="0">
                <a:solidFill>
                  <a:srgbClr val="4471C4"/>
                </a:solidFill>
                <a:latin typeface="Cambria"/>
                <a:cs typeface="Cambria"/>
              </a:rPr>
              <a:t> </a:t>
            </a:r>
            <a:r>
              <a:rPr sz="2800" spc="-55" dirty="0">
                <a:solidFill>
                  <a:srgbClr val="4471C4"/>
                </a:solidFill>
                <a:latin typeface="Cambria"/>
                <a:cs typeface="Cambria"/>
              </a:rPr>
              <a:t>feeding</a:t>
            </a:r>
            <a:endParaRPr sz="2800" dirty="0">
              <a:latin typeface="Cambria"/>
              <a:cs typeface="Cambria"/>
            </a:endParaRPr>
          </a:p>
          <a:p>
            <a:pPr marL="527685" indent="-515620">
              <a:lnSpc>
                <a:spcPct val="100000"/>
              </a:lnSpc>
              <a:spcBef>
                <a:spcPts val="660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800" spc="-55" dirty="0">
                <a:solidFill>
                  <a:srgbClr val="00AF50"/>
                </a:solidFill>
                <a:latin typeface="Cambria"/>
                <a:cs typeface="Cambria"/>
              </a:rPr>
              <a:t>Controlled </a:t>
            </a:r>
            <a:r>
              <a:rPr sz="2800" spc="-110" dirty="0">
                <a:solidFill>
                  <a:srgbClr val="00AF50"/>
                </a:solidFill>
                <a:latin typeface="Cambria"/>
                <a:cs typeface="Cambria"/>
              </a:rPr>
              <a:t>Feeding</a:t>
            </a:r>
            <a:r>
              <a:rPr sz="2800" spc="20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800" spc="-175" dirty="0">
                <a:solidFill>
                  <a:srgbClr val="00AF50"/>
                </a:solidFill>
                <a:latin typeface="Cambria"/>
                <a:cs typeface="Cambria"/>
              </a:rPr>
              <a:t>:</a:t>
            </a:r>
            <a:endParaRPr sz="2800" dirty="0">
              <a:latin typeface="Cambria"/>
              <a:cs typeface="Cambria"/>
            </a:endParaRPr>
          </a:p>
          <a:p>
            <a:pPr marL="927100" lvl="1" indent="-457834">
              <a:lnSpc>
                <a:spcPct val="100000"/>
              </a:lnSpc>
              <a:spcBef>
                <a:spcPts val="260"/>
              </a:spcBef>
              <a:buAutoNum type="alphaUcPeriod"/>
              <a:tabLst>
                <a:tab pos="927100" algn="l"/>
                <a:tab pos="927735" algn="l"/>
              </a:tabLst>
            </a:pPr>
            <a:r>
              <a:rPr sz="2400" spc="-105" dirty="0">
                <a:solidFill>
                  <a:srgbClr val="EC7C30"/>
                </a:solidFill>
                <a:latin typeface="Cambria"/>
                <a:cs typeface="Cambria"/>
              </a:rPr>
              <a:t>Forced</a:t>
            </a:r>
            <a:r>
              <a:rPr sz="2400" spc="55" dirty="0">
                <a:solidFill>
                  <a:srgbClr val="EC7C30"/>
                </a:solidFill>
                <a:latin typeface="Cambria"/>
                <a:cs typeface="Cambria"/>
              </a:rPr>
              <a:t> </a:t>
            </a:r>
            <a:r>
              <a:rPr sz="2400" spc="-95" dirty="0">
                <a:solidFill>
                  <a:srgbClr val="EC7C30"/>
                </a:solidFill>
                <a:latin typeface="Cambria"/>
                <a:cs typeface="Cambria"/>
              </a:rPr>
              <a:t>Feeding</a:t>
            </a:r>
            <a:endParaRPr sz="2400" dirty="0">
              <a:latin typeface="Cambria"/>
              <a:cs typeface="Cambria"/>
            </a:endParaRPr>
          </a:p>
          <a:p>
            <a:pPr marL="527685" indent="-515620">
              <a:lnSpc>
                <a:spcPct val="100000"/>
              </a:lnSpc>
              <a:spcBef>
                <a:spcPts val="620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800" spc="-114" dirty="0">
                <a:solidFill>
                  <a:srgbClr val="00AFEF"/>
                </a:solidFill>
                <a:latin typeface="Cambria"/>
                <a:cs typeface="Cambria"/>
              </a:rPr>
              <a:t>Restricted</a:t>
            </a:r>
            <a:r>
              <a:rPr sz="2800" spc="75" dirty="0">
                <a:solidFill>
                  <a:srgbClr val="00AFEF"/>
                </a:solidFill>
                <a:latin typeface="Cambria"/>
                <a:cs typeface="Cambria"/>
              </a:rPr>
              <a:t> </a:t>
            </a:r>
            <a:r>
              <a:rPr sz="2800" spc="-110" dirty="0">
                <a:solidFill>
                  <a:srgbClr val="00AFEF"/>
                </a:solidFill>
                <a:latin typeface="Cambria"/>
                <a:cs typeface="Cambria"/>
              </a:rPr>
              <a:t>Feeding</a:t>
            </a:r>
            <a:endParaRPr sz="2800" dirty="0">
              <a:latin typeface="Cambria"/>
              <a:cs typeface="Cambria"/>
            </a:endParaRPr>
          </a:p>
          <a:p>
            <a:pPr marL="527685" indent="-515620">
              <a:lnSpc>
                <a:spcPct val="100000"/>
              </a:lnSpc>
              <a:spcBef>
                <a:spcPts val="660"/>
              </a:spcBef>
              <a:buAutoNum type="alphaUcPeriod"/>
              <a:tabLst>
                <a:tab pos="527685" algn="l"/>
                <a:tab pos="528320" algn="l"/>
              </a:tabLst>
            </a:pPr>
            <a:r>
              <a:rPr sz="2800" spc="-130" dirty="0">
                <a:solidFill>
                  <a:srgbClr val="6F2F9F"/>
                </a:solidFill>
                <a:latin typeface="Cambria"/>
                <a:cs typeface="Cambria"/>
              </a:rPr>
              <a:t>Phase</a:t>
            </a:r>
            <a:r>
              <a:rPr sz="2800" spc="65" dirty="0">
                <a:solidFill>
                  <a:srgbClr val="6F2F9F"/>
                </a:solidFill>
                <a:latin typeface="Cambria"/>
                <a:cs typeface="Cambria"/>
              </a:rPr>
              <a:t> </a:t>
            </a:r>
            <a:r>
              <a:rPr sz="2800" spc="-55" dirty="0">
                <a:solidFill>
                  <a:srgbClr val="6F2F9F"/>
                </a:solidFill>
                <a:latin typeface="Cambria"/>
                <a:cs typeface="Cambria"/>
              </a:rPr>
              <a:t>feeding</a:t>
            </a:r>
            <a:endParaRPr sz="2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48323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320" dirty="0">
                <a:solidFill>
                  <a:srgbClr val="C00000"/>
                </a:solidFill>
                <a:latin typeface="Cambria"/>
                <a:cs typeface="Cambria"/>
              </a:rPr>
              <a:t>A) </a:t>
            </a:r>
            <a:r>
              <a:rPr b="1" spc="-275" dirty="0">
                <a:solidFill>
                  <a:srgbClr val="C00000"/>
                </a:solidFill>
                <a:latin typeface="Cambria"/>
                <a:cs typeface="Cambria"/>
              </a:rPr>
              <a:t>Ad.libitum</a:t>
            </a:r>
            <a:r>
              <a:rPr b="1" spc="-36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spc="-275" dirty="0">
                <a:solidFill>
                  <a:srgbClr val="C00000"/>
                </a:solidFill>
                <a:latin typeface="Cambria"/>
                <a:cs typeface="Cambria"/>
              </a:rPr>
              <a:t>feeding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939" y="1333822"/>
            <a:ext cx="10326370" cy="44024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76225" indent="-264160">
              <a:lnSpc>
                <a:spcPct val="100000"/>
              </a:lnSpc>
              <a:spcBef>
                <a:spcPts val="475"/>
              </a:spcBef>
              <a:buSzPct val="96153"/>
              <a:buFont typeface="Wingdings"/>
              <a:buChar char=""/>
              <a:tabLst>
                <a:tab pos="276860" algn="l"/>
              </a:tabLst>
            </a:pPr>
            <a:r>
              <a:rPr sz="2600" spc="-5" dirty="0">
                <a:latin typeface="Calibri"/>
                <a:cs typeface="Calibri"/>
              </a:rPr>
              <a:t>This </a:t>
            </a:r>
            <a:r>
              <a:rPr sz="2600" spc="-20" dirty="0">
                <a:latin typeface="Calibri"/>
                <a:cs typeface="Calibri"/>
              </a:rPr>
              <a:t>system </a:t>
            </a:r>
            <a:r>
              <a:rPr sz="2600" dirty="0">
                <a:latin typeface="Calibri"/>
                <a:cs typeface="Calibri"/>
              </a:rPr>
              <a:t>is also </a:t>
            </a:r>
            <a:r>
              <a:rPr sz="2600" spc="-5" dirty="0">
                <a:latin typeface="Calibri"/>
                <a:cs typeface="Calibri"/>
              </a:rPr>
              <a:t>called </a:t>
            </a:r>
            <a:r>
              <a:rPr sz="2600" spc="-10" dirty="0">
                <a:latin typeface="Calibri"/>
                <a:cs typeface="Calibri"/>
              </a:rPr>
              <a:t>free </a:t>
            </a:r>
            <a:r>
              <a:rPr sz="2600" dirty="0">
                <a:latin typeface="Calibri"/>
                <a:cs typeface="Calibri"/>
              </a:rPr>
              <a:t>choice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feeding.</a:t>
            </a:r>
            <a:endParaRPr sz="2600">
              <a:latin typeface="Calibri"/>
              <a:cs typeface="Calibri"/>
            </a:endParaRPr>
          </a:p>
          <a:p>
            <a:pPr marL="275590" indent="-263525">
              <a:lnSpc>
                <a:spcPct val="100000"/>
              </a:lnSpc>
              <a:spcBef>
                <a:spcPts val="375"/>
              </a:spcBef>
              <a:buSzPct val="96153"/>
              <a:buFont typeface="Wingdings"/>
              <a:buChar char=""/>
              <a:tabLst>
                <a:tab pos="276225" algn="l"/>
              </a:tabLst>
            </a:pPr>
            <a:r>
              <a:rPr sz="2600" dirty="0">
                <a:latin typeface="Calibri"/>
                <a:cs typeface="Calibri"/>
              </a:rPr>
              <a:t>In this </a:t>
            </a:r>
            <a:r>
              <a:rPr sz="2600" spc="-20" dirty="0">
                <a:latin typeface="Calibri"/>
                <a:cs typeface="Calibri"/>
              </a:rPr>
              <a:t>system </a:t>
            </a:r>
            <a:r>
              <a:rPr sz="2600" spc="-15" dirty="0">
                <a:latin typeface="Calibri"/>
                <a:cs typeface="Calibri"/>
              </a:rPr>
              <a:t>feed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20" dirty="0">
                <a:latin typeface="Calibri"/>
                <a:cs typeface="Calibri"/>
              </a:rPr>
              <a:t>always </a:t>
            </a:r>
            <a:r>
              <a:rPr sz="2600" spc="-10" dirty="0">
                <a:latin typeface="Calibri"/>
                <a:cs typeface="Calibri"/>
              </a:rPr>
              <a:t>available </a:t>
            </a:r>
            <a:r>
              <a:rPr sz="2600" dirty="0">
                <a:latin typeface="Calibri"/>
                <a:cs typeface="Calibri"/>
              </a:rPr>
              <a:t>and the </a:t>
            </a:r>
            <a:r>
              <a:rPr sz="2600" spc="-10" dirty="0">
                <a:latin typeface="Calibri"/>
                <a:cs typeface="Calibri"/>
              </a:rPr>
              <a:t>bird can eat </a:t>
            </a:r>
            <a:r>
              <a:rPr sz="2600" spc="-15" dirty="0">
                <a:latin typeface="Calibri"/>
                <a:cs typeface="Calibri"/>
              </a:rPr>
              <a:t>at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will.</a:t>
            </a:r>
            <a:endParaRPr sz="2600">
              <a:latin typeface="Calibri"/>
              <a:cs typeface="Calibri"/>
            </a:endParaRPr>
          </a:p>
          <a:p>
            <a:pPr marL="241300" marR="527685" indent="-229235">
              <a:lnSpc>
                <a:spcPct val="80000"/>
              </a:lnSpc>
              <a:spcBef>
                <a:spcPts val="1010"/>
              </a:spcBef>
              <a:buSzPct val="96153"/>
              <a:buFont typeface="Wingdings"/>
              <a:buChar char=""/>
              <a:tabLst>
                <a:tab pos="276225" algn="l"/>
              </a:tabLst>
            </a:pPr>
            <a:r>
              <a:rPr sz="2600" dirty="0">
                <a:latin typeface="Calibri"/>
                <a:cs typeface="Calibri"/>
              </a:rPr>
              <a:t>Ad.libitum </a:t>
            </a:r>
            <a:r>
              <a:rPr sz="2600" spc="-10" dirty="0">
                <a:latin typeface="Calibri"/>
                <a:cs typeface="Calibri"/>
              </a:rPr>
              <a:t>feeding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practiced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10" dirty="0">
                <a:latin typeface="Calibri"/>
                <a:cs typeface="Calibri"/>
              </a:rPr>
              <a:t>broiler chicken </a:t>
            </a:r>
            <a:r>
              <a:rPr sz="2600" spc="-5" dirty="0">
                <a:latin typeface="Calibri"/>
                <a:cs typeface="Calibri"/>
              </a:rPr>
              <a:t>where maximum</a:t>
            </a:r>
            <a:r>
              <a:rPr sz="2600" spc="-16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body  </a:t>
            </a:r>
            <a:r>
              <a:rPr sz="2600" spc="-10" dirty="0">
                <a:latin typeface="Calibri"/>
                <a:cs typeface="Calibri"/>
              </a:rPr>
              <a:t>weight </a:t>
            </a:r>
            <a:r>
              <a:rPr sz="2600" dirty="0">
                <a:latin typeface="Calibri"/>
                <a:cs typeface="Calibri"/>
              </a:rPr>
              <a:t>is the </a:t>
            </a:r>
            <a:r>
              <a:rPr sz="2600" spc="-10" dirty="0">
                <a:latin typeface="Calibri"/>
                <a:cs typeface="Calibri"/>
              </a:rPr>
              <a:t>ultimate </a:t>
            </a:r>
            <a:r>
              <a:rPr sz="2600" spc="-5" dirty="0">
                <a:latin typeface="Calibri"/>
                <a:cs typeface="Calibri"/>
              </a:rPr>
              <a:t>goal </a:t>
            </a:r>
            <a:r>
              <a:rPr sz="2600" spc="-25" dirty="0">
                <a:latin typeface="Calibri"/>
                <a:cs typeface="Calibri"/>
              </a:rPr>
              <a:t>for </a:t>
            </a:r>
            <a:r>
              <a:rPr sz="2600" spc="-5" dirty="0">
                <a:latin typeface="Calibri"/>
                <a:cs typeface="Calibri"/>
              </a:rPr>
              <a:t>rearing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birds.</a:t>
            </a:r>
            <a:endParaRPr sz="2600">
              <a:latin typeface="Calibri"/>
              <a:cs typeface="Calibri"/>
            </a:endParaRPr>
          </a:p>
          <a:p>
            <a:pPr marL="276225" indent="-264160">
              <a:lnSpc>
                <a:spcPct val="100000"/>
              </a:lnSpc>
              <a:spcBef>
                <a:spcPts val="370"/>
              </a:spcBef>
              <a:buSzPct val="96153"/>
              <a:buFont typeface="Wingdings"/>
              <a:buChar char=""/>
              <a:tabLst>
                <a:tab pos="276860" algn="l"/>
              </a:tabLst>
            </a:pPr>
            <a:r>
              <a:rPr sz="2600" dirty="0">
                <a:latin typeface="Calibri"/>
                <a:cs typeface="Calibri"/>
              </a:rPr>
              <a:t>Ad.libitum </a:t>
            </a:r>
            <a:r>
              <a:rPr sz="2600" spc="-10" dirty="0">
                <a:latin typeface="Calibri"/>
                <a:cs typeface="Calibri"/>
              </a:rPr>
              <a:t>feeding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easy to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manage.</a:t>
            </a:r>
            <a:endParaRPr sz="260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1000"/>
              </a:spcBef>
              <a:buSzPct val="96153"/>
              <a:buFont typeface="Wingdings"/>
              <a:buChar char=""/>
              <a:tabLst>
                <a:tab pos="276225" algn="l"/>
              </a:tabLst>
            </a:pPr>
            <a:r>
              <a:rPr sz="2600" spc="-10" dirty="0">
                <a:latin typeface="Calibri"/>
                <a:cs typeface="Calibri"/>
              </a:rPr>
              <a:t>Feed can </a:t>
            </a:r>
            <a:r>
              <a:rPr sz="2600" spc="-5" dirty="0">
                <a:latin typeface="Calibri"/>
                <a:cs typeface="Calibri"/>
              </a:rPr>
              <a:t>be supplied </a:t>
            </a:r>
            <a:r>
              <a:rPr sz="2600" spc="-25" dirty="0">
                <a:latin typeface="Calibri"/>
                <a:cs typeface="Calibri"/>
              </a:rPr>
              <a:t>for </a:t>
            </a:r>
            <a:r>
              <a:rPr sz="2600" spc="-15" dirty="0">
                <a:latin typeface="Calibri"/>
                <a:cs typeface="Calibri"/>
              </a:rPr>
              <a:t>several </a:t>
            </a:r>
            <a:r>
              <a:rPr sz="2600" spc="-20" dirty="0">
                <a:latin typeface="Calibri"/>
                <a:cs typeface="Calibri"/>
              </a:rPr>
              <a:t>days </a:t>
            </a:r>
            <a:r>
              <a:rPr sz="2600" spc="-15" dirty="0">
                <a:latin typeface="Calibri"/>
                <a:cs typeface="Calibri"/>
              </a:rPr>
              <a:t>at </a:t>
            </a:r>
            <a:r>
              <a:rPr sz="2600" dirty="0">
                <a:latin typeface="Calibri"/>
                <a:cs typeface="Calibri"/>
              </a:rPr>
              <a:t>a time and </a:t>
            </a:r>
            <a:r>
              <a:rPr sz="2600" spc="-5" dirty="0">
                <a:latin typeface="Calibri"/>
                <a:cs typeface="Calibri"/>
              </a:rPr>
              <a:t>needs no monitoring or  </a:t>
            </a:r>
            <a:r>
              <a:rPr sz="2600" dirty="0">
                <a:latin typeface="Calibri"/>
                <a:cs typeface="Calibri"/>
              </a:rPr>
              <a:t>supervision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bird's </a:t>
            </a:r>
            <a:r>
              <a:rPr sz="2600" spc="-5" dirty="0">
                <a:latin typeface="Calibri"/>
                <a:cs typeface="Calibri"/>
              </a:rPr>
              <a:t>daily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intake.</a:t>
            </a:r>
            <a:endParaRPr sz="2600">
              <a:latin typeface="Calibri"/>
              <a:cs typeface="Calibri"/>
            </a:endParaRPr>
          </a:p>
          <a:p>
            <a:pPr marL="241300" marR="635000" indent="-229235">
              <a:lnSpc>
                <a:spcPct val="80000"/>
              </a:lnSpc>
              <a:spcBef>
                <a:spcPts val="1005"/>
              </a:spcBef>
              <a:buSzPct val="96153"/>
              <a:buFont typeface="Wingdings"/>
              <a:buChar char=""/>
              <a:tabLst>
                <a:tab pos="276225" algn="l"/>
              </a:tabLst>
            </a:pPr>
            <a:r>
              <a:rPr sz="2600" dirty="0">
                <a:latin typeface="Calibri"/>
                <a:cs typeface="Calibri"/>
              </a:rPr>
              <a:t>In this </a:t>
            </a:r>
            <a:r>
              <a:rPr sz="2600" spc="-20" dirty="0">
                <a:latin typeface="Calibri"/>
                <a:cs typeface="Calibri"/>
              </a:rPr>
              <a:t>system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10" dirty="0">
                <a:latin typeface="Calibri"/>
                <a:cs typeface="Calibri"/>
              </a:rPr>
              <a:t>bird regulates </a:t>
            </a:r>
            <a:r>
              <a:rPr sz="2600" dirty="0">
                <a:latin typeface="Calibri"/>
                <a:cs typeface="Calibri"/>
              </a:rPr>
              <a:t>its </a:t>
            </a:r>
            <a:r>
              <a:rPr sz="2600" spc="-15" dirty="0">
                <a:latin typeface="Calibri"/>
                <a:cs typeface="Calibri"/>
              </a:rPr>
              <a:t>total </a:t>
            </a:r>
            <a:r>
              <a:rPr sz="2600" spc="-25" dirty="0">
                <a:latin typeface="Calibri"/>
                <a:cs typeface="Calibri"/>
              </a:rPr>
              <a:t>intake </a:t>
            </a:r>
            <a:r>
              <a:rPr sz="2600" spc="-5" dirty="0">
                <a:latin typeface="Calibri"/>
                <a:cs typeface="Calibri"/>
              </a:rPr>
              <a:t>(their </a:t>
            </a:r>
            <a:r>
              <a:rPr sz="2600" spc="-25" dirty="0">
                <a:latin typeface="Calibri"/>
                <a:cs typeface="Calibri"/>
              </a:rPr>
              <a:t>intake </a:t>
            </a:r>
            <a:r>
              <a:rPr sz="2600" spc="-5" dirty="0">
                <a:latin typeface="Calibri"/>
                <a:cs typeface="Calibri"/>
              </a:rPr>
              <a:t>of nutrients)  themselves.</a:t>
            </a:r>
            <a:endParaRPr sz="2600">
              <a:latin typeface="Calibri"/>
              <a:cs typeface="Calibri"/>
            </a:endParaRPr>
          </a:p>
          <a:p>
            <a:pPr marL="241300" marR="723265" indent="-229235">
              <a:lnSpc>
                <a:spcPts val="2500"/>
              </a:lnSpc>
              <a:spcBef>
                <a:spcPts val="975"/>
              </a:spcBef>
              <a:buSzPct val="96153"/>
              <a:buFont typeface="Wingdings"/>
              <a:buChar char=""/>
              <a:tabLst>
                <a:tab pos="276225" algn="l"/>
              </a:tabLst>
            </a:pPr>
            <a:r>
              <a:rPr sz="2600" spc="-5" dirty="0">
                <a:latin typeface="Calibri"/>
                <a:cs typeface="Calibri"/>
              </a:rPr>
              <a:t>Due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higher </a:t>
            </a:r>
            <a:r>
              <a:rPr sz="2600" spc="-15" dirty="0">
                <a:latin typeface="Calibri"/>
                <a:cs typeface="Calibri"/>
              </a:rPr>
              <a:t>cost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spc="-20" dirty="0">
                <a:latin typeface="Calibri"/>
                <a:cs typeface="Calibri"/>
              </a:rPr>
              <a:t>feed </a:t>
            </a:r>
            <a:r>
              <a:rPr sz="2600" dirty="0">
                <a:latin typeface="Calibri"/>
                <a:cs typeface="Calibri"/>
              </a:rPr>
              <a:t>ad.libitum </a:t>
            </a:r>
            <a:r>
              <a:rPr sz="2600" spc="-10" dirty="0">
                <a:latin typeface="Calibri"/>
                <a:cs typeface="Calibri"/>
              </a:rPr>
              <a:t>feeding </a:t>
            </a:r>
            <a:r>
              <a:rPr sz="2600" spc="-20" dirty="0">
                <a:latin typeface="Calibri"/>
                <a:cs typeface="Calibri"/>
              </a:rPr>
              <a:t>system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not of very  </a:t>
            </a:r>
            <a:r>
              <a:rPr sz="2600" spc="-15" dirty="0">
                <a:latin typeface="Calibri"/>
                <a:cs typeface="Calibri"/>
              </a:rPr>
              <a:t>great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interest.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51168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455" dirty="0">
                <a:solidFill>
                  <a:srgbClr val="00AF50"/>
                </a:solidFill>
                <a:latin typeface="Cambria"/>
                <a:cs typeface="Cambria"/>
              </a:rPr>
              <a:t>B) </a:t>
            </a:r>
            <a:r>
              <a:rPr b="1" spc="-275" dirty="0">
                <a:solidFill>
                  <a:srgbClr val="00AF50"/>
                </a:solidFill>
                <a:latin typeface="Cambria"/>
                <a:cs typeface="Cambria"/>
              </a:rPr>
              <a:t>Controlled </a:t>
            </a:r>
            <a:r>
              <a:rPr b="1" spc="-345" dirty="0">
                <a:solidFill>
                  <a:srgbClr val="00AF50"/>
                </a:solidFill>
                <a:latin typeface="Cambria"/>
                <a:cs typeface="Cambria"/>
              </a:rPr>
              <a:t>Feeding</a:t>
            </a:r>
            <a:r>
              <a:rPr b="1" spc="-47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b="1" spc="-340" dirty="0">
                <a:solidFill>
                  <a:srgbClr val="00AF50"/>
                </a:solidFill>
                <a:latin typeface="Cambria"/>
                <a:cs typeface="Cambria"/>
              </a:rPr>
              <a:t>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2000" y="1676400"/>
            <a:ext cx="10248265" cy="37598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800" b="1" spc="-240" dirty="0">
                <a:solidFill>
                  <a:srgbClr val="006FC0"/>
                </a:solidFill>
                <a:latin typeface="Cambria"/>
                <a:cs typeface="Cambria"/>
              </a:rPr>
              <a:t>(a) </a:t>
            </a:r>
            <a:r>
              <a:rPr sz="2800" b="1" spc="-229" dirty="0">
                <a:solidFill>
                  <a:srgbClr val="006FC0"/>
                </a:solidFill>
                <a:latin typeface="Cambria"/>
                <a:cs typeface="Cambria"/>
              </a:rPr>
              <a:t>Forced</a:t>
            </a:r>
            <a:r>
              <a:rPr sz="2800" b="1" spc="-1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800" b="1" spc="-220" dirty="0">
                <a:solidFill>
                  <a:srgbClr val="006FC0"/>
                </a:solidFill>
                <a:latin typeface="Cambria"/>
                <a:cs typeface="Cambria"/>
              </a:rPr>
              <a:t>Feeding</a:t>
            </a:r>
            <a:endParaRPr sz="2800" dirty="0">
              <a:latin typeface="Cambria"/>
              <a:cs typeface="Cambria"/>
            </a:endParaRPr>
          </a:p>
          <a:p>
            <a:pPr marL="241300" marR="144780" indent="-229235">
              <a:lnSpc>
                <a:spcPts val="3030"/>
              </a:lnSpc>
              <a:spcBef>
                <a:spcPts val="114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It is </a:t>
            </a:r>
            <a:r>
              <a:rPr sz="2800" spc="-10" dirty="0">
                <a:latin typeface="Calibri"/>
                <a:cs typeface="Calibri"/>
              </a:rPr>
              <a:t>sometime </a:t>
            </a:r>
            <a:r>
              <a:rPr sz="2800" spc="-20" dirty="0">
                <a:latin typeface="Calibri"/>
                <a:cs typeface="Calibri"/>
              </a:rPr>
              <a:t>attempted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short </a:t>
            </a:r>
            <a:r>
              <a:rPr sz="2800" spc="-5" dirty="0">
                <a:latin typeface="Calibri"/>
                <a:cs typeface="Calibri"/>
              </a:rPr>
              <a:t>while in </a:t>
            </a:r>
            <a:r>
              <a:rPr sz="2800" spc="-25" dirty="0">
                <a:latin typeface="Calibri"/>
                <a:cs typeface="Calibri"/>
              </a:rPr>
              <a:t>first </a:t>
            </a:r>
            <a:r>
              <a:rPr sz="2800" spc="-10" dirty="0">
                <a:latin typeface="Calibri"/>
                <a:cs typeface="Calibri"/>
              </a:rPr>
              <a:t>week </a:t>
            </a:r>
            <a:r>
              <a:rPr sz="2800" spc="-5" dirty="0">
                <a:latin typeface="Calibri"/>
                <a:cs typeface="Calibri"/>
              </a:rPr>
              <a:t>when </a:t>
            </a:r>
            <a:r>
              <a:rPr sz="2800" spc="-20" dirty="0">
                <a:latin typeface="Calibri"/>
                <a:cs typeface="Calibri"/>
              </a:rPr>
              <a:t>turkey  </a:t>
            </a:r>
            <a:r>
              <a:rPr sz="2800" spc="-10" dirty="0">
                <a:latin typeface="Calibri"/>
                <a:cs typeface="Calibri"/>
              </a:rPr>
              <a:t>poults </a:t>
            </a:r>
            <a:r>
              <a:rPr sz="2800" spc="-5" dirty="0">
                <a:latin typeface="Calibri"/>
                <a:cs typeface="Calibri"/>
              </a:rPr>
              <a:t>do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learn or try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pick </a:t>
            </a:r>
            <a:r>
              <a:rPr sz="2800" spc="-5" dirty="0">
                <a:latin typeface="Calibri"/>
                <a:cs typeface="Calibri"/>
              </a:rPr>
              <a:t>up their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feed.</a:t>
            </a:r>
            <a:endParaRPr sz="2800" dirty="0">
              <a:latin typeface="Calibri"/>
              <a:cs typeface="Calibri"/>
            </a:endParaRPr>
          </a:p>
          <a:p>
            <a:pPr marL="241300" marR="278130" indent="-229235">
              <a:lnSpc>
                <a:spcPts val="3020"/>
              </a:lnSpc>
              <a:spcBef>
                <a:spcPts val="99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20" dirty="0">
                <a:latin typeface="Calibri"/>
                <a:cs typeface="Calibri"/>
              </a:rPr>
              <a:t>Forced </a:t>
            </a:r>
            <a:r>
              <a:rPr sz="2800" spc="-15" dirty="0">
                <a:latin typeface="Calibri"/>
                <a:cs typeface="Calibri"/>
              </a:rPr>
              <a:t>feeding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employed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other species </a:t>
            </a:r>
            <a:r>
              <a:rPr sz="2800" spc="-5" dirty="0">
                <a:latin typeface="Calibri"/>
                <a:cs typeface="Calibri"/>
              </a:rPr>
              <a:t>if </a:t>
            </a:r>
            <a:r>
              <a:rPr sz="2800" spc="-20" dirty="0">
                <a:latin typeface="Calibri"/>
                <a:cs typeface="Calibri"/>
              </a:rPr>
              <a:t>feed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water  are </a:t>
            </a:r>
            <a:r>
              <a:rPr sz="2800" spc="-10" dirty="0">
                <a:latin typeface="Calibri"/>
                <a:cs typeface="Calibri"/>
              </a:rPr>
              <a:t>denied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5" dirty="0">
                <a:latin typeface="Calibri"/>
                <a:cs typeface="Calibri"/>
              </a:rPr>
              <a:t>than 36 </a:t>
            </a:r>
            <a:r>
              <a:rPr sz="2800" spc="-20" dirty="0">
                <a:latin typeface="Calibri"/>
                <a:cs typeface="Calibri"/>
              </a:rPr>
              <a:t>hours to prevent </a:t>
            </a:r>
            <a:r>
              <a:rPr sz="2800" spc="-10" dirty="0">
                <a:latin typeface="Calibri"/>
                <a:cs typeface="Calibri"/>
              </a:rPr>
              <a:t>body</a:t>
            </a:r>
            <a:r>
              <a:rPr sz="2800" spc="2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dehydration.</a:t>
            </a:r>
            <a:endParaRPr sz="28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62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Mash </a:t>
            </a:r>
            <a:r>
              <a:rPr sz="2800" spc="-20" dirty="0">
                <a:latin typeface="Calibri"/>
                <a:cs typeface="Calibri"/>
              </a:rPr>
              <a:t>water </a:t>
            </a:r>
            <a:r>
              <a:rPr sz="2800" spc="-10" dirty="0">
                <a:latin typeface="Calibri"/>
                <a:cs typeface="Calibri"/>
              </a:rPr>
              <a:t>mixture, sweetened </a:t>
            </a:r>
            <a:r>
              <a:rPr sz="2800" spc="-5" dirty="0">
                <a:latin typeface="Calibri"/>
                <a:cs typeface="Calibri"/>
              </a:rPr>
              <a:t>milk, </a:t>
            </a:r>
            <a:r>
              <a:rPr sz="2800" spc="-10" dirty="0">
                <a:latin typeface="Calibri"/>
                <a:cs typeface="Calibri"/>
              </a:rPr>
              <a:t>skim </a:t>
            </a:r>
            <a:r>
              <a:rPr sz="2800" spc="-5" dirty="0">
                <a:latin typeface="Calibri"/>
                <a:cs typeface="Calibri"/>
              </a:rPr>
              <a:t>milk </a:t>
            </a:r>
            <a:r>
              <a:rPr sz="2800" spc="-15" dirty="0">
                <a:latin typeface="Calibri"/>
                <a:cs typeface="Calibri"/>
              </a:rPr>
              <a:t>etc.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fed.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spcBef>
                <a:spcPts val="105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A 25 ml </a:t>
            </a:r>
            <a:r>
              <a:rPr sz="2800" spc="-20" dirty="0">
                <a:latin typeface="Calibri"/>
                <a:cs typeface="Calibri"/>
              </a:rPr>
              <a:t>syringe </a:t>
            </a:r>
            <a:r>
              <a:rPr sz="2800" spc="-5" dirty="0">
                <a:latin typeface="Calibri"/>
                <a:cs typeface="Calibri"/>
              </a:rPr>
              <a:t>or a </a:t>
            </a:r>
            <a:r>
              <a:rPr sz="2800" spc="-15" dirty="0">
                <a:latin typeface="Calibri"/>
                <a:cs typeface="Calibri"/>
              </a:rPr>
              <a:t>laboratory </a:t>
            </a:r>
            <a:r>
              <a:rPr sz="2800" spc="-20" dirty="0">
                <a:latin typeface="Calibri"/>
                <a:cs typeface="Calibri"/>
              </a:rPr>
              <a:t>pipette fitted </a:t>
            </a:r>
            <a:r>
              <a:rPr sz="2800" spc="-5" dirty="0">
                <a:latin typeface="Calibri"/>
                <a:cs typeface="Calibri"/>
              </a:rPr>
              <a:t>with a </a:t>
            </a:r>
            <a:r>
              <a:rPr sz="2800" spc="-10" dirty="0">
                <a:latin typeface="Calibri"/>
                <a:cs typeface="Calibri"/>
              </a:rPr>
              <a:t>rubber </a:t>
            </a:r>
            <a:r>
              <a:rPr sz="2800" spc="-15" dirty="0">
                <a:latin typeface="Calibri"/>
                <a:cs typeface="Calibri"/>
              </a:rPr>
              <a:t>catheter 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>
                <a:latin typeface="Calibri"/>
                <a:cs typeface="Calibri"/>
              </a:rPr>
              <a:t>smooth </a:t>
            </a:r>
            <a:r>
              <a:rPr sz="2800" spc="-5" dirty="0">
                <a:latin typeface="Calibri"/>
                <a:cs typeface="Calibri"/>
              </a:rPr>
              <a:t>tube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employed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25" dirty="0">
                <a:latin typeface="Calibri"/>
                <a:cs typeface="Calibri"/>
              </a:rPr>
              <a:t>force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slurry down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gullet.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762000"/>
            <a:ext cx="47371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130" dirty="0">
                <a:solidFill>
                  <a:srgbClr val="6F2F9F"/>
                </a:solidFill>
                <a:latin typeface="Cambria"/>
                <a:cs typeface="Cambria"/>
              </a:rPr>
              <a:t>C) </a:t>
            </a:r>
            <a:r>
              <a:rPr b="1" spc="-360" dirty="0">
                <a:solidFill>
                  <a:srgbClr val="6F2F9F"/>
                </a:solidFill>
                <a:latin typeface="Cambria"/>
                <a:cs typeface="Cambria"/>
              </a:rPr>
              <a:t>Restricted</a:t>
            </a:r>
            <a:r>
              <a:rPr b="1" spc="145" dirty="0">
                <a:solidFill>
                  <a:srgbClr val="6F2F9F"/>
                </a:solidFill>
                <a:latin typeface="Cambria"/>
                <a:cs typeface="Cambria"/>
              </a:rPr>
              <a:t> </a:t>
            </a:r>
            <a:r>
              <a:rPr b="1" spc="-345" dirty="0">
                <a:solidFill>
                  <a:srgbClr val="6F2F9F"/>
                </a:solidFill>
                <a:latin typeface="Cambria"/>
                <a:cs typeface="Cambria"/>
              </a:rPr>
              <a:t>Feeding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4239" y="1793493"/>
            <a:ext cx="10267315" cy="42900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54000" marR="435609" indent="-229235">
              <a:lnSpc>
                <a:spcPts val="3020"/>
              </a:lnSpc>
              <a:spcBef>
                <a:spcPts val="480"/>
              </a:spcBef>
              <a:buSzPct val="96428"/>
              <a:buFont typeface="Wingdings"/>
              <a:buChar char=""/>
              <a:tabLst>
                <a:tab pos="308610" algn="l"/>
              </a:tabLst>
            </a:pPr>
            <a:r>
              <a:rPr sz="2800" spc="-15" dirty="0">
                <a:latin typeface="Calibri"/>
                <a:cs typeface="Calibri"/>
              </a:rPr>
              <a:t>Restricted feeding </a:t>
            </a:r>
            <a:r>
              <a:rPr sz="2800" spc="-10" dirty="0">
                <a:latin typeface="Calibri"/>
                <a:cs typeface="Calibri"/>
              </a:rPr>
              <a:t>during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growing </a:t>
            </a:r>
            <a:r>
              <a:rPr sz="2800" spc="-10" dirty="0">
                <a:latin typeface="Calibri"/>
                <a:cs typeface="Calibri"/>
              </a:rPr>
              <a:t>period </a:t>
            </a:r>
            <a:r>
              <a:rPr sz="2800" spc="-5" dirty="0">
                <a:latin typeface="Calibri"/>
                <a:cs typeface="Calibri"/>
              </a:rPr>
              <a:t>means an actual  </a:t>
            </a:r>
            <a:r>
              <a:rPr sz="2800" spc="-10" dirty="0">
                <a:latin typeface="Calibri"/>
                <a:cs typeface="Calibri"/>
              </a:rPr>
              <a:t>reduction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nutrient </a:t>
            </a:r>
            <a:r>
              <a:rPr sz="2800" spc="-30" dirty="0">
                <a:latin typeface="Calibri"/>
                <a:cs typeface="Calibri"/>
              </a:rPr>
              <a:t>intake </a:t>
            </a:r>
            <a:r>
              <a:rPr sz="2800" spc="-10" dirty="0">
                <a:latin typeface="Calibri"/>
                <a:cs typeface="Calibri"/>
              </a:rPr>
              <a:t>below minimum </a:t>
            </a:r>
            <a:r>
              <a:rPr sz="2800" spc="-15" dirty="0">
                <a:latin typeface="Calibri"/>
                <a:cs typeface="Calibri"/>
              </a:rPr>
              <a:t>requirement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birds.</a:t>
            </a:r>
            <a:endParaRPr sz="2800">
              <a:latin typeface="Calibri"/>
              <a:cs typeface="Calibri"/>
            </a:endParaRPr>
          </a:p>
          <a:p>
            <a:pPr marL="254000" marR="335280" indent="-229235">
              <a:lnSpc>
                <a:spcPts val="3020"/>
              </a:lnSpc>
              <a:spcBef>
                <a:spcPts val="1015"/>
              </a:spcBef>
              <a:buSzPct val="96428"/>
              <a:buFont typeface="Wingdings"/>
              <a:buChar char=""/>
              <a:tabLst>
                <a:tab pos="308610" algn="l"/>
                <a:tab pos="9628505" algn="l"/>
              </a:tabLst>
            </a:pPr>
            <a:r>
              <a:rPr sz="2800" spc="-4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eed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85" dirty="0">
                <a:latin typeface="Calibri"/>
                <a:cs typeface="Calibri"/>
              </a:rPr>
              <a:t>k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educed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eit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er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8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eed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30" dirty="0">
                <a:latin typeface="Calibri"/>
                <a:cs typeface="Calibri"/>
              </a:rPr>
              <a:t>f</a:t>
            </a:r>
            <a:r>
              <a:rPr sz="2800" spc="-8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 8</a:t>
            </a:r>
            <a:r>
              <a:rPr sz="2800" spc="-25" dirty="0">
                <a:latin typeface="Calibri"/>
                <a:cs typeface="Calibri"/>
              </a:rPr>
              <a:t>5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5" dirty="0">
                <a:latin typeface="Calibri"/>
                <a:cs typeface="Calibri"/>
              </a:rPr>
              <a:t>90%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of  normal </a:t>
            </a:r>
            <a:r>
              <a:rPr sz="2800" spc="-30" dirty="0">
                <a:latin typeface="Calibri"/>
                <a:cs typeface="Calibri"/>
              </a:rPr>
              <a:t>fed intake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>
                <a:latin typeface="Calibri"/>
                <a:cs typeface="Calibri"/>
              </a:rPr>
              <a:t>by diluting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conventional </a:t>
            </a:r>
            <a:r>
              <a:rPr sz="2800" spc="-25" dirty="0">
                <a:latin typeface="Calibri"/>
                <a:cs typeface="Calibri"/>
              </a:rPr>
              <a:t>feed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20" dirty="0">
                <a:latin typeface="Calibri"/>
                <a:cs typeface="Calibri"/>
              </a:rPr>
              <a:t>fibrous  </a:t>
            </a:r>
            <a:r>
              <a:rPr sz="2800" spc="-10" dirty="0">
                <a:latin typeface="Calibri"/>
                <a:cs typeface="Calibri"/>
              </a:rPr>
              <a:t>material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low nutrient density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following </a:t>
            </a:r>
            <a:r>
              <a:rPr sz="2800" spc="-10" dirty="0">
                <a:latin typeface="Calibri"/>
                <a:cs typeface="Calibri"/>
              </a:rPr>
              <a:t>skip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5" dirty="0">
                <a:latin typeface="Calibri"/>
                <a:cs typeface="Calibri"/>
              </a:rPr>
              <a:t>day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feeding.</a:t>
            </a:r>
            <a:endParaRPr sz="2800">
              <a:latin typeface="Calibri"/>
              <a:cs typeface="Calibri"/>
            </a:endParaRPr>
          </a:p>
          <a:p>
            <a:pPr marL="254000" marR="17780" indent="-229235">
              <a:lnSpc>
                <a:spcPct val="90000"/>
              </a:lnSpc>
              <a:spcBef>
                <a:spcPts val="965"/>
              </a:spcBef>
              <a:buSzPct val="96428"/>
              <a:buFont typeface="Wingdings"/>
              <a:buChar char=""/>
              <a:tabLst>
                <a:tab pos="308610" algn="l"/>
                <a:tab pos="5778500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skip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0" dirty="0">
                <a:latin typeface="Calibri"/>
                <a:cs typeface="Calibri"/>
              </a:rPr>
              <a:t>day feeding feed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provided	</a:t>
            </a:r>
            <a:r>
              <a:rPr sz="2800" spc="-5" dirty="0">
                <a:latin typeface="Calibri"/>
                <a:cs typeface="Calibri"/>
              </a:rPr>
              <a:t>on the </a:t>
            </a:r>
            <a:r>
              <a:rPr sz="2800" spc="-25" dirty="0">
                <a:latin typeface="Calibri"/>
                <a:cs typeface="Calibri"/>
              </a:rPr>
              <a:t>first day </a:t>
            </a:r>
            <a:r>
              <a:rPr sz="2800" spc="-20" dirty="0">
                <a:latin typeface="Calibri"/>
                <a:cs typeface="Calibri"/>
              </a:rPr>
              <a:t>at </a:t>
            </a:r>
            <a:r>
              <a:rPr sz="2800" dirty="0">
                <a:latin typeface="Calibri"/>
                <a:cs typeface="Calibri"/>
              </a:rPr>
              <a:t>85-90% </a:t>
            </a:r>
            <a:r>
              <a:rPr sz="2800" spc="-15" dirty="0">
                <a:latin typeface="Calibri"/>
                <a:cs typeface="Calibri"/>
              </a:rPr>
              <a:t>level  </a:t>
            </a:r>
            <a:r>
              <a:rPr sz="2800" spc="-5" dirty="0">
                <a:latin typeface="Calibri"/>
                <a:cs typeface="Calibri"/>
              </a:rPr>
              <a:t>of the 2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spc="-20" dirty="0">
                <a:latin typeface="Calibri"/>
                <a:cs typeface="Calibri"/>
              </a:rPr>
              <a:t>ration </a:t>
            </a:r>
            <a:r>
              <a:rPr sz="2800" spc="-5" dirty="0">
                <a:latin typeface="Calibri"/>
                <a:cs typeface="Calibri"/>
              </a:rPr>
              <a:t>; on the </a:t>
            </a:r>
            <a:r>
              <a:rPr sz="2800" spc="10" dirty="0">
                <a:latin typeface="Calibri"/>
                <a:cs typeface="Calibri"/>
              </a:rPr>
              <a:t>2</a:t>
            </a:r>
            <a:r>
              <a:rPr sz="2775" spc="15" baseline="25525" dirty="0">
                <a:latin typeface="Calibri"/>
                <a:cs typeface="Calibri"/>
              </a:rPr>
              <a:t>nd </a:t>
            </a:r>
            <a:r>
              <a:rPr sz="2800" spc="-20" dirty="0">
                <a:latin typeface="Calibri"/>
                <a:cs typeface="Calibri"/>
              </a:rPr>
              <a:t>day </a:t>
            </a:r>
            <a:r>
              <a:rPr sz="2800" spc="-15" dirty="0">
                <a:latin typeface="Calibri"/>
                <a:cs typeface="Calibri"/>
              </a:rPr>
              <a:t>birds are </a:t>
            </a:r>
            <a:r>
              <a:rPr sz="2800" spc="-5" dirty="0">
                <a:latin typeface="Calibri"/>
                <a:cs typeface="Calibri"/>
              </a:rPr>
              <a:t>not </a:t>
            </a:r>
            <a:r>
              <a:rPr sz="2800" spc="-10" dirty="0">
                <a:latin typeface="Calibri"/>
                <a:cs typeface="Calibri"/>
              </a:rPr>
              <a:t>given </a:t>
            </a:r>
            <a:r>
              <a:rPr sz="2800" spc="-20" dirty="0">
                <a:latin typeface="Calibri"/>
                <a:cs typeface="Calibri"/>
              </a:rPr>
              <a:t>any </a:t>
            </a:r>
            <a:r>
              <a:rPr sz="2800" spc="-25" dirty="0">
                <a:latin typeface="Calibri"/>
                <a:cs typeface="Calibri"/>
              </a:rPr>
              <a:t>feed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10" dirty="0">
                <a:latin typeface="Calibri"/>
                <a:cs typeface="Calibri"/>
              </a:rPr>
              <a:t>some </a:t>
            </a:r>
            <a:r>
              <a:rPr sz="2800" spc="-5" dirty="0">
                <a:latin typeface="Calibri"/>
                <a:cs typeface="Calibri"/>
              </a:rPr>
              <a:t>whole </a:t>
            </a:r>
            <a:r>
              <a:rPr sz="2800" spc="-15" dirty="0">
                <a:latin typeface="Calibri"/>
                <a:cs typeface="Calibri"/>
              </a:rPr>
              <a:t>grain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spread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litter.</a:t>
            </a:r>
            <a:endParaRPr sz="2800">
              <a:latin typeface="Calibri"/>
              <a:cs typeface="Calibri"/>
            </a:endParaRPr>
          </a:p>
          <a:p>
            <a:pPr marL="254000" marR="398145" indent="-229235">
              <a:lnSpc>
                <a:spcPts val="3020"/>
              </a:lnSpc>
              <a:spcBef>
                <a:spcPts val="1040"/>
              </a:spcBef>
              <a:buSzPct val="96428"/>
              <a:buFont typeface="Wingdings"/>
              <a:buChar char=""/>
              <a:tabLst>
                <a:tab pos="308610" algn="l"/>
              </a:tabLst>
            </a:pPr>
            <a:r>
              <a:rPr sz="2800" spc="-15" dirty="0">
                <a:latin typeface="Calibri"/>
                <a:cs typeface="Calibri"/>
              </a:rPr>
              <a:t>Feed restriction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recommended until </a:t>
            </a:r>
            <a:r>
              <a:rPr sz="2800" spc="-5" dirty="0">
                <a:latin typeface="Calibri"/>
                <a:cs typeface="Calibri"/>
              </a:rPr>
              <a:t>21 or 22 </a:t>
            </a:r>
            <a:r>
              <a:rPr sz="2800" spc="-15" dirty="0">
                <a:latin typeface="Calibri"/>
                <a:cs typeface="Calibri"/>
              </a:rPr>
              <a:t>weeks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age </a:t>
            </a:r>
            <a:r>
              <a:rPr sz="2800" spc="-5" dirty="0">
                <a:latin typeface="Calibri"/>
                <a:cs typeface="Calibri"/>
              </a:rPr>
              <a:t>up </a:t>
            </a:r>
            <a:r>
              <a:rPr sz="2800" spc="-20" dirty="0">
                <a:latin typeface="Calibri"/>
                <a:cs typeface="Calibri"/>
              </a:rPr>
              <a:t>to  </a:t>
            </a:r>
            <a:r>
              <a:rPr sz="2800" spc="-5" dirty="0">
                <a:latin typeface="Calibri"/>
                <a:cs typeface="Calibri"/>
              </a:rPr>
              <a:t>5% </a:t>
            </a:r>
            <a:r>
              <a:rPr sz="2800" spc="5" dirty="0">
                <a:latin typeface="Calibri"/>
                <a:cs typeface="Calibri"/>
              </a:rPr>
              <a:t>egg </a:t>
            </a:r>
            <a:r>
              <a:rPr sz="2800" spc="-10" dirty="0">
                <a:latin typeface="Calibri"/>
                <a:cs typeface="Calibri"/>
              </a:rPr>
              <a:t>production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level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93493"/>
            <a:ext cx="10280015" cy="390588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It is </a:t>
            </a:r>
            <a:r>
              <a:rPr sz="2800" spc="-15" dirty="0">
                <a:latin typeface="Calibri"/>
                <a:cs typeface="Calibri"/>
              </a:rPr>
              <a:t>reported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b="1" spc="-5" dirty="0">
                <a:latin typeface="Calibri"/>
                <a:cs typeface="Calibri"/>
              </a:rPr>
              <a:t>low </a:t>
            </a:r>
            <a:r>
              <a:rPr sz="2800" b="1" spc="-15" dirty="0">
                <a:latin typeface="Calibri"/>
                <a:cs typeface="Calibri"/>
              </a:rPr>
              <a:t>protein </a:t>
            </a:r>
            <a:r>
              <a:rPr sz="2800" b="1" spc="-5" dirty="0">
                <a:latin typeface="Calibri"/>
                <a:cs typeface="Calibri"/>
              </a:rPr>
              <a:t>or low lysine </a:t>
            </a:r>
            <a:r>
              <a:rPr sz="2800" b="1" spc="-10" dirty="0">
                <a:latin typeface="Calibri"/>
                <a:cs typeface="Calibri"/>
              </a:rPr>
              <a:t>diets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able </a:t>
            </a:r>
            <a:r>
              <a:rPr sz="2800" spc="-15" dirty="0">
                <a:latin typeface="Calibri"/>
                <a:cs typeface="Calibri"/>
              </a:rPr>
              <a:t>to produce  </a:t>
            </a:r>
            <a:r>
              <a:rPr sz="2800" spc="-10" dirty="0">
                <a:latin typeface="Calibri"/>
                <a:cs typeface="Calibri"/>
              </a:rPr>
              <a:t>slightly </a:t>
            </a: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20" dirty="0">
                <a:latin typeface="Calibri"/>
                <a:cs typeface="Calibri"/>
              </a:rPr>
              <a:t>delay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20" dirty="0">
                <a:latin typeface="Calibri"/>
                <a:cs typeface="Calibri"/>
              </a:rPr>
              <a:t>sexual </a:t>
            </a:r>
            <a:r>
              <a:rPr sz="2800" spc="-10" dirty="0">
                <a:latin typeface="Calibri"/>
                <a:cs typeface="Calibri"/>
              </a:rPr>
              <a:t>maturity </a:t>
            </a:r>
            <a:r>
              <a:rPr sz="2800" spc="-5" dirty="0">
                <a:latin typeface="Calibri"/>
                <a:cs typeface="Calibri"/>
              </a:rPr>
              <a:t>than </a:t>
            </a:r>
            <a:r>
              <a:rPr sz="2800" spc="-15" dirty="0">
                <a:latin typeface="Calibri"/>
                <a:cs typeface="Calibri"/>
              </a:rPr>
              <a:t>quantitative </a:t>
            </a:r>
            <a:r>
              <a:rPr sz="2800" spc="-25" dirty="0">
                <a:latin typeface="Calibri"/>
                <a:cs typeface="Calibri"/>
              </a:rPr>
              <a:t>feed  </a:t>
            </a:r>
            <a:r>
              <a:rPr sz="2800" spc="-10" dirty="0">
                <a:latin typeface="Calibri"/>
                <a:cs typeface="Calibri"/>
              </a:rPr>
              <a:t>restriction.</a:t>
            </a:r>
            <a:endParaRPr sz="2800">
              <a:latin typeface="Calibri"/>
              <a:cs typeface="Calibri"/>
            </a:endParaRPr>
          </a:p>
          <a:p>
            <a:pPr marL="241300" marR="281940" indent="-229235">
              <a:lnSpc>
                <a:spcPts val="3020"/>
              </a:lnSpc>
              <a:spcBef>
                <a:spcPts val="1019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Pullet </a:t>
            </a:r>
            <a:r>
              <a:rPr sz="2800" spc="-15" dirty="0">
                <a:latin typeface="Calibri"/>
                <a:cs typeface="Calibri"/>
              </a:rPr>
              <a:t>birds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5" dirty="0">
                <a:latin typeface="Calibri"/>
                <a:cs typeface="Calibri"/>
              </a:rPr>
              <a:t>restricted feeding requires </a:t>
            </a:r>
            <a:r>
              <a:rPr sz="2800" spc="-5" dirty="0">
                <a:latin typeface="Calibri"/>
                <a:cs typeface="Calibri"/>
              </a:rPr>
              <a:t>5-10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spc="-10" dirty="0">
                <a:latin typeface="Calibri"/>
                <a:cs typeface="Calibri"/>
              </a:rPr>
              <a:t>longer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reach  </a:t>
            </a:r>
            <a:r>
              <a:rPr sz="2800" spc="-20" dirty="0">
                <a:latin typeface="Calibri"/>
                <a:cs typeface="Calibri"/>
              </a:rPr>
              <a:t>sexual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maturity.</a:t>
            </a:r>
            <a:endParaRPr sz="2800">
              <a:latin typeface="Calibri"/>
              <a:cs typeface="Calibri"/>
            </a:endParaRPr>
          </a:p>
          <a:p>
            <a:pPr marL="241300" marR="1499235" indent="-229235">
              <a:lnSpc>
                <a:spcPts val="3030"/>
              </a:lnSpc>
              <a:spcBef>
                <a:spcPts val="100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is a </a:t>
            </a:r>
            <a:r>
              <a:rPr sz="2800" spc="-10" dirty="0">
                <a:latin typeface="Calibri"/>
                <a:cs typeface="Calibri"/>
              </a:rPr>
              <a:t>reduction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0" dirty="0">
                <a:latin typeface="Calibri"/>
                <a:cs typeface="Calibri"/>
              </a:rPr>
              <a:t>number </a:t>
            </a:r>
            <a:r>
              <a:rPr sz="2800" spc="-5" dirty="0">
                <a:latin typeface="Calibri"/>
                <a:cs typeface="Calibri"/>
              </a:rPr>
              <a:t>of small </a:t>
            </a:r>
            <a:r>
              <a:rPr sz="2800" dirty="0">
                <a:latin typeface="Calibri"/>
                <a:cs typeface="Calibri"/>
              </a:rPr>
              <a:t>eggs </a:t>
            </a:r>
            <a:r>
              <a:rPr sz="2800" spc="-5" dirty="0">
                <a:latin typeface="Calibri"/>
                <a:cs typeface="Calibri"/>
              </a:rPr>
              <a:t>laid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15" dirty="0">
                <a:latin typeface="Calibri"/>
                <a:cs typeface="Calibri"/>
              </a:rPr>
              <a:t>commencement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  <a:p>
            <a:pPr marL="241300" marR="292100" indent="-229235">
              <a:lnSpc>
                <a:spcPts val="3020"/>
              </a:lnSpc>
              <a:spcBef>
                <a:spcPts val="99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Restricted feeding </a:t>
            </a:r>
            <a:r>
              <a:rPr sz="2800" spc="-5" dirty="0">
                <a:latin typeface="Calibri"/>
                <a:cs typeface="Calibri"/>
              </a:rPr>
              <a:t>is also </a:t>
            </a:r>
            <a:r>
              <a:rPr sz="2800" spc="-10" dirty="0">
                <a:latin typeface="Calibri"/>
                <a:cs typeface="Calibri"/>
              </a:rPr>
              <a:t>practiced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45" dirty="0">
                <a:latin typeface="Calibri"/>
                <a:cs typeface="Calibri"/>
              </a:rPr>
              <a:t>broiler, </a:t>
            </a:r>
            <a:r>
              <a:rPr sz="2800" spc="-10" dirty="0">
                <a:latin typeface="Calibri"/>
                <a:cs typeface="Calibri"/>
              </a:rPr>
              <a:t>since </a:t>
            </a:r>
            <a:r>
              <a:rPr sz="2800" spc="-25" dirty="0">
                <a:latin typeface="Calibri"/>
                <a:cs typeface="Calibri"/>
              </a:rPr>
              <a:t>excess </a:t>
            </a:r>
            <a:r>
              <a:rPr sz="2800" spc="-15" dirty="0">
                <a:latin typeface="Calibri"/>
                <a:cs typeface="Calibri"/>
              </a:rPr>
              <a:t>weight </a:t>
            </a:r>
            <a:r>
              <a:rPr sz="2800" spc="-10" dirty="0">
                <a:latin typeface="Calibri"/>
                <a:cs typeface="Calibri"/>
              </a:rPr>
              <a:t>of  </a:t>
            </a:r>
            <a:r>
              <a:rPr sz="2800" spc="-20" dirty="0">
                <a:latin typeface="Calibri"/>
                <a:cs typeface="Calibri"/>
              </a:rPr>
              <a:t>breeders affect </a:t>
            </a:r>
            <a:r>
              <a:rPr sz="2800" spc="-15" dirty="0">
                <a:latin typeface="Calibri"/>
                <a:cs typeface="Calibri"/>
              </a:rPr>
              <a:t>fertility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5" dirty="0">
                <a:latin typeface="Calibri"/>
                <a:cs typeface="Calibri"/>
              </a:rPr>
              <a:t>egg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033398"/>
            <a:ext cx="10191750" cy="471551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1300" marR="525145" indent="-229235">
              <a:lnSpc>
                <a:spcPts val="2690"/>
              </a:lnSpc>
              <a:spcBef>
                <a:spcPts val="74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Allowing </a:t>
            </a:r>
            <a:r>
              <a:rPr sz="2800" spc="-15" dirty="0">
                <a:latin typeface="Calibri"/>
                <a:cs typeface="Calibri"/>
              </a:rPr>
              <a:t>birds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0" dirty="0">
                <a:latin typeface="Calibri"/>
                <a:cs typeface="Calibri"/>
              </a:rPr>
              <a:t>unlimited supply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feed may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some </a:t>
            </a:r>
            <a:r>
              <a:rPr sz="2800" spc="-20" dirty="0">
                <a:latin typeface="Calibri"/>
                <a:cs typeface="Calibri"/>
              </a:rPr>
              <a:t>strains  </a:t>
            </a:r>
            <a:r>
              <a:rPr sz="2800" spc="-15" dirty="0">
                <a:latin typeface="Calibri"/>
                <a:cs typeface="Calibri"/>
              </a:rPr>
              <a:t>result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5" dirty="0">
                <a:latin typeface="Calibri"/>
                <a:cs typeface="Calibri"/>
              </a:rPr>
              <a:t>heavy over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consumption.</a:t>
            </a:r>
            <a:endParaRPr sz="280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1019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birds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liable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consume </a:t>
            </a:r>
            <a:r>
              <a:rPr sz="2800" spc="-15" dirty="0">
                <a:latin typeface="Calibri"/>
                <a:cs typeface="Calibri"/>
              </a:rPr>
              <a:t>too </a:t>
            </a:r>
            <a:r>
              <a:rPr sz="2800" spc="-5" dirty="0">
                <a:latin typeface="Calibri"/>
                <a:cs typeface="Calibri"/>
              </a:rPr>
              <a:t>much </a:t>
            </a:r>
            <a:r>
              <a:rPr sz="2800" spc="-10" dirty="0">
                <a:latin typeface="Calibri"/>
                <a:cs typeface="Calibri"/>
              </a:rPr>
              <a:t>energy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this </a:t>
            </a: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10" dirty="0">
                <a:latin typeface="Calibri"/>
                <a:cs typeface="Calibri"/>
              </a:rPr>
              <a:t>be  </a:t>
            </a:r>
            <a:r>
              <a:rPr sz="2800" spc="-20" dirty="0">
                <a:latin typeface="Calibri"/>
                <a:cs typeface="Calibri"/>
              </a:rPr>
              <a:t>converted into </a:t>
            </a:r>
            <a:r>
              <a:rPr sz="2800" spc="-10" dirty="0">
                <a:latin typeface="Calibri"/>
                <a:cs typeface="Calibri"/>
              </a:rPr>
              <a:t>body </a:t>
            </a:r>
            <a:r>
              <a:rPr sz="2800" spc="-30" dirty="0">
                <a:latin typeface="Calibri"/>
                <a:cs typeface="Calibri"/>
              </a:rPr>
              <a:t>fat </a:t>
            </a:r>
            <a:r>
              <a:rPr sz="2800" spc="-5" dirty="0">
                <a:latin typeface="Calibri"/>
                <a:cs typeface="Calibri"/>
              </a:rPr>
              <a:t>which in turns leads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higher maintenance  </a:t>
            </a:r>
            <a:r>
              <a:rPr sz="2800" spc="-15" dirty="0">
                <a:latin typeface="Calibri"/>
                <a:cs typeface="Calibri"/>
              </a:rPr>
              <a:t>requirement.</a:t>
            </a:r>
            <a:endParaRPr sz="2800">
              <a:latin typeface="Calibri"/>
              <a:cs typeface="Calibri"/>
            </a:endParaRPr>
          </a:p>
          <a:p>
            <a:pPr marL="241300" marR="1085215" indent="-229235">
              <a:lnSpc>
                <a:spcPct val="80000"/>
              </a:lnSpc>
              <a:spcBef>
                <a:spcPts val="101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In addition </a:t>
            </a:r>
            <a:r>
              <a:rPr sz="2800" spc="-15" dirty="0">
                <a:latin typeface="Calibri"/>
                <a:cs typeface="Calibri"/>
              </a:rPr>
              <a:t>birds </a:t>
            </a:r>
            <a:r>
              <a:rPr sz="2800" spc="-10" dirty="0">
                <a:latin typeface="Calibri"/>
                <a:cs typeface="Calibri"/>
              </a:rPr>
              <a:t>become </a:t>
            </a:r>
            <a:r>
              <a:rPr sz="2800" spc="-15" dirty="0">
                <a:latin typeface="Calibri"/>
                <a:cs typeface="Calibri"/>
              </a:rPr>
              <a:t>too </a:t>
            </a:r>
            <a:r>
              <a:rPr sz="2800" spc="-30" dirty="0">
                <a:latin typeface="Calibri"/>
                <a:cs typeface="Calibri"/>
              </a:rPr>
              <a:t>fat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resulting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reduced </a:t>
            </a:r>
            <a:r>
              <a:rPr sz="2800" spc="5" dirty="0">
                <a:latin typeface="Calibri"/>
                <a:cs typeface="Calibri"/>
              </a:rPr>
              <a:t>egg  </a:t>
            </a:r>
            <a:r>
              <a:rPr sz="2800" spc="-10" dirty="0">
                <a:latin typeface="Calibri"/>
                <a:cs typeface="Calibri"/>
              </a:rPr>
              <a:t>production,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infertility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mortality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be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increased.</a:t>
            </a:r>
            <a:endParaRPr sz="2800">
              <a:latin typeface="Calibri"/>
              <a:cs typeface="Calibri"/>
            </a:endParaRPr>
          </a:p>
          <a:p>
            <a:pPr marL="241300" marR="606425" indent="-229235">
              <a:lnSpc>
                <a:spcPts val="2690"/>
              </a:lnSpc>
              <a:spcBef>
                <a:spcPts val="97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Restricted feeding </a:t>
            </a:r>
            <a:r>
              <a:rPr sz="2800" spc="-20" dirty="0">
                <a:latin typeface="Calibri"/>
                <a:cs typeface="Calibri"/>
              </a:rPr>
              <a:t>programmes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20" dirty="0">
                <a:latin typeface="Calibri"/>
                <a:cs typeface="Calibri"/>
              </a:rPr>
              <a:t>therefore, </a:t>
            </a:r>
            <a:r>
              <a:rPr sz="2800" spc="-15" dirty="0">
                <a:latin typeface="Calibri"/>
                <a:cs typeface="Calibri"/>
              </a:rPr>
              <a:t>recommended </a:t>
            </a:r>
            <a:r>
              <a:rPr sz="2800" spc="-30" dirty="0">
                <a:latin typeface="Calibri"/>
                <a:cs typeface="Calibri"/>
              </a:rPr>
              <a:t>for  </a:t>
            </a:r>
            <a:r>
              <a:rPr sz="2800" spc="-10" dirty="0">
                <a:latin typeface="Calibri"/>
                <a:cs typeface="Calibri"/>
              </a:rPr>
              <a:t>some </a:t>
            </a:r>
            <a:r>
              <a:rPr sz="2800" spc="-20" dirty="0">
                <a:latin typeface="Calibri"/>
                <a:cs typeface="Calibri"/>
              </a:rPr>
              <a:t>strains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laying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chicken.</a:t>
            </a:r>
            <a:endParaRPr sz="2800">
              <a:latin typeface="Calibri"/>
              <a:cs typeface="Calibri"/>
            </a:endParaRPr>
          </a:p>
          <a:p>
            <a:pPr marL="241300" marR="454025" indent="-229235">
              <a:lnSpc>
                <a:spcPct val="80000"/>
              </a:lnSpc>
              <a:spcBef>
                <a:spcPts val="101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Restricted </a:t>
            </a:r>
            <a:r>
              <a:rPr sz="2800" spc="-20" dirty="0">
                <a:latin typeface="Calibri"/>
                <a:cs typeface="Calibri"/>
              </a:rPr>
              <a:t>feeding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essential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delay </a:t>
            </a:r>
            <a:r>
              <a:rPr sz="2800" spc="-20" dirty="0">
                <a:latin typeface="Calibri"/>
                <a:cs typeface="Calibri"/>
              </a:rPr>
              <a:t>sexual </a:t>
            </a:r>
            <a:r>
              <a:rPr sz="2800" spc="-10" dirty="0">
                <a:latin typeface="Calibri"/>
                <a:cs typeface="Calibri"/>
              </a:rPr>
              <a:t>maturity </a:t>
            </a:r>
            <a:r>
              <a:rPr sz="2800" spc="-5" dirty="0">
                <a:latin typeface="Calibri"/>
                <a:cs typeface="Calibri"/>
              </a:rPr>
              <a:t>and is thus  essential </a:t>
            </a:r>
            <a:r>
              <a:rPr sz="2800" spc="-10" dirty="0">
                <a:latin typeface="Calibri"/>
                <a:cs typeface="Calibri"/>
              </a:rPr>
              <a:t>during </a:t>
            </a:r>
            <a:r>
              <a:rPr sz="2800" spc="-15" dirty="0">
                <a:latin typeface="Calibri"/>
                <a:cs typeface="Calibri"/>
              </a:rPr>
              <a:t>growing </a:t>
            </a:r>
            <a:r>
              <a:rPr sz="2800" spc="-25" dirty="0">
                <a:latin typeface="Calibri"/>
                <a:cs typeface="Calibri"/>
              </a:rPr>
              <a:t>stage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25" dirty="0">
                <a:latin typeface="Calibri"/>
                <a:cs typeface="Calibri"/>
              </a:rPr>
              <a:t>retard </a:t>
            </a:r>
            <a:r>
              <a:rPr sz="2800" spc="-15" dirty="0">
                <a:latin typeface="Calibri"/>
                <a:cs typeface="Calibri"/>
              </a:rPr>
              <a:t>liveweight gain </a:t>
            </a:r>
            <a:r>
              <a:rPr sz="2800" spc="-20" dirty="0">
                <a:latin typeface="Calibri"/>
                <a:cs typeface="Calibri"/>
              </a:rPr>
              <a:t>from  </a:t>
            </a:r>
            <a:r>
              <a:rPr sz="2800" spc="-15" dirty="0">
                <a:latin typeface="Calibri"/>
                <a:cs typeface="Calibri"/>
              </a:rPr>
              <a:t>becoming too </a:t>
            </a:r>
            <a:r>
              <a:rPr sz="2800" spc="-30" dirty="0">
                <a:latin typeface="Calibri"/>
                <a:cs typeface="Calibri"/>
              </a:rPr>
              <a:t>fat </a:t>
            </a:r>
            <a:r>
              <a:rPr sz="2800" spc="-5" dirty="0">
                <a:latin typeface="Calibri"/>
                <a:cs typeface="Calibri"/>
              </a:rPr>
              <a:t>and allowing them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economize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872998"/>
            <a:ext cx="10288270" cy="50577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82295" indent="-229235">
              <a:lnSpc>
                <a:spcPts val="3020"/>
              </a:lnSpc>
              <a:spcBef>
                <a:spcPts val="48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In cases of </a:t>
            </a:r>
            <a:r>
              <a:rPr sz="2800" spc="-15" dirty="0">
                <a:latin typeface="Calibri"/>
                <a:cs typeface="Calibri"/>
              </a:rPr>
              <a:t>broiler </a:t>
            </a:r>
            <a:r>
              <a:rPr sz="2800" spc="-10" dirty="0">
                <a:latin typeface="Calibri"/>
                <a:cs typeface="Calibri"/>
              </a:rPr>
              <a:t>chicks </a:t>
            </a:r>
            <a:r>
              <a:rPr sz="2800" spc="-25" dirty="0">
                <a:latin typeface="Calibri"/>
                <a:cs typeface="Calibri"/>
              </a:rPr>
              <a:t>preferably </a:t>
            </a:r>
            <a:r>
              <a:rPr sz="2800" spc="-10" dirty="0">
                <a:latin typeface="Calibri"/>
                <a:cs typeface="Calibri"/>
              </a:rPr>
              <a:t>after </a:t>
            </a:r>
            <a:r>
              <a:rPr sz="2800" spc="-5" dirty="0">
                <a:latin typeface="Calibri"/>
                <a:cs typeface="Calibri"/>
              </a:rPr>
              <a:t>18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subjected </a:t>
            </a:r>
            <a:r>
              <a:rPr sz="2800" spc="-20" dirty="0">
                <a:latin typeface="Calibri"/>
                <a:cs typeface="Calibri"/>
              </a:rPr>
              <a:t>to  </a:t>
            </a:r>
            <a:r>
              <a:rPr sz="2800" spc="-15" dirty="0">
                <a:latin typeface="Calibri"/>
                <a:cs typeface="Calibri"/>
              </a:rPr>
              <a:t>restricted feeding </a:t>
            </a:r>
            <a:r>
              <a:rPr sz="2800" spc="-5" dirty="0">
                <a:latin typeface="Calibri"/>
                <a:cs typeface="Calibri"/>
              </a:rPr>
              <a:t>up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30-35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age </a:t>
            </a:r>
            <a:r>
              <a:rPr sz="2800" spc="-15" dirty="0">
                <a:latin typeface="Calibri"/>
                <a:cs typeface="Calibri"/>
              </a:rPr>
              <a:t>in order to </a:t>
            </a:r>
            <a:r>
              <a:rPr sz="2800" spc="-5" dirty="0">
                <a:latin typeface="Calibri"/>
                <a:cs typeface="Calibri"/>
              </a:rPr>
              <a:t>check the  </a:t>
            </a:r>
            <a:r>
              <a:rPr sz="2800" spc="-15" dirty="0">
                <a:latin typeface="Calibri"/>
                <a:cs typeface="Calibri"/>
              </a:rPr>
              <a:t>prolific </a:t>
            </a:r>
            <a:r>
              <a:rPr sz="2800" spc="-10" dirty="0">
                <a:latin typeface="Calibri"/>
                <a:cs typeface="Calibri"/>
              </a:rPr>
              <a:t>body </a:t>
            </a:r>
            <a:r>
              <a:rPr sz="2800" spc="-15" dirty="0">
                <a:latin typeface="Calibri"/>
                <a:cs typeface="Calibri"/>
              </a:rPr>
              <a:t>growth </a:t>
            </a:r>
            <a:r>
              <a:rPr sz="2800" spc="-10" dirty="0">
                <a:latin typeface="Calibri"/>
                <a:cs typeface="Calibri"/>
              </a:rPr>
              <a:t>resulting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spc="-15" dirty="0">
                <a:latin typeface="Calibri"/>
                <a:cs typeface="Calibri"/>
              </a:rPr>
              <a:t>physiological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metabolic  disease </a:t>
            </a:r>
            <a:r>
              <a:rPr sz="2800" spc="-20" dirty="0">
                <a:latin typeface="Calibri"/>
                <a:cs typeface="Calibri"/>
              </a:rPr>
              <a:t>syndromes </a:t>
            </a:r>
            <a:r>
              <a:rPr sz="2800" spc="-30" dirty="0">
                <a:latin typeface="Calibri"/>
                <a:cs typeface="Calibri"/>
              </a:rPr>
              <a:t>like </a:t>
            </a:r>
            <a:r>
              <a:rPr sz="2800" spc="-5" dirty="0">
                <a:latin typeface="Calibri"/>
                <a:cs typeface="Calibri"/>
              </a:rPr>
              <a:t>Ascites, </a:t>
            </a:r>
            <a:r>
              <a:rPr sz="2800" spc="-15" dirty="0">
                <a:latin typeface="Calibri"/>
                <a:cs typeface="Calibri"/>
              </a:rPr>
              <a:t>Cardio-respiratory </a:t>
            </a:r>
            <a:r>
              <a:rPr sz="2800" spc="-25" dirty="0">
                <a:latin typeface="Calibri"/>
                <a:cs typeface="Calibri"/>
              </a:rPr>
              <a:t>failure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>
              <a:latin typeface="Calibri"/>
              <a:cs typeface="Calibri"/>
            </a:endParaRPr>
          </a:p>
          <a:p>
            <a:pPr marL="241300" marR="5080" indent="-229235" algn="just">
              <a:lnSpc>
                <a:spcPts val="3020"/>
              </a:lnSpc>
              <a:spcBef>
                <a:spcPts val="102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5" dirty="0">
                <a:latin typeface="Calibri"/>
                <a:cs typeface="Calibri"/>
              </a:rPr>
              <a:t>In the majority of cases the </a:t>
            </a:r>
            <a:r>
              <a:rPr sz="2800" spc="-15" dirty="0">
                <a:latin typeface="Calibri"/>
                <a:cs typeface="Calibri"/>
              </a:rPr>
              <a:t>recommended feeding </a:t>
            </a:r>
            <a:r>
              <a:rPr sz="2800" spc="-20" dirty="0">
                <a:latin typeface="Calibri"/>
                <a:cs typeface="Calibri"/>
              </a:rPr>
              <a:t>programme </a:t>
            </a:r>
            <a:r>
              <a:rPr sz="2800" spc="-5" dirty="0">
                <a:latin typeface="Calibri"/>
                <a:cs typeface="Calibri"/>
              </a:rPr>
              <a:t>of the  </a:t>
            </a:r>
            <a:r>
              <a:rPr sz="2800" spc="-10" dirty="0">
                <a:latin typeface="Calibri"/>
                <a:cs typeface="Calibri"/>
              </a:rPr>
              <a:t>breeder should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followed carefully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only departed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very  good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reasons.</a:t>
            </a:r>
            <a:endParaRPr sz="2800">
              <a:latin typeface="Calibri"/>
              <a:cs typeface="Calibri"/>
            </a:endParaRPr>
          </a:p>
          <a:p>
            <a:pPr marL="241300" marR="668020" indent="-229235">
              <a:lnSpc>
                <a:spcPts val="3030"/>
              </a:lnSpc>
              <a:spcBef>
                <a:spcPts val="100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Over </a:t>
            </a:r>
            <a:r>
              <a:rPr sz="2800" spc="-10" dirty="0">
                <a:latin typeface="Calibri"/>
                <a:cs typeface="Calibri"/>
              </a:rPr>
              <a:t>restriction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feed </a:t>
            </a:r>
            <a:r>
              <a:rPr sz="2800" spc="-5" dirty="0">
                <a:latin typeface="Calibri"/>
                <a:cs typeface="Calibri"/>
              </a:rPr>
              <a:t>is also </a:t>
            </a:r>
            <a:r>
              <a:rPr sz="2800" spc="-10" dirty="0">
                <a:latin typeface="Calibri"/>
                <a:cs typeface="Calibri"/>
              </a:rPr>
              <a:t>harmful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can result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very </a:t>
            </a:r>
            <a:r>
              <a:rPr sz="2800" spc="-15" dirty="0">
                <a:latin typeface="Calibri"/>
                <a:cs typeface="Calibri"/>
              </a:rPr>
              <a:t>late  </a:t>
            </a:r>
            <a:r>
              <a:rPr sz="2800" spc="-10" dirty="0">
                <a:latin typeface="Calibri"/>
                <a:cs typeface="Calibri"/>
              </a:rPr>
              <a:t>maturity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unsatisfactory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  <a:p>
            <a:pPr marL="241300" marR="328930" indent="-229235">
              <a:lnSpc>
                <a:spcPts val="3020"/>
              </a:lnSpc>
              <a:spcBef>
                <a:spcPts val="994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Restricted feeding </a:t>
            </a:r>
            <a:r>
              <a:rPr sz="2800" spc="-20" dirty="0">
                <a:latin typeface="Calibri"/>
                <a:cs typeface="Calibri"/>
              </a:rPr>
              <a:t>programmes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often </a:t>
            </a:r>
            <a:r>
              <a:rPr sz="2800" spc="-20" dirty="0">
                <a:latin typeface="Calibri"/>
                <a:cs typeface="Calibri"/>
              </a:rPr>
              <a:t>started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replacement  </a:t>
            </a:r>
            <a:r>
              <a:rPr sz="2800" spc="-15" dirty="0">
                <a:latin typeface="Calibri"/>
                <a:cs typeface="Calibri"/>
              </a:rPr>
              <a:t>broiler </a:t>
            </a:r>
            <a:r>
              <a:rPr sz="2800" spc="-20" dirty="0">
                <a:latin typeface="Calibri"/>
                <a:cs typeface="Calibri"/>
              </a:rPr>
              <a:t>breeders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5" dirty="0">
                <a:latin typeface="Calibri"/>
                <a:cs typeface="Calibri"/>
              </a:rPr>
              <a:t>about </a:t>
            </a:r>
            <a:r>
              <a:rPr sz="2800" spc="-10" dirty="0">
                <a:latin typeface="Calibri"/>
                <a:cs typeface="Calibri"/>
              </a:rPr>
              <a:t>eight </a:t>
            </a:r>
            <a:r>
              <a:rPr sz="2800" spc="-15" dirty="0">
                <a:latin typeface="Calibri"/>
                <a:cs typeface="Calibri"/>
              </a:rPr>
              <a:t>weeks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age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continued  throughout </a:t>
            </a:r>
            <a:r>
              <a:rPr sz="2800" spc="-5" dirty="0">
                <a:latin typeface="Calibri"/>
                <a:cs typeface="Calibri"/>
              </a:rPr>
              <a:t>their </a:t>
            </a:r>
            <a:r>
              <a:rPr sz="2800" spc="-15" dirty="0">
                <a:latin typeface="Calibri"/>
                <a:cs typeface="Calibri"/>
              </a:rPr>
              <a:t>laying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life.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1391</Words>
  <Application>Microsoft Office PowerPoint</Application>
  <PresentationFormat>Custom</PresentationFormat>
  <Paragraphs>170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Systems of feeding Poultry</vt:lpstr>
      <vt:lpstr>FEEDING SYSTEMS</vt:lpstr>
      <vt:lpstr>Different feeding system for feeding of poultry are  given here under:</vt:lpstr>
      <vt:lpstr>A) Ad.libitum feeding</vt:lpstr>
      <vt:lpstr>B) Controlled Feeding :</vt:lpstr>
      <vt:lpstr>C) Restricted Feeding</vt:lpstr>
      <vt:lpstr>PowerPoint Presentation</vt:lpstr>
      <vt:lpstr>PowerPoint Presentation</vt:lpstr>
      <vt:lpstr>PowerPoint Presentation</vt:lpstr>
      <vt:lpstr>PowerPoint Presentation</vt:lpstr>
      <vt:lpstr>Restricted feeding programmes are followed by  different methods:</vt:lpstr>
      <vt:lpstr>D) Phase Feeding</vt:lpstr>
      <vt:lpstr>PowerPoint Presentation</vt:lpstr>
      <vt:lpstr>Phase-I:</vt:lpstr>
      <vt:lpstr>Phase-II:</vt:lpstr>
      <vt:lpstr>Phase-III:</vt:lpstr>
      <vt:lpstr>PowerPoint Presentation</vt:lpstr>
      <vt:lpstr>PowerPoint Presentation</vt:lpstr>
      <vt:lpstr>Effects of restricted feeding on physiological  stress parameters in growing broiler breeders</vt:lpstr>
      <vt:lpstr>PowerPoint Presentation</vt:lpstr>
      <vt:lpstr>References: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of feeding Poultry</dc:title>
  <cp:lastModifiedBy>Dr.Muhammad Arif</cp:lastModifiedBy>
  <cp:revision>2</cp:revision>
  <dcterms:created xsi:type="dcterms:W3CDTF">2020-04-19T11:52:02Z</dcterms:created>
  <dcterms:modified xsi:type="dcterms:W3CDTF">2020-04-19T12:02:56Z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2020-04-19T00:00:00Z</vt:filetime>
  </property>
</Properties>
</file>