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60" r:id="rId3"/>
    <p:sldId id="259" r:id="rId4"/>
    <p:sldId id="257" r:id="rId5"/>
    <p:sldId id="362" r:id="rId6"/>
    <p:sldId id="363" r:id="rId7"/>
    <p:sldId id="364" r:id="rId8"/>
    <p:sldId id="365" r:id="rId9"/>
    <p:sldId id="366" r:id="rId10"/>
    <p:sldId id="367" r:id="rId11"/>
    <p:sldId id="369" r:id="rId12"/>
    <p:sldId id="370" r:id="rId13"/>
    <p:sldId id="261" r:id="rId14"/>
    <p:sldId id="264" r:id="rId15"/>
    <p:sldId id="328" r:id="rId16"/>
    <p:sldId id="329" r:id="rId17"/>
    <p:sldId id="330" r:id="rId18"/>
    <p:sldId id="331" r:id="rId19"/>
    <p:sldId id="332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61" r:id="rId29"/>
    <p:sldId id="343" r:id="rId30"/>
    <p:sldId id="281" r:id="rId31"/>
    <p:sldId id="282" r:id="rId32"/>
    <p:sldId id="283" r:id="rId33"/>
    <p:sldId id="304" r:id="rId34"/>
    <p:sldId id="284" r:id="rId35"/>
    <p:sldId id="291" r:id="rId36"/>
    <p:sldId id="345" r:id="rId37"/>
    <p:sldId id="346" r:id="rId38"/>
    <p:sldId id="293" r:id="rId39"/>
    <p:sldId id="372" r:id="rId40"/>
    <p:sldId id="374" r:id="rId41"/>
    <p:sldId id="373" r:id="rId4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7" d="100"/>
          <a:sy n="97" d="100"/>
        </p:scale>
        <p:origin x="-29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E996A-28F1-4E9D-9889-728810586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3BCDE2-8848-4379-B0F2-E5F4CA683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AE6DC-AA1A-47C3-B1D0-6358914C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AF132-0994-41FB-A329-5485A51D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23942-7413-4DFE-BE28-56EC7004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74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141D3-03DB-4ECB-8E06-2AFD0219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DB7E4A-1854-4046-9E46-BF5B68006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69379-7A09-4C82-A20E-63E11F5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F23F99-8872-46FB-A67B-B375D43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60A4B2-A824-4CB7-893C-13B115D2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038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F9DB9A-041A-45B9-8D59-029DE7DB6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260F39-1CF6-4737-916B-0E1BBAC92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FBF9C9-4BB0-4DBC-AACB-7859D78C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C735EC-829F-48EA-B09E-77F2969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1199C-2ADF-4BAB-B60F-EC06F4C3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588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AC6D-9488-43C4-85AF-DC6E52B3ABA9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7BB-6602-4B86-B323-A8CFF4ABE5E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825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699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395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131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292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7759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19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01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096B-A69B-42E1-B0B2-C9C43EE3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29BDB-E787-4276-B725-B407F64C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42CFB-296C-465A-9B43-493F9450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A7D9B0-70A8-49BA-A0B1-FC7F2BFA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3D89CC-D738-4726-A768-D8AEE712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107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8677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1320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710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776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254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7622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3071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12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640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30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7FFBF-131B-40F1-8BE4-FB9DF472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C55C3F-44EC-4BC5-8DA9-6D17D8C3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9DC6FA-48C5-45AE-95B8-70D8913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E9234F-C34C-473F-A099-60A28909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EA12DF-7D34-477F-86EA-C661B78A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425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61C8B-1AC3-488C-B8FC-3EB08534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B2D9BA-8DED-4B68-A92A-136223783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DC3465-8943-417F-9670-6ABE82114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035217-5F3C-4085-93B2-76D29B31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491E01-D82D-42C8-82EB-3D297C00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2DAE2-6773-434E-9883-4FB469E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4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809D8-4576-450A-81CD-5E783B34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81A27F-6A9F-4DFE-A7F2-746178FD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D1904B-E965-4E3A-BAC3-EFC46B61F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4C3EF5-53CE-40B6-BF02-A862C59B9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754A68-5056-44A6-9FF7-E23F17735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EAC470-EA44-49A0-BA31-7CED3CC9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E0586E-BB4B-4BE1-86E3-951F3377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4EEB25-071F-4AC8-B9DB-45AE074A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02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5AD19-C0F3-498B-9BF4-4B0BB3AD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6A2BFF-A2FA-4A2B-B407-780B3B23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20EED1-81A3-4622-AEB2-866C8E69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26BD9B-3DB9-4F13-9B7D-771D62EE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511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04EBD2-8037-44F9-A992-35C68F0B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78776C-DCA9-4B0B-A632-8BC17821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18BA2-1F2D-4B82-8C26-8D5B5CB0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71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2AE1E-8C42-4E82-B33E-591FBAB6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C289B-799F-4393-ABA1-84A468EF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634198-AF5E-4F41-8633-51A0698A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21BF3C-951E-4AA7-A3A3-5202F107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486AE9-137F-4893-B850-2F2169E8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31A3E0-47FE-4944-AD3C-237206D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86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F734D-8AA6-4738-8825-2CF78DF5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CC26D3-CDE3-4F7B-916F-6A40551DB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7FFD71-CA98-4EA6-AF8D-3018B5E4B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F55E3E-DD32-4A0D-AA8F-657EF47A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461044-0D77-48CF-B55B-FD28FBAB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A1C90D-868C-4616-9B7F-92BE7077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84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4B87F5-3A14-4E53-9813-F41BF978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57E883-F486-49FE-A487-56A34CF5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71652-D327-44D9-9C7E-11873538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3C473-20B0-4033-A651-3AA003E39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5F398-94AD-439A-853F-BA81607C1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28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D8AC78-66EA-4F44-A72E-37699E275063}" type="datetimeFigureOut">
              <a:rPr lang="x-none" smtClean="0"/>
              <a:t>4/10/2020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FCB40C-5D5D-4FA9-8FC2-1FA6CF25326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246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sychologist" TargetMode="External"/><Relationship Id="rId2" Type="http://schemas.openxmlformats.org/officeDocument/2006/relationships/hyperlink" Target="https://en.wikipedia.org/wiki/Israeli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Emotional_intelligenc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articles/10.3389/fnins.2016.00224/full#B6" TargetMode="External"/><Relationship Id="rId3" Type="http://schemas.openxmlformats.org/officeDocument/2006/relationships/hyperlink" Target="https://www.frontiersin.org/articles/10.3389/fnins.2016.00224/full#B1" TargetMode="External"/><Relationship Id="rId7" Type="http://schemas.openxmlformats.org/officeDocument/2006/relationships/hyperlink" Target="https://www.frontiersin.org/articles/10.3389/fnins.2016.00224/full#B29" TargetMode="External"/><Relationship Id="rId2" Type="http://schemas.openxmlformats.org/officeDocument/2006/relationships/hyperlink" Target="https://www.frontiersin.org/articles/10.3389/fnins.2016.00224/full#B20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rontiersin.org/articles/10.3389/fnins.2016.00224/full#B10" TargetMode="External"/><Relationship Id="rId5" Type="http://schemas.openxmlformats.org/officeDocument/2006/relationships/hyperlink" Target="https://www.frontiersin.org/articles/10.3389/fnins.2016.00224/full#B12" TargetMode="External"/><Relationship Id="rId4" Type="http://schemas.openxmlformats.org/officeDocument/2006/relationships/hyperlink" Target="https://www.frontiersin.org/articles/10.3389/fnins.2016.00224/full#B1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erm emotional intelligence was&#10;officially coined in 1990 by Salovey&#10;and Mayer&#10;Emotional Intelligence/Quotient&#10;“The 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8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5748D-8650-4EC4-A2CB-AF8B14E1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774562"/>
          </a:xfrm>
        </p:spPr>
        <p:txBody>
          <a:bodyPr/>
          <a:lstStyle/>
          <a:p>
            <a:r>
              <a:rPr lang="en-US" b="1" dirty="0"/>
              <a:t>Emotional Intelligence within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8CAFF5-4542-4EB4-A384-051C30DD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39688"/>
            <a:ext cx="4535658" cy="5592416"/>
          </a:xfrm>
        </p:spPr>
        <p:txBody>
          <a:bodyPr/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deal effectively and efficiently with their own and other member's emotional turmoil, using it as a source for developing team cohesion and trust. 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gains a reputation .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team leaders and project managers in enhancing EI skills within their groups.</a:t>
            </a:r>
          </a:p>
          <a:p>
            <a:endParaRPr lang="en-US" dirty="0"/>
          </a:p>
        </p:txBody>
      </p:sp>
      <p:pic>
        <p:nvPicPr>
          <p:cNvPr id="5" name="Picture 4" descr="A picture containing fruit, food&#10;&#10;Description automatically generated">
            <a:extLst>
              <a:ext uri="{FF2B5EF4-FFF2-40B4-BE49-F238E27FC236}">
                <a16:creationId xmlns:a16="http://schemas.microsoft.com/office/drawing/2014/main" xmlns="" id="{E7DAAEF0-6DB5-4308-885C-547D7D5F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3" y="1035299"/>
            <a:ext cx="6902547" cy="58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5C98BF0A-B6EF-4EF8-9493-40130EC86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9727"/>
          <a:stretch/>
        </p:blipFill>
        <p:spPr>
          <a:xfrm>
            <a:off x="21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ATHY&#10;SENSING WHAT OTHERS FEEL WITHOUT THEIR&#10;SAYING&#10;TONE OF VOICE , FACIAL EXPRESSIONS OR&#10;ANY OTHER NON VERBAL WAY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16" y="104660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motional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6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CD2B07-9E28-488A-A1BC-A59B7CC6A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28" t="24926" r="-4492" b="42030"/>
          <a:stretch/>
        </p:blipFill>
        <p:spPr>
          <a:xfrm>
            <a:off x="1" y="0"/>
            <a:ext cx="1270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C18397-3A3F-446D-B5E9-0AEF7240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 t="22995" r="-1015" b="41256"/>
          <a:stretch/>
        </p:blipFill>
        <p:spPr>
          <a:xfrm>
            <a:off x="0" y="0"/>
            <a:ext cx="12191999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1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9C8712-83C7-4F2C-A9E2-3533FAB5A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" t="21836" r="2077" b="40870"/>
          <a:stretch/>
        </p:blipFill>
        <p:spPr>
          <a:xfrm>
            <a:off x="-1" y="0"/>
            <a:ext cx="11993217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4734F2-9A2B-4891-84A4-DCE47301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22995" r="6715" b="4318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7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FD138A-6C32-4502-BF5B-618FA1224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" t="23768" r="2464" b="41450"/>
          <a:stretch/>
        </p:blipFill>
        <p:spPr>
          <a:xfrm>
            <a:off x="0" y="-132522"/>
            <a:ext cx="12192000" cy="69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582A15-64CA-4BC1-89EB-AE856DE34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3188" r="2850" b="41063"/>
          <a:stretch/>
        </p:blipFill>
        <p:spPr>
          <a:xfrm>
            <a:off x="0" y="0"/>
            <a:ext cx="12191999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 Emotional Intelligence, or EI, is the ability to identify,&#10;assess, and manage the emotions of one's self, and of&#10;other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62"/>
            <a:ext cx="12192000" cy="70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5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2356FF-C6DB-45F5-A5A4-007166C5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2995" r="2464" b="41836"/>
          <a:stretch/>
        </p:blipFill>
        <p:spPr>
          <a:xfrm>
            <a:off x="1" y="-92764"/>
            <a:ext cx="12192000" cy="69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16E8A9-5AB5-4FD2-B623-9D9B088BC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2995" r="5170" b="4087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F5B993-C04E-4D41-9A97-ACFA7D6F3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" t="22995" r="4783" b="41449"/>
          <a:stretch/>
        </p:blipFill>
        <p:spPr>
          <a:xfrm>
            <a:off x="0" y="92765"/>
            <a:ext cx="12192000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0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4EF021-38C9-47AA-95BC-74251C297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" t="21836" r="1231" b="41256"/>
          <a:stretch/>
        </p:blipFill>
        <p:spPr>
          <a:xfrm>
            <a:off x="0" y="-106016"/>
            <a:ext cx="12191999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3A8AF0-7C95-452C-A5F2-E7F9C00D6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02" r="2078" b="41062"/>
          <a:stretch/>
        </p:blipFill>
        <p:spPr>
          <a:xfrm>
            <a:off x="0" y="-106017"/>
            <a:ext cx="12192000" cy="69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4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FC7C61-B924-4408-9F8C-967479E1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" t="22416" r="-241" b="41642"/>
          <a:stretch/>
        </p:blipFill>
        <p:spPr>
          <a:xfrm>
            <a:off x="0" y="-225287"/>
            <a:ext cx="12192000" cy="70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21D9B9-E8A7-48C6-9748-3A15DF74B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" t="24155" r="2464" b="40869"/>
          <a:stretch/>
        </p:blipFill>
        <p:spPr>
          <a:xfrm>
            <a:off x="0" y="0"/>
            <a:ext cx="1231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Bar-On</a:t>
            </a:r>
            <a:r>
              <a:rPr lang="en-US" dirty="0"/>
              <a:t> is an </a:t>
            </a:r>
            <a:r>
              <a:rPr lang="en-US" dirty="0">
                <a:hlinkClick r:id="rId2" tooltip="Israelis"/>
              </a:rPr>
              <a:t>Israeli</a:t>
            </a:r>
            <a:r>
              <a:rPr lang="en-US" dirty="0"/>
              <a:t> </a:t>
            </a:r>
            <a:r>
              <a:rPr lang="en-US" dirty="0">
                <a:hlinkClick r:id="rId3" tooltip="Psychologist"/>
              </a:rPr>
              <a:t>psychologist</a:t>
            </a:r>
            <a:r>
              <a:rPr lang="en-US" dirty="0"/>
              <a:t> and one of the leading pioneers, theorists and researchers in </a:t>
            </a:r>
            <a:r>
              <a:rPr lang="en-US" dirty="0">
                <a:hlinkClick r:id="rId4" tooltip="Emotional intelligence"/>
              </a:rPr>
              <a:t>emotional intelligence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723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2E8F9B-7BF2-424C-B1E3-201E0CC04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9" t="23382" r="2464" b="40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C17246-44C9-4D0F-801F-DCC1B75E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" t="23382" r="1304" b="40096"/>
          <a:stretch/>
        </p:blipFill>
        <p:spPr>
          <a:xfrm>
            <a:off x="7951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need to understand the emotions to :&#10; relate better to other people,&#10; form healthier relationships,&#10; achieve grea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62"/>
            <a:ext cx="12192000" cy="70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82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F85A5D-DBD7-46A1-974F-780AA936B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" t="22029" r="2078" b="4029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5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CE82BE-4481-440C-A85E-A3C8F8FE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" t="22995" r="1691" b="40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2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6ABEBF-2CCB-47CE-9CAA-ACAEE64D0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" t="23189" r="2078" b="41062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59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88381C-ECD6-4383-8D68-60336AFFB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" t="24155" r="531" b="41835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991D92-171E-4E35-BD5F-6AB82EADC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" t="24155" r="3237" b="408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0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60ACAE-B4A4-4A04-9618-425BA82FB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" t="25121" r="1305" b="40676"/>
          <a:stretch/>
        </p:blipFill>
        <p:spPr>
          <a:xfrm>
            <a:off x="0" y="-159025"/>
            <a:ext cx="12192000" cy="70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8D8585-E0AD-4B32-A8A9-361DDA69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t="21929" r="2849" b="4172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3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E92C6D-8EE5-4557-B1FC-83F4649D5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" t="24541" r="4008" b="41256"/>
          <a:stretch/>
        </p:blipFill>
        <p:spPr>
          <a:xfrm>
            <a:off x="1" y="159027"/>
            <a:ext cx="12191999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17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increase </a:t>
            </a:r>
            <a:r>
              <a:rPr lang="en-US" dirty="0" err="1" smtClean="0"/>
              <a:t>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Utilize an assertive style of communicating</a:t>
            </a:r>
          </a:p>
          <a:p>
            <a:r>
              <a:rPr lang="en-US" b="1" dirty="0"/>
              <a:t>Respond instead of reacting to conflict.</a:t>
            </a:r>
          </a:p>
          <a:p>
            <a:r>
              <a:rPr lang="en-US" b="1" dirty="0"/>
              <a:t>Utilize active listening skills</a:t>
            </a:r>
          </a:p>
          <a:p>
            <a:r>
              <a:rPr lang="en-US" b="1" dirty="0"/>
              <a:t>Be motivated.</a:t>
            </a:r>
          </a:p>
          <a:p>
            <a:r>
              <a:rPr lang="en-US" b="1" dirty="0"/>
              <a:t>Practice ways to maintain a positive attitude</a:t>
            </a:r>
          </a:p>
          <a:p>
            <a:r>
              <a:rPr lang="en-US" b="1" dirty="0"/>
              <a:t> Empathize with others.</a:t>
            </a:r>
          </a:p>
          <a:p>
            <a:r>
              <a:rPr lang="en-US" b="1"/>
              <a:t>Take critique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amygdala in emotions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Amygdala is collection of nuclei found in temporal lobe. </a:t>
            </a:r>
          </a:p>
          <a:p>
            <a:r>
              <a:rPr lang="en-US" dirty="0"/>
              <a:t>There are 2 amygdala one in each hemisphere</a:t>
            </a:r>
          </a:p>
          <a:p>
            <a:r>
              <a:rPr lang="en-US" dirty="0"/>
              <a:t>Term means almond because of almond like shape</a:t>
            </a:r>
          </a:p>
          <a:p>
            <a:r>
              <a:rPr lang="en-US" dirty="0"/>
              <a:t>Amygdala is part of limbic system (group of structures involve in processing of emotions)</a:t>
            </a:r>
          </a:p>
          <a:p>
            <a:r>
              <a:rPr lang="en-US" dirty="0"/>
              <a:t>Historically, it was considered to play role in processing fearful emotions</a:t>
            </a:r>
          </a:p>
          <a:p>
            <a:r>
              <a:rPr lang="en-US" dirty="0"/>
              <a:t>When the threatening stimulus is present in the Environment amygdala identify it as a threat and start fight-flight response</a:t>
            </a:r>
          </a:p>
          <a:p>
            <a:r>
              <a:rPr lang="en-US" dirty="0"/>
              <a:t>It is also involved in processing positive stimuli as well. </a:t>
            </a:r>
          </a:p>
          <a:p>
            <a:r>
              <a:rPr lang="en-US" dirty="0"/>
              <a:t>So, it is involved in assigning positive and negative values to stimuli and consolidation of these memories.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591A4-92A9-4706-8AD7-FAFDBADA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8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MODELS OF 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A02FA7-986A-40BF-8916-A70B661D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2"/>
            <a:ext cx="5127029" cy="3785419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model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EI model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EI model</a:t>
            </a:r>
          </a:p>
          <a:p>
            <a:endParaRPr lang="en-US" sz="2400" dirty="0"/>
          </a:p>
        </p:txBody>
      </p: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xmlns="" id="{B7995D1A-ED47-4E2E-9387-8A5B0EFAC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3" b="3"/>
          <a:stretch/>
        </p:blipFill>
        <p:spPr>
          <a:xfrm>
            <a:off x="4825219" y="696354"/>
            <a:ext cx="7366781" cy="60854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00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It has long been known that the amygdala, </a:t>
            </a:r>
            <a:r>
              <a:rPr lang="en-US" dirty="0" smtClean="0"/>
              <a:t>is </a:t>
            </a:r>
            <a:r>
              <a:rPr lang="en-US" dirty="0"/>
              <a:t>related to emotion, particularly in processing of aversive information (e.g., </a:t>
            </a:r>
            <a:r>
              <a:rPr lang="en-US" dirty="0" err="1">
                <a:hlinkClick r:id="rId2"/>
              </a:rPr>
              <a:t>LeDoux</a:t>
            </a:r>
            <a:r>
              <a:rPr lang="en-US" dirty="0">
                <a:hlinkClick r:id="rId2"/>
              </a:rPr>
              <a:t>, 1996</a:t>
            </a:r>
            <a:r>
              <a:rPr lang="en-US" dirty="0"/>
              <a:t>). However, accumulating evidence suggests that amygdala activation is also involved in processing pleasant information, as observed, for instance, in studies using reward-learning (e.g., </a:t>
            </a:r>
            <a:r>
              <a:rPr lang="en-US" dirty="0" err="1">
                <a:hlinkClick r:id="rId3"/>
              </a:rPr>
              <a:t>Adolphs</a:t>
            </a:r>
            <a:r>
              <a:rPr lang="en-US" dirty="0">
                <a:hlinkClick r:id="rId3"/>
              </a:rPr>
              <a:t>, 2010</a:t>
            </a:r>
            <a:r>
              <a:rPr lang="en-US" dirty="0"/>
              <a:t>; </a:t>
            </a:r>
            <a:r>
              <a:rPr lang="en-US" dirty="0" err="1">
                <a:hlinkClick r:id="rId4"/>
              </a:rPr>
              <a:t>Janak</a:t>
            </a:r>
            <a:r>
              <a:rPr lang="en-US" dirty="0">
                <a:hlinkClick r:id="rId4"/>
              </a:rPr>
              <a:t> and </a:t>
            </a:r>
            <a:r>
              <a:rPr lang="en-US" dirty="0" err="1">
                <a:hlinkClick r:id="rId4"/>
              </a:rPr>
              <a:t>Tye</a:t>
            </a:r>
            <a:r>
              <a:rPr lang="en-US" dirty="0">
                <a:hlinkClick r:id="rId4"/>
              </a:rPr>
              <a:t>, 2015</a:t>
            </a:r>
            <a:r>
              <a:rPr lang="en-US" dirty="0"/>
              <a:t>), episodic memory encoding (e.g., </a:t>
            </a:r>
            <a:r>
              <a:rPr lang="en-US" dirty="0" err="1">
                <a:hlinkClick r:id="rId5"/>
              </a:rPr>
              <a:t>Hamann</a:t>
            </a:r>
            <a:r>
              <a:rPr lang="en-US" dirty="0">
                <a:hlinkClick r:id="rId5"/>
              </a:rPr>
              <a:t> et al., 1999</a:t>
            </a:r>
            <a:r>
              <a:rPr lang="en-US" dirty="0"/>
              <a:t>; </a:t>
            </a:r>
            <a:r>
              <a:rPr lang="en-US" dirty="0" err="1">
                <a:hlinkClick r:id="rId6"/>
              </a:rPr>
              <a:t>Dolcos</a:t>
            </a:r>
            <a:r>
              <a:rPr lang="en-US" dirty="0">
                <a:hlinkClick r:id="rId6"/>
              </a:rPr>
              <a:t> et al., 2004</a:t>
            </a:r>
            <a:r>
              <a:rPr lang="en-US" dirty="0"/>
              <a:t>), pleasant scene or face perception (e.g., </a:t>
            </a:r>
            <a:r>
              <a:rPr lang="en-US" dirty="0" err="1">
                <a:hlinkClick r:id="rId7"/>
              </a:rPr>
              <a:t>Sabatinelli</a:t>
            </a:r>
            <a:r>
              <a:rPr lang="en-US" dirty="0">
                <a:hlinkClick r:id="rId7"/>
              </a:rPr>
              <a:t> et al., 2011</a:t>
            </a:r>
            <a:r>
              <a:rPr lang="en-US" dirty="0"/>
              <a:t>) or mental imagery of pleasant experiences (e.g., </a:t>
            </a:r>
            <a:r>
              <a:rPr lang="en-US" dirty="0">
                <a:hlinkClick r:id="rId8"/>
              </a:rPr>
              <a:t>Costa et al., 2010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272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53C5E-07ED-43AA-B562-B630638C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Ability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71353-3C15-4C84-BB57-52ABFCA2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7377332" cy="4772123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is proposed by Salovey and Mayer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intelligence is the ability to perceive emotion, integrate emotion to facilitate thought, understand emotions and to regulate emotions to promote personal growth.</a:t>
            </a:r>
          </a:p>
          <a:p>
            <a:pPr lvl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talks of 4 types of emotional abilities:  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perception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use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understanding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management</a:t>
            </a:r>
          </a:p>
          <a:p>
            <a:endParaRPr lang="en-US" dirty="0"/>
          </a:p>
        </p:txBody>
      </p:sp>
      <p:pic>
        <p:nvPicPr>
          <p:cNvPr id="4" name="Picture 3" descr="196643_10150200450567269_216296822268_8497520_6781953_n.jpg">
            <a:extLst>
              <a:ext uri="{FF2B5EF4-FFF2-40B4-BE49-F238E27FC236}">
                <a16:creationId xmlns:a16="http://schemas.microsoft.com/office/drawing/2014/main" xmlns="" id="{2DDE4203-F3B7-4137-9709-D9BB4DA232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4345" y="1407892"/>
            <a:ext cx="3807654" cy="52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9EA7ED-FC4B-4304-BC18-CB3437878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50"/>
            <a:ext cx="121920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F0B99-4066-47AC-8D4A-7BE9A3E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Trait EI model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10E4B8-A663-434A-99F4-E5F155B5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9591" cy="4351338"/>
          </a:xfrm>
        </p:spPr>
        <p:txBody>
          <a:bodyPr/>
          <a:lstStyle/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was published in 2009 by PETRIDES.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of EI can be viewed in conjunction with personality.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D9F4B70-35DD-440E-BF66-24138E40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65" y="1603720"/>
            <a:ext cx="5713535" cy="53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61898-E6E4-405C-9C3D-966C5EE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Mixed EI 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9CD57-9EB7-43FC-9207-E9FDB1383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6" y="1690688"/>
            <a:ext cx="699383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model was proposed by Daniel Goleman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competencies are learned capabilities. </a:t>
            </a:r>
          </a:p>
          <a:p>
            <a:pPr lvl="0">
              <a:buNone/>
            </a:pP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major competencies like: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Self-awareness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awareness</a:t>
            </a:r>
          </a:p>
          <a:p>
            <a:pPr lvl="0"/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management</a:t>
            </a:r>
          </a:p>
          <a:p>
            <a:endParaRPr lang="en-US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C4ADD85C-55F7-49EB-9DAD-D3A88CA62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98" y="1581444"/>
            <a:ext cx="4952703" cy="53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37977-97EB-49CD-AC99-F3F75ED4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Emotional Intelligence important for individuals?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2BC27-01CC-4B0E-99FA-C725BEB7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6083105" cy="4866723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development of individuals and organizations.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way of understanding and assessing behavior, management styles, attitudes, interpersonal skills, and potential of people.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Optimism and resilience are the characteristics of an emotionally intelligent person.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higher the emotional intelligence, the better the social relations</a:t>
            </a:r>
          </a:p>
          <a:p>
            <a:endParaRPr lang="en-US" dirty="0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525740BC-CAB8-42CC-A9B9-5AE33F662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90" y="1825625"/>
            <a:ext cx="5481711" cy="50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380</Words>
  <Application>Microsoft Office PowerPoint</Application>
  <PresentationFormat>Custom</PresentationFormat>
  <Paragraphs>52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Droplet</vt:lpstr>
      <vt:lpstr>PowerPoint Presentation</vt:lpstr>
      <vt:lpstr>PowerPoint Presentation</vt:lpstr>
      <vt:lpstr>PowerPoint Presentation</vt:lpstr>
      <vt:lpstr>MODELS OF EI</vt:lpstr>
      <vt:lpstr>Ability model</vt:lpstr>
      <vt:lpstr>PowerPoint Presentation</vt:lpstr>
      <vt:lpstr>Trait EI model  </vt:lpstr>
      <vt:lpstr>Mixed EI model </vt:lpstr>
      <vt:lpstr>Why is Emotional Intelligence important for individuals? </vt:lpstr>
      <vt:lpstr>Emotional Intelligence within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to increase ei</vt:lpstr>
      <vt:lpstr>Role of amygdala in emotions</vt:lpstr>
      <vt:lpstr>So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hassan awan</dc:creator>
  <cp:lastModifiedBy>ANUM YOUSAF</cp:lastModifiedBy>
  <cp:revision>21</cp:revision>
  <dcterms:created xsi:type="dcterms:W3CDTF">2020-04-07T23:30:54Z</dcterms:created>
  <dcterms:modified xsi:type="dcterms:W3CDTF">2020-04-10T07:20:41Z</dcterms:modified>
</cp:coreProperties>
</file>