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2730" y="9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EC9C-7EE8-4A56-855D-18AC07DBDCAD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A21AD-3BA7-4B49-9DF1-2171993A80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EC70-F4BB-48E7-ABB8-9B7E359277E1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9046-D62F-49D8-96B7-3C014DC234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oup 103" descr="Group of several flowers across the bottom of the slide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Freeform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Freeform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" name="Freeform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Freeform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3" name="Freeform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Freeform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  <p:sp>
          <p:nvSpPr>
            <p:cNvPr id="47" name="Freeform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Freeform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58" name="Freeform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9" name="Freeform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60" name="Freeform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grpSp>
          <p:nvGrpSpPr>
            <p:cNvPr id="65" name="Group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Freeform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8" name="Freeform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Freeform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  <p:sp>
          <p:nvSpPr>
            <p:cNvPr id="92" name="Freeform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8" name="Group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Freeform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103" name="Freeform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038D-A533-4232-9027-FA76A8648FFE}" type="datetime1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6782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6684-D08A-4996-B2B7-9E8AD2F23263}" type="datetime1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0738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A8D6-61CB-47CF-BA93-9D77189827BB}" type="datetime1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431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 descr="Group of flowers on the left side of slide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Freeform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Freeform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Freeform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20" name="Freeform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Freeform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Freeform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Freeform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</p:grpSp>
      <p:grpSp>
        <p:nvGrpSpPr>
          <p:cNvPr id="83" name="Group 82" descr="Group of flowers on the right side of slide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Freeform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43" name="Freeform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46" name="Freeform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9" name="Group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Freeform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0" name="Group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Freeform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33163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7E7D-B1C3-4D38-A3E7-DB661474DFA3}" type="datetime1">
              <a:rPr lang="en-US" smtClean="0"/>
              <a:pPr/>
              <a:t>4/23/2021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352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5A98-BAEE-4D67-82E9-CE341A8B1BD7}" type="datetime1">
              <a:rPr lang="en-US" smtClean="0"/>
              <a:pPr/>
              <a:t>4/23/2021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8042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3676-3175-4B01-98B5-6DAE028379AE}" type="datetime1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486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FE93-8C9D-445F-8DF8-8B1CC97CC7C0}" type="datetime1">
              <a:rPr lang="en-US" smtClean="0"/>
              <a:pPr/>
              <a:t>4/23/2021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4987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reeform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F1E-763C-49B4-B17B-F97011BFC2C2}" type="datetime1">
              <a:rPr lang="en-US" smtClean="0"/>
              <a:pPr/>
              <a:t>4/23/2021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366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reeform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0FDC-A43D-4B5A-B091-F5339D0144BE}" type="datetime1">
              <a:rPr lang="en-US" smtClean="0"/>
              <a:pPr/>
              <a:t>4/23/2021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3148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 descr="Single flower on the right side of slide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Freeform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2" name="Group 61" descr="Group of flowers on the left side of slide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Freeform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Freeform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" name="Oval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9" name="Group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Freeform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Oval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Freeform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AB6F22D-34FA-43A4-B48A-40A230D6062C}" type="datetime1">
              <a:rPr lang="en-US" smtClean="0"/>
              <a:pPr/>
              <a:t>4/23/2021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Co-metabolism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6759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report of this phenomenon was the degradation of ethane by the species </a:t>
            </a:r>
            <a:r>
              <a:rPr lang="en-US" i="1" dirty="0"/>
              <a:t>Pseudomonas </a:t>
            </a:r>
            <a:r>
              <a:rPr lang="en-US" i="1" dirty="0" err="1"/>
              <a:t>methanica</a:t>
            </a:r>
            <a:r>
              <a:rPr lang="en-US" dirty="0"/>
              <a:t>.</a:t>
            </a:r>
          </a:p>
          <a:p>
            <a:r>
              <a:rPr lang="en-US" dirty="0"/>
              <a:t>These bacteria degrade their growth-substrate methane with the enzyme </a:t>
            </a:r>
            <a:r>
              <a:rPr lang="en-US" b="1" dirty="0"/>
              <a:t>methane </a:t>
            </a:r>
            <a:r>
              <a:rPr lang="en-US" b="1" dirty="0" err="1"/>
              <a:t>monooxygenase</a:t>
            </a:r>
            <a:r>
              <a:rPr lang="en-US" b="1" dirty="0"/>
              <a:t> (MMO). </a:t>
            </a:r>
          </a:p>
          <a:p>
            <a:r>
              <a:rPr lang="en-US" dirty="0"/>
              <a:t>MMO was discovered to be capable of degrading ethane and propane, although the bacteria were unable to use these compounds as energy and carbon sources to grow.</a:t>
            </a:r>
          </a:p>
        </p:txBody>
      </p:sp>
    </p:spTree>
    <p:extLst>
      <p:ext uri="{BB962C8B-B14F-4D97-AF65-F5344CB8AC3E}">
        <p14:creationId xmlns:p14="http://schemas.microsoft.com/office/powerpoint/2010/main" xmlns="" val="2452229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example is </a:t>
            </a:r>
            <a:r>
              <a:rPr lang="en-US" i="1" dirty="0"/>
              <a:t>Mycobacterium </a:t>
            </a:r>
            <a:r>
              <a:rPr lang="en-US" i="1" dirty="0" err="1"/>
              <a:t>vaccae</a:t>
            </a:r>
            <a:r>
              <a:rPr lang="en-US" i="1" dirty="0"/>
              <a:t>, </a:t>
            </a:r>
            <a:r>
              <a:rPr lang="en-US" dirty="0"/>
              <a:t>which uses an alkane </a:t>
            </a:r>
            <a:r>
              <a:rPr lang="en-US" dirty="0" err="1"/>
              <a:t>monooxygenase</a:t>
            </a:r>
            <a:r>
              <a:rPr lang="en-US" dirty="0"/>
              <a:t> enzyme to oxidize propane.</a:t>
            </a:r>
          </a:p>
          <a:p>
            <a:r>
              <a:rPr lang="en-US" dirty="0"/>
              <a:t> Accidentally, this enzyme also oxidizes, at no additional cost for M. </a:t>
            </a:r>
            <a:r>
              <a:rPr lang="en-US" dirty="0" err="1"/>
              <a:t>vaccae</a:t>
            </a:r>
            <a:r>
              <a:rPr lang="en-US" dirty="0"/>
              <a:t>, cyclohexane into </a:t>
            </a:r>
            <a:r>
              <a:rPr lang="en-US" dirty="0" err="1"/>
              <a:t>cyclohexanol</a:t>
            </a:r>
            <a:r>
              <a:rPr lang="en-US" dirty="0"/>
              <a:t>. </a:t>
            </a:r>
          </a:p>
          <a:p>
            <a:r>
              <a:rPr lang="en-US" dirty="0"/>
              <a:t>Thus, cyclohexane is co-metabolized in the presence of propane. </a:t>
            </a:r>
          </a:p>
          <a:p>
            <a:r>
              <a:rPr lang="en-US" dirty="0"/>
              <a:t>This allows for the commensal growth of Pseudomonas on cyclohexane. The latter can metabolize </a:t>
            </a:r>
            <a:r>
              <a:rPr lang="en-US" dirty="0" err="1"/>
              <a:t>cyclohexanol</a:t>
            </a:r>
            <a:r>
              <a:rPr lang="en-US" dirty="0"/>
              <a:t>, but not cyclohexane.</a:t>
            </a:r>
          </a:p>
        </p:txBody>
      </p:sp>
    </p:spTree>
    <p:extLst>
      <p:ext uri="{BB962C8B-B14F-4D97-AF65-F5344CB8AC3E}">
        <p14:creationId xmlns:p14="http://schemas.microsoft.com/office/powerpoint/2010/main" xmlns="" val="2167993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Co-metabolic Bioremediation Substrates, Enzymes &amp; contaminants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8947910"/>
              </p:ext>
            </p:extLst>
          </p:nvPr>
        </p:nvGraphicFramePr>
        <p:xfrm>
          <a:off x="1204330" y="1708653"/>
          <a:ext cx="10013796" cy="5066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9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689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689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689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689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689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664409">
                <a:tc>
                  <a:txBody>
                    <a:bodyPr/>
                    <a:lstStyle/>
                    <a:p>
                      <a:r>
                        <a:rPr lang="en-US" dirty="0"/>
                        <a:t>Substrates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Methane,</a:t>
                      </a:r>
                    </a:p>
                    <a:p>
                      <a:r>
                        <a:rPr lang="en-US" dirty="0"/>
                        <a:t>Methanol,</a:t>
                      </a:r>
                    </a:p>
                    <a:p>
                      <a:r>
                        <a:rPr lang="en-US" dirty="0"/>
                        <a:t>Propane,</a:t>
                      </a:r>
                    </a:p>
                    <a:p>
                      <a:r>
                        <a:rPr lang="en-US" dirty="0"/>
                        <a:t>Propylene</a:t>
                      </a:r>
                    </a:p>
                    <a:p>
                      <a:r>
                        <a:rPr lang="en-US" dirty="0"/>
                        <a:t>(aerobic)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Ammonia,</a:t>
                      </a:r>
                    </a:p>
                    <a:p>
                      <a:r>
                        <a:rPr lang="en-US" dirty="0"/>
                        <a:t>Nitrate</a:t>
                      </a:r>
                    </a:p>
                    <a:p>
                      <a:r>
                        <a:rPr lang="en-US" dirty="0"/>
                        <a:t>(aerobic)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Toluene,</a:t>
                      </a:r>
                      <a:r>
                        <a:rPr lang="en-US" baseline="0" dirty="0"/>
                        <a:t> butane,</a:t>
                      </a:r>
                    </a:p>
                    <a:p>
                      <a:r>
                        <a:rPr lang="en-US" baseline="0" dirty="0"/>
                        <a:t>Phenol, citrate</a:t>
                      </a:r>
                    </a:p>
                    <a:p>
                      <a:r>
                        <a:rPr lang="en-US" baseline="0" dirty="0"/>
                        <a:t>(aerobic)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Methanol</a:t>
                      </a:r>
                    </a:p>
                    <a:p>
                      <a:r>
                        <a:rPr lang="en-US" dirty="0"/>
                        <a:t>(anaerobic)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Glucose,</a:t>
                      </a:r>
                    </a:p>
                    <a:p>
                      <a:r>
                        <a:rPr lang="en-US" dirty="0"/>
                        <a:t>Acetate,</a:t>
                      </a:r>
                    </a:p>
                    <a:p>
                      <a:r>
                        <a:rPr lang="en-US" dirty="0" err="1"/>
                        <a:t>Lacetate</a:t>
                      </a:r>
                      <a:r>
                        <a:rPr lang="en-US" dirty="0"/>
                        <a:t>,</a:t>
                      </a:r>
                    </a:p>
                    <a:p>
                      <a:r>
                        <a:rPr lang="en-US" dirty="0" err="1"/>
                        <a:t>Sulphate</a:t>
                      </a:r>
                      <a:r>
                        <a:rPr lang="en-US" dirty="0"/>
                        <a:t>,</a:t>
                      </a:r>
                    </a:p>
                    <a:p>
                      <a:r>
                        <a:rPr lang="en-US" dirty="0"/>
                        <a:t>Pyruvate</a:t>
                      </a:r>
                    </a:p>
                    <a:p>
                      <a:r>
                        <a:rPr lang="en-US" dirty="0"/>
                        <a:t>(anaerobic)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64409">
                <a:tc>
                  <a:txBody>
                    <a:bodyPr/>
                    <a:lstStyle/>
                    <a:p>
                      <a:r>
                        <a:rPr lang="en-US" dirty="0"/>
                        <a:t>Enzyme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Methane </a:t>
                      </a:r>
                      <a:r>
                        <a:rPr lang="en-US" sz="1400" dirty="0" err="1"/>
                        <a:t>Monooxygenase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Methanol dehydrogenase</a:t>
                      </a:r>
                    </a:p>
                    <a:p>
                      <a:r>
                        <a:rPr lang="en-US" sz="1400" dirty="0"/>
                        <a:t>Alkene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monoxygenase</a:t>
                      </a:r>
                      <a:endParaRPr lang="en-US" sz="1400" baseline="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Ammonia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moonooxygenase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Toluene </a:t>
                      </a:r>
                      <a:r>
                        <a:rPr lang="en-US" sz="1400" dirty="0" err="1"/>
                        <a:t>monoxygenase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Toluene </a:t>
                      </a:r>
                      <a:r>
                        <a:rPr lang="en-US" sz="1400" dirty="0" err="1"/>
                        <a:t>dioxygenase</a:t>
                      </a:r>
                      <a:endParaRPr lang="en-US" sz="140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Alchohol</a:t>
                      </a:r>
                      <a:r>
                        <a:rPr lang="en-US" sz="1400" dirty="0"/>
                        <a:t> </a:t>
                      </a:r>
                    </a:p>
                    <a:p>
                      <a:r>
                        <a:rPr lang="en-US" sz="1400" dirty="0" err="1"/>
                        <a:t>dehyddrogenase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Dehalogenase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64409">
                <a:tc>
                  <a:txBody>
                    <a:bodyPr/>
                    <a:lstStyle/>
                    <a:p>
                      <a:r>
                        <a:rPr lang="en-US" sz="1400" dirty="0"/>
                        <a:t>Contaminants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TCE, DCE, VC, PCBs, PAHs, MTBE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TCE, DCE, VC, TNT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TCE, DCE, VC, TCA, MTBE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PCE, TCE, DCE, VC, </a:t>
                      </a:r>
                      <a:r>
                        <a:rPr lang="en-US" dirty="0" err="1"/>
                        <a:t>Hexachloro</a:t>
                      </a:r>
                      <a:r>
                        <a:rPr lang="en-US" dirty="0"/>
                        <a:t>-cyclohexane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BTEX, PCE, PAHs, </a:t>
                      </a:r>
                      <a:r>
                        <a:rPr lang="en-US" dirty="0" err="1"/>
                        <a:t>Pyrene</a:t>
                      </a:r>
                      <a:r>
                        <a:rPr lang="en-US" dirty="0"/>
                        <a:t>, TNT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1321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YOU🎈🎉</a:t>
            </a:r>
          </a:p>
        </p:txBody>
      </p:sp>
    </p:spTree>
    <p:extLst>
      <p:ext uri="{BB962C8B-B14F-4D97-AF65-F5344CB8AC3E}">
        <p14:creationId xmlns:p14="http://schemas.microsoft.com/office/powerpoint/2010/main" xmlns="" val="2734095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Cometabolism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4488" y="2285999"/>
            <a:ext cx="7370956" cy="3729623"/>
          </a:xfrm>
        </p:spPr>
        <p:txBody>
          <a:bodyPr/>
          <a:lstStyle/>
          <a:p>
            <a:r>
              <a:rPr lang="en-US" dirty="0"/>
              <a:t>Cometabolism is defined as </a:t>
            </a:r>
          </a:p>
          <a:p>
            <a:r>
              <a:rPr lang="en-US" dirty="0"/>
              <a:t>the simultaneous </a:t>
            </a:r>
            <a:r>
              <a:rPr lang="en-US" u="sng" dirty="0"/>
              <a:t>degradation of two compounds</a:t>
            </a:r>
            <a:r>
              <a:rPr lang="en-US" dirty="0"/>
              <a:t>, in which the degradation of the second compound (the secondary substrate) depends on the presence of the first compound (the primary substrate)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1571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Cometabolism in bioremediation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of the molecules that are </a:t>
            </a:r>
            <a:r>
              <a:rPr lang="en-US" dirty="0" err="1"/>
              <a:t>cometabolically</a:t>
            </a:r>
            <a:r>
              <a:rPr lang="en-US" dirty="0"/>
              <a:t> degraded by bacteria are</a:t>
            </a:r>
          </a:p>
          <a:p>
            <a:r>
              <a:rPr lang="en-US" dirty="0"/>
              <a:t> </a:t>
            </a:r>
            <a:r>
              <a:rPr lang="en-US" b="1" dirty="0"/>
              <a:t>xenobiotic, persistent compounds, such as PCE, TCE, and MTBE</a:t>
            </a:r>
            <a:r>
              <a:rPr lang="en-US" dirty="0"/>
              <a:t>, </a:t>
            </a:r>
          </a:p>
          <a:p>
            <a:r>
              <a:rPr lang="en-US" dirty="0"/>
              <a:t>that have harmful effects on several types of environments. </a:t>
            </a:r>
          </a:p>
          <a:p>
            <a:r>
              <a:rPr lang="en-US" dirty="0"/>
              <a:t>Co-metabolism is thus used as an approach to biologically degrade hazardous solvents.</a:t>
            </a:r>
          </a:p>
        </p:txBody>
      </p:sp>
    </p:spTree>
    <p:extLst>
      <p:ext uri="{BB962C8B-B14F-4D97-AF65-F5344CB8AC3E}">
        <p14:creationId xmlns:p14="http://schemas.microsoft.com/office/powerpoint/2010/main" xmlns="" val="1826695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Cometabolism can be used for the biodegradation of </a:t>
            </a:r>
            <a:r>
              <a:rPr lang="en-US" b="1" dirty="0"/>
              <a:t>methyl-</a:t>
            </a:r>
            <a:r>
              <a:rPr lang="en-US" b="1" dirty="0" err="1"/>
              <a:t>tert</a:t>
            </a:r>
            <a:r>
              <a:rPr lang="en-US" b="1" dirty="0"/>
              <a:t>-butyl</a:t>
            </a:r>
            <a:r>
              <a:rPr lang="en-US" dirty="0"/>
              <a:t> ether </a:t>
            </a:r>
          </a:p>
          <a:p>
            <a:r>
              <a:rPr lang="en-US" b="1" dirty="0"/>
              <a:t>(MTBE)</a:t>
            </a:r>
          </a:p>
          <a:p>
            <a:r>
              <a:rPr lang="en-US" dirty="0"/>
              <a:t>: an aquatic environment pollutant. Some </a:t>
            </a:r>
            <a:r>
              <a:rPr lang="en-US" b="1" dirty="0"/>
              <a:t>Pseudomonas</a:t>
            </a:r>
            <a:r>
              <a:rPr lang="en-US" dirty="0"/>
              <a:t> members were found to be able to fully degrade MTBE </a:t>
            </a:r>
            <a:r>
              <a:rPr lang="en-US" dirty="0" err="1"/>
              <a:t>cometabolically</a:t>
            </a:r>
            <a:r>
              <a:rPr lang="en-US" dirty="0"/>
              <a:t> with the enzymes they produce to oxidize n-alkanes (e.g. </a:t>
            </a:r>
            <a:r>
              <a:rPr lang="en-US" u="sng" dirty="0"/>
              <a:t>methane, propane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2928076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</a:t>
            </a:r>
            <a:r>
              <a:rPr lang="en-US" dirty="0"/>
              <a:t>ioremediation of chlorinated solvents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promising method of bioremediation of chlorinated solvents involves </a:t>
            </a:r>
            <a:r>
              <a:rPr lang="en-US" dirty="0" err="1"/>
              <a:t>cometabolism</a:t>
            </a:r>
            <a:r>
              <a:rPr lang="en-US" dirty="0"/>
              <a:t> of the contaminants by </a:t>
            </a:r>
            <a:r>
              <a:rPr lang="en-US" b="1" dirty="0"/>
              <a:t>aerobic microorganisms </a:t>
            </a:r>
            <a:r>
              <a:rPr lang="en-US" dirty="0"/>
              <a:t>in groundwater and soils. </a:t>
            </a:r>
          </a:p>
          <a:p>
            <a:r>
              <a:rPr lang="en-US" dirty="0"/>
              <a:t>Several aerobic microorganisms have been demonstrated to be capable of doing this, including n-alkane, aromatic compound (e.g. toluene, phenol) and ammonium oxidizers. </a:t>
            </a:r>
          </a:p>
          <a:p>
            <a:r>
              <a:rPr lang="en-US" dirty="0"/>
              <a:t>One example is Pseudomonas </a:t>
            </a:r>
            <a:r>
              <a:rPr lang="en-US" dirty="0" err="1"/>
              <a:t>stutzeri</a:t>
            </a:r>
            <a:r>
              <a:rPr lang="en-US" dirty="0"/>
              <a:t> OX1, which can degrade a hazardous, and water-soluble compound </a:t>
            </a:r>
            <a:r>
              <a:rPr lang="en-US" dirty="0" err="1"/>
              <a:t>tetrachloroethylene</a:t>
            </a:r>
            <a:r>
              <a:rPr lang="en-US" dirty="0"/>
              <a:t> (PCE)</a:t>
            </a:r>
          </a:p>
        </p:txBody>
      </p:sp>
    </p:spTree>
    <p:extLst>
      <p:ext uri="{BB962C8B-B14F-4D97-AF65-F5344CB8AC3E}">
        <p14:creationId xmlns:p14="http://schemas.microsoft.com/office/powerpoint/2010/main" xmlns="" val="2207501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PCE, one of the major underground water contaminants, was regarded as being </a:t>
            </a:r>
            <a:r>
              <a:rPr lang="en-US" dirty="0" err="1"/>
              <a:t>undegradable</a:t>
            </a:r>
            <a:r>
              <a:rPr lang="en-US" dirty="0"/>
              <a:t> under aerobic conditions</a:t>
            </a:r>
          </a:p>
          <a:p>
            <a:r>
              <a:rPr lang="en-US" dirty="0"/>
              <a:t> and only degraded via reductive </a:t>
            </a:r>
            <a:r>
              <a:rPr lang="en-US" dirty="0" err="1"/>
              <a:t>dehalogenation</a:t>
            </a:r>
            <a:r>
              <a:rPr lang="en-US" dirty="0"/>
              <a:t> to be used as a growth-substrate by organisms</a:t>
            </a:r>
          </a:p>
          <a:p>
            <a:r>
              <a:rPr lang="en-US" dirty="0"/>
              <a:t> Reductive </a:t>
            </a:r>
            <a:r>
              <a:rPr lang="en-US" dirty="0" err="1"/>
              <a:t>dehalogenation</a:t>
            </a:r>
            <a:r>
              <a:rPr lang="en-US" dirty="0"/>
              <a:t> often results in the partial </a:t>
            </a:r>
            <a:r>
              <a:rPr lang="en-US" dirty="0" err="1"/>
              <a:t>dechlorination</a:t>
            </a:r>
            <a:r>
              <a:rPr lang="en-US" dirty="0"/>
              <a:t> of the PCE, giving rise to toxic compounds such as TCE, DCE, and vinyl chloride.</a:t>
            </a:r>
          </a:p>
        </p:txBody>
      </p:sp>
    </p:spTree>
    <p:extLst>
      <p:ext uri="{BB962C8B-B14F-4D97-AF65-F5344CB8AC3E}">
        <p14:creationId xmlns:p14="http://schemas.microsoft.com/office/powerpoint/2010/main" xmlns="" val="3004184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Pseudomonas </a:t>
            </a:r>
            <a:r>
              <a:rPr lang="en-US" dirty="0" err="1"/>
              <a:t>st.</a:t>
            </a:r>
            <a:r>
              <a:rPr lang="en-US" dirty="0"/>
              <a:t> OX1 can degrade PCE under aerobic conditions by using </a:t>
            </a:r>
            <a:r>
              <a:rPr lang="en-US" b="1" dirty="0"/>
              <a:t>toluene-o-xylene </a:t>
            </a:r>
            <a:r>
              <a:rPr lang="en-US" b="1" dirty="0" err="1"/>
              <a:t>monooxygenase</a:t>
            </a:r>
            <a:r>
              <a:rPr lang="en-US" b="1" dirty="0"/>
              <a:t> (</a:t>
            </a:r>
            <a:r>
              <a:rPr lang="en-US" b="1" dirty="0" err="1"/>
              <a:t>ToMO</a:t>
            </a:r>
            <a:r>
              <a:rPr lang="en-US" b="1" dirty="0"/>
              <a:t>), </a:t>
            </a:r>
          </a:p>
          <a:p>
            <a:r>
              <a:rPr lang="en-US" dirty="0"/>
              <a:t>an enzyme they produce to derive energy and carbon from toluene and several other aromatic compounds. </a:t>
            </a:r>
          </a:p>
          <a:p>
            <a:r>
              <a:rPr lang="en-US" dirty="0"/>
              <a:t>This biological process could be utilized to remove PCE from aerobic polluted sites</a:t>
            </a:r>
          </a:p>
        </p:txBody>
      </p:sp>
    </p:spTree>
    <p:extLst>
      <p:ext uri="{BB962C8B-B14F-4D97-AF65-F5344CB8AC3E}">
        <p14:creationId xmlns:p14="http://schemas.microsoft.com/office/powerpoint/2010/main" xmlns="" val="2499065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Cometabolic</a:t>
            </a:r>
            <a:r>
              <a:rPr lang="en-US" dirty="0"/>
              <a:t> Pathway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Cometabolism: Aerobic microbial metabolism of another compound with oxygen Anaerobic microbial metabolism of another compound in an environment devoid of oxygen •</a:t>
            </a:r>
          </a:p>
          <a:p>
            <a:r>
              <a:rPr lang="en-US" dirty="0"/>
              <a:t> Cometabolism - transformation of an organic compound by a microorganism that is unable to use the substrate as a source of energy </a:t>
            </a:r>
          </a:p>
          <a:p>
            <a:r>
              <a:rPr lang="en-US" dirty="0"/>
              <a:t>Metabolites or transformation products from </a:t>
            </a:r>
            <a:r>
              <a:rPr lang="en-US" dirty="0" err="1"/>
              <a:t>cometabolism</a:t>
            </a:r>
            <a:r>
              <a:rPr lang="en-US" dirty="0"/>
              <a:t> by one organism can typically be used as an energy source by another </a:t>
            </a:r>
          </a:p>
          <a:p>
            <a:r>
              <a:rPr lang="en-US" dirty="0"/>
              <a:t> Ensign et al. (1992) reported that pure cultures of </a:t>
            </a:r>
            <a:r>
              <a:rPr lang="en-US" dirty="0" err="1"/>
              <a:t>Xanthobacter</a:t>
            </a:r>
            <a:r>
              <a:rPr lang="en-US" dirty="0"/>
              <a:t> sp. </a:t>
            </a:r>
            <a:r>
              <a:rPr lang="en-US" dirty="0" err="1"/>
              <a:t>cometabilized</a:t>
            </a:r>
            <a:r>
              <a:rPr lang="en-US" dirty="0"/>
              <a:t> TCE with the utilization of propylene as a substrate using the enzyme alkene </a:t>
            </a:r>
            <a:r>
              <a:rPr lang="en-US" dirty="0" err="1"/>
              <a:t>monooxygenase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153469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in contrast to </a:t>
            </a:r>
            <a:r>
              <a:rPr lang="en-US" u="sng" dirty="0"/>
              <a:t>simultaneous catabolism</a:t>
            </a:r>
            <a:r>
              <a:rPr lang="en-US" dirty="0"/>
              <a:t>, where each substrate is catabolized concomitantly by different enzymes.</a:t>
            </a:r>
          </a:p>
          <a:p>
            <a:r>
              <a:rPr lang="en-US" dirty="0"/>
              <a:t> Cometabolism occurs when an enzyme produced by an organism to catalyze the degradation of its growth-substrate to derive energy and carbon from it is also capable of degrading additional compounds.</a:t>
            </a:r>
          </a:p>
          <a:p>
            <a:r>
              <a:rPr lang="en-US" dirty="0"/>
              <a:t> The fortuitous degradation of these additional compounds does not support the growth of the bacteria, and some of these compounds can even be toxic in certain concentrations to the bacteria.</a:t>
            </a:r>
          </a:p>
        </p:txBody>
      </p:sp>
    </p:spTree>
    <p:extLst>
      <p:ext uri="{BB962C8B-B14F-4D97-AF65-F5344CB8AC3E}">
        <p14:creationId xmlns:p14="http://schemas.microsoft.com/office/powerpoint/2010/main" xmlns="" val="856258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LOWERS 16X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urple flowers on blue (widescreen).potx" id="{828F1CAB-9298-4592-9282-F8DFCE9B5AAD}" vid="{F1565BE0-C58B-47E2-98D9-9569E7AA0A86}"/>
    </a:ext>
  </a:extLst>
</a:theme>
</file>

<file path=ppt/theme/theme2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Purple flowers on blue (widescreen)</Template>
  <TotalTime>63</TotalTime>
  <Words>748</Words>
  <Application>Microsoft Office PowerPoint</Application>
  <PresentationFormat>Custom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FLOWERS 16X9</vt:lpstr>
      <vt:lpstr>Co-metabolism</vt:lpstr>
      <vt:lpstr>Cometabolism</vt:lpstr>
      <vt:lpstr>Cometabolism in bioremediation</vt:lpstr>
      <vt:lpstr>Slide 4</vt:lpstr>
      <vt:lpstr>Bioremediation of chlorinated solvents</vt:lpstr>
      <vt:lpstr>Continue…</vt:lpstr>
      <vt:lpstr>…</vt:lpstr>
      <vt:lpstr>Cometabolic Pathway </vt:lpstr>
      <vt:lpstr>Slide 9</vt:lpstr>
      <vt:lpstr>Slide 10</vt:lpstr>
      <vt:lpstr>Slide 11</vt:lpstr>
      <vt:lpstr>Co-metabolic Bioremediation Substrates, Enzymes &amp; contaminants </vt:lpstr>
      <vt:lpstr>THANK YOU🎈🎉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Cometabolism</dc:title>
  <dc:creator>Alina azam</dc:creator>
  <cp:lastModifiedBy>KAWISH COMPUTERS</cp:lastModifiedBy>
  <cp:revision>10</cp:revision>
  <dcterms:created xsi:type="dcterms:W3CDTF">2021-04-13T02:45:40Z</dcterms:created>
  <dcterms:modified xsi:type="dcterms:W3CDTF">2021-04-23T06:38:39Z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