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71" r:id="rId3"/>
    <p:sldId id="290" r:id="rId4"/>
    <p:sldId id="272" r:id="rId5"/>
    <p:sldId id="273" r:id="rId6"/>
    <p:sldId id="296" r:id="rId7"/>
    <p:sldId id="274" r:id="rId8"/>
    <p:sldId id="275" r:id="rId9"/>
    <p:sldId id="297"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95" r:id="rId24"/>
    <p:sldId id="28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0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D9DDF1-A499-46C2-AA23-5C2E58C7A202}" type="datetimeFigureOut">
              <a:rPr lang="en-US" smtClean="0"/>
              <a:t>12/1/2020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BB465A-91E0-4FCE-B14D-F7F362FD5951}" type="slidenum">
              <a:rPr lang="en-US" smtClean="0"/>
              <a:t>‹#›</a:t>
            </a:fld>
            <a:endParaRPr lang="en-US"/>
          </a:p>
        </p:txBody>
      </p:sp>
    </p:spTree>
    <p:extLst>
      <p:ext uri="{BB962C8B-B14F-4D97-AF65-F5344CB8AC3E}">
        <p14:creationId xmlns:p14="http://schemas.microsoft.com/office/powerpoint/2010/main" val="382242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79CEF82-9575-45B5-83C0-24120E63980E}" type="datetime1">
              <a:rPr lang="en-US" smtClean="0"/>
              <a:t>12/1/2020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04F56BA0-E311-4548-89C0-32CC932D3ADF}" type="slidenum">
              <a:rPr lang="en-US" smtClean="0"/>
              <a:t>‹#›</a:t>
            </a:fld>
            <a:endParaRPr lang="en-US"/>
          </a:p>
        </p:txBody>
      </p:sp>
    </p:spTree>
    <p:extLst>
      <p:ext uri="{BB962C8B-B14F-4D97-AF65-F5344CB8AC3E}">
        <p14:creationId xmlns:p14="http://schemas.microsoft.com/office/powerpoint/2010/main" val="1553254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65F16B-9422-495D-A3B5-3EC6416416B8}" type="datetime1">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4F56BA0-E311-4548-89C0-32CC932D3ADF}" type="slidenum">
              <a:rPr lang="en-US" smtClean="0"/>
              <a:t>‹#›</a:t>
            </a:fld>
            <a:endParaRPr lang="en-US"/>
          </a:p>
        </p:txBody>
      </p:sp>
    </p:spTree>
    <p:extLst>
      <p:ext uri="{BB962C8B-B14F-4D97-AF65-F5344CB8AC3E}">
        <p14:creationId xmlns:p14="http://schemas.microsoft.com/office/powerpoint/2010/main" val="184439414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65F16B-9422-495D-A3B5-3EC6416416B8}"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4F56BA0-E311-4548-89C0-32CC932D3ADF}" type="slidenum">
              <a:rPr lang="en-US" smtClean="0"/>
              <a:t>‹#›</a:t>
            </a:fld>
            <a:endParaRPr lang="en-US"/>
          </a:p>
        </p:txBody>
      </p:sp>
    </p:spTree>
    <p:extLst>
      <p:ext uri="{BB962C8B-B14F-4D97-AF65-F5344CB8AC3E}">
        <p14:creationId xmlns:p14="http://schemas.microsoft.com/office/powerpoint/2010/main" val="29494874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65F16B-9422-495D-A3B5-3EC6416416B8}"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4F56BA0-E311-4548-89C0-32CC932D3ADF}" type="slidenum">
              <a:rPr lang="en-US" smtClean="0"/>
              <a:t>‹#›</a:t>
            </a:fld>
            <a:endParaRPr lang="en-US"/>
          </a:p>
        </p:txBody>
      </p:sp>
    </p:spTree>
    <p:extLst>
      <p:ext uri="{BB962C8B-B14F-4D97-AF65-F5344CB8AC3E}">
        <p14:creationId xmlns:p14="http://schemas.microsoft.com/office/powerpoint/2010/main" val="339295505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65F16B-9422-495D-A3B5-3EC6416416B8}"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4F56BA0-E311-4548-89C0-32CC932D3ADF}" type="slidenum">
              <a:rPr lang="en-US" smtClean="0"/>
              <a:t>‹#›</a:t>
            </a:fld>
            <a:endParaRPr lang="en-US"/>
          </a:p>
        </p:txBody>
      </p:sp>
    </p:spTree>
    <p:extLst>
      <p:ext uri="{BB962C8B-B14F-4D97-AF65-F5344CB8AC3E}">
        <p14:creationId xmlns:p14="http://schemas.microsoft.com/office/powerpoint/2010/main" val="361230185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065F16B-9422-495D-A3B5-3EC6416416B8}" type="datetime1">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F56BA0-E311-4548-89C0-32CC932D3ADF}" type="slidenum">
              <a:rPr lang="en-US" smtClean="0"/>
              <a:t>‹#›</a:t>
            </a:fld>
            <a:endParaRPr lang="en-US"/>
          </a:p>
        </p:txBody>
      </p:sp>
    </p:spTree>
    <p:extLst>
      <p:ext uri="{BB962C8B-B14F-4D97-AF65-F5344CB8AC3E}">
        <p14:creationId xmlns:p14="http://schemas.microsoft.com/office/powerpoint/2010/main" val="427246720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065F16B-9422-495D-A3B5-3EC6416416B8}" type="datetime1">
              <a:rPr lang="en-US" smtClean="0"/>
              <a:t>12/1/2020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04F56BA0-E311-4548-89C0-32CC932D3ADF}" type="slidenum">
              <a:rPr lang="en-US" smtClean="0"/>
              <a:t>‹#›</a:t>
            </a:fld>
            <a:endParaRPr lang="en-US"/>
          </a:p>
        </p:txBody>
      </p:sp>
    </p:spTree>
    <p:extLst>
      <p:ext uri="{BB962C8B-B14F-4D97-AF65-F5344CB8AC3E}">
        <p14:creationId xmlns:p14="http://schemas.microsoft.com/office/powerpoint/2010/main" val="182350047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D31A6E4-F098-4043-A933-D26448BA2106}"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56BA0-E311-4548-89C0-32CC932D3ADF}" type="slidenum">
              <a:rPr lang="en-US" smtClean="0"/>
              <a:t>‹#›</a:t>
            </a:fld>
            <a:endParaRPr lang="en-US"/>
          </a:p>
        </p:txBody>
      </p:sp>
    </p:spTree>
    <p:extLst>
      <p:ext uri="{BB962C8B-B14F-4D97-AF65-F5344CB8AC3E}">
        <p14:creationId xmlns:p14="http://schemas.microsoft.com/office/powerpoint/2010/main" val="2585839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D1F63C05-659A-4EAB-8979-E5CD00E94402}"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4F56BA0-E311-4548-89C0-32CC932D3ADF}" type="slidenum">
              <a:rPr lang="en-US" smtClean="0"/>
              <a:t>‹#›</a:t>
            </a:fld>
            <a:endParaRPr lang="en-US"/>
          </a:p>
        </p:txBody>
      </p:sp>
    </p:spTree>
    <p:extLst>
      <p:ext uri="{BB962C8B-B14F-4D97-AF65-F5344CB8AC3E}">
        <p14:creationId xmlns:p14="http://schemas.microsoft.com/office/powerpoint/2010/main" val="2100043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E3EFEE-5AC6-41F3-B220-27E524D296BF}"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56BA0-E311-4548-89C0-32CC932D3ADF}" type="slidenum">
              <a:rPr lang="en-US" smtClean="0"/>
              <a:t>‹#›</a:t>
            </a:fld>
            <a:endParaRPr lang="en-US"/>
          </a:p>
        </p:txBody>
      </p:sp>
    </p:spTree>
    <p:extLst>
      <p:ext uri="{BB962C8B-B14F-4D97-AF65-F5344CB8AC3E}">
        <p14:creationId xmlns:p14="http://schemas.microsoft.com/office/powerpoint/2010/main" val="1496498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3B2282-355F-4905-98DE-90548F0A0C4E}"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4F56BA0-E311-4548-89C0-32CC932D3ADF}" type="slidenum">
              <a:rPr lang="en-US" smtClean="0"/>
              <a:t>‹#›</a:t>
            </a:fld>
            <a:endParaRPr lang="en-US"/>
          </a:p>
        </p:txBody>
      </p:sp>
    </p:spTree>
    <p:extLst>
      <p:ext uri="{BB962C8B-B14F-4D97-AF65-F5344CB8AC3E}">
        <p14:creationId xmlns:p14="http://schemas.microsoft.com/office/powerpoint/2010/main" val="1261987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306D36-EA3D-400C-BA8E-4997CB1A6F08}" type="datetime1">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F56BA0-E311-4548-89C0-32CC932D3ADF}" type="slidenum">
              <a:rPr lang="en-US" smtClean="0"/>
              <a:t>‹#›</a:t>
            </a:fld>
            <a:endParaRPr lang="en-US"/>
          </a:p>
        </p:txBody>
      </p:sp>
    </p:spTree>
    <p:extLst>
      <p:ext uri="{BB962C8B-B14F-4D97-AF65-F5344CB8AC3E}">
        <p14:creationId xmlns:p14="http://schemas.microsoft.com/office/powerpoint/2010/main" val="129276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DC6694-B07F-4135-87D3-3B57A0C34620}" type="datetime1">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F56BA0-E311-4548-89C0-32CC932D3ADF}" type="slidenum">
              <a:rPr lang="en-US" smtClean="0"/>
              <a:t>‹#›</a:t>
            </a:fld>
            <a:endParaRPr lang="en-US"/>
          </a:p>
        </p:txBody>
      </p:sp>
    </p:spTree>
    <p:extLst>
      <p:ext uri="{BB962C8B-B14F-4D97-AF65-F5344CB8AC3E}">
        <p14:creationId xmlns:p14="http://schemas.microsoft.com/office/powerpoint/2010/main" val="286491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14371F2-DC57-4A97-9762-D4FDEB26697A}" type="datetime1">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F56BA0-E311-4548-89C0-32CC932D3ADF}" type="slidenum">
              <a:rPr lang="en-US" smtClean="0"/>
              <a:t>‹#›</a:t>
            </a:fld>
            <a:endParaRPr lang="en-US"/>
          </a:p>
        </p:txBody>
      </p:sp>
    </p:spTree>
    <p:extLst>
      <p:ext uri="{BB962C8B-B14F-4D97-AF65-F5344CB8AC3E}">
        <p14:creationId xmlns:p14="http://schemas.microsoft.com/office/powerpoint/2010/main" val="3015370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E1897A-2150-43F7-B6DD-389E4E5472E6}" type="datetime1">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4F56BA0-E311-4548-89C0-32CC932D3ADF}" type="slidenum">
              <a:rPr lang="en-US" smtClean="0"/>
              <a:t>‹#›</a:t>
            </a:fld>
            <a:endParaRPr lang="en-US"/>
          </a:p>
        </p:txBody>
      </p:sp>
    </p:spTree>
    <p:extLst>
      <p:ext uri="{BB962C8B-B14F-4D97-AF65-F5344CB8AC3E}">
        <p14:creationId xmlns:p14="http://schemas.microsoft.com/office/powerpoint/2010/main" val="4122132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751E33-DB93-46F0-8C95-1D39E1E8AC94}" type="datetime1">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4F56BA0-E311-4548-89C0-32CC932D3ADF}" type="slidenum">
              <a:rPr lang="en-US" smtClean="0"/>
              <a:t>‹#›</a:t>
            </a:fld>
            <a:endParaRPr lang="en-US"/>
          </a:p>
        </p:txBody>
      </p:sp>
    </p:spTree>
    <p:extLst>
      <p:ext uri="{BB962C8B-B14F-4D97-AF65-F5344CB8AC3E}">
        <p14:creationId xmlns:p14="http://schemas.microsoft.com/office/powerpoint/2010/main" val="3480921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006AE1-2BAA-4F53-82E4-268D05847320}" type="datetime1">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4F56BA0-E311-4548-89C0-32CC932D3ADF}" type="slidenum">
              <a:rPr lang="en-US" smtClean="0"/>
              <a:t>‹#›</a:t>
            </a:fld>
            <a:endParaRPr lang="en-US"/>
          </a:p>
        </p:txBody>
      </p:sp>
    </p:spTree>
    <p:extLst>
      <p:ext uri="{BB962C8B-B14F-4D97-AF65-F5344CB8AC3E}">
        <p14:creationId xmlns:p14="http://schemas.microsoft.com/office/powerpoint/2010/main" val="1010194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065F16B-9422-495D-A3B5-3EC6416416B8}" type="datetime1">
              <a:rPr lang="en-US" smtClean="0"/>
              <a:t>12/1/2020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04F56BA0-E311-4548-89C0-32CC932D3ADF}" type="slidenum">
              <a:rPr lang="en-US" smtClean="0"/>
              <a:t>‹#›</a:t>
            </a:fld>
            <a:endParaRPr lang="en-US"/>
          </a:p>
        </p:txBody>
      </p:sp>
    </p:spTree>
    <p:extLst>
      <p:ext uri="{BB962C8B-B14F-4D97-AF65-F5344CB8AC3E}">
        <p14:creationId xmlns:p14="http://schemas.microsoft.com/office/powerpoint/2010/main" val="1288777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A35CEB-EDE5-43E8-BA49-3E1B943ED93B}"/>
              </a:ext>
            </a:extLst>
          </p:cNvPr>
          <p:cNvSpPr>
            <a:spLocks noGrp="1"/>
          </p:cNvSpPr>
          <p:nvPr>
            <p:ph type="title"/>
          </p:nvPr>
        </p:nvSpPr>
        <p:spPr/>
        <p:txBody>
          <a:bodyPr/>
          <a:lstStyle/>
          <a:p>
            <a:pPr algn="ctr"/>
            <a:r>
              <a:rPr lang="en-US" b="1" dirty="0" err="1"/>
              <a:t>Ustad</a:t>
            </a:r>
            <a:r>
              <a:rPr lang="en-US" b="1" dirty="0"/>
              <a:t>  </a:t>
            </a:r>
            <a:r>
              <a:rPr lang="en-US" b="1" dirty="0" err="1" smtClean="0"/>
              <a:t>Allahbux</a:t>
            </a:r>
            <a:r>
              <a:rPr lang="en-US" b="1" dirty="0" smtClean="0"/>
              <a:t> </a:t>
            </a:r>
            <a:r>
              <a:rPr lang="en-US" b="1" dirty="0"/>
              <a:t>(1895-1978)</a:t>
            </a:r>
            <a:r>
              <a:rPr lang="en-US" b="1" dirty="0" smtClean="0"/>
              <a:t> </a:t>
            </a:r>
            <a:endParaRPr lang="en-US" b="1" dirty="0"/>
          </a:p>
        </p:txBody>
      </p:sp>
      <p:pic>
        <p:nvPicPr>
          <p:cNvPr id="1026" name="Picture 2" descr="photoab">
            <a:extLst>
              <a:ext uri="{FF2B5EF4-FFF2-40B4-BE49-F238E27FC236}">
                <a16:creationId xmlns="" xmlns:a16="http://schemas.microsoft.com/office/drawing/2014/main" id="{5997CF38-7811-423B-BAE3-E477A6D9473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03830" y="1688731"/>
            <a:ext cx="3559945" cy="499057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 xmlns:a16="http://schemas.microsoft.com/office/drawing/2014/main" id="{8D93B848-6996-4D42-8D8B-F4633FC12E1F}"/>
              </a:ext>
            </a:extLst>
          </p:cNvPr>
          <p:cNvSpPr>
            <a:spLocks noGrp="1"/>
          </p:cNvSpPr>
          <p:nvPr>
            <p:ph type="sldNum" sz="quarter" idx="12"/>
          </p:nvPr>
        </p:nvSpPr>
        <p:spPr/>
        <p:txBody>
          <a:bodyPr/>
          <a:lstStyle/>
          <a:p>
            <a:fld id="{04F56BA0-E311-4548-89C0-32CC932D3ADF}" type="slidenum">
              <a:rPr lang="en-US" smtClean="0"/>
              <a:t>1</a:t>
            </a:fld>
            <a:endParaRPr lang="en-US"/>
          </a:p>
        </p:txBody>
      </p:sp>
    </p:spTree>
    <p:extLst>
      <p:ext uri="{BB962C8B-B14F-4D97-AF65-F5344CB8AC3E}">
        <p14:creationId xmlns:p14="http://schemas.microsoft.com/office/powerpoint/2010/main" val="2898016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D2DA93-04A0-4B7E-8C95-592EBDAFEACA}"/>
              </a:ext>
            </a:extLst>
          </p:cNvPr>
          <p:cNvSpPr>
            <a:spLocks noGrp="1"/>
          </p:cNvSpPr>
          <p:nvPr>
            <p:ph type="title"/>
          </p:nvPr>
        </p:nvSpPr>
        <p:spPr/>
        <p:txBody>
          <a:bodyPr/>
          <a:lstStyle/>
          <a:p>
            <a:pPr algn="ctr"/>
            <a:r>
              <a:rPr lang="en-US" b="1" dirty="0"/>
              <a:t>Sahelian (left) - </a:t>
            </a:r>
            <a:r>
              <a:rPr lang="en-US" b="1" dirty="0" err="1"/>
              <a:t>Heer</a:t>
            </a:r>
            <a:r>
              <a:rPr lang="en-US" b="1" dirty="0"/>
              <a:t> Ranjha (right)</a:t>
            </a:r>
          </a:p>
        </p:txBody>
      </p:sp>
      <p:pic>
        <p:nvPicPr>
          <p:cNvPr id="4098" name="Picture 2">
            <a:extLst>
              <a:ext uri="{FF2B5EF4-FFF2-40B4-BE49-F238E27FC236}">
                <a16:creationId xmlns="" xmlns:a16="http://schemas.microsoft.com/office/drawing/2014/main" id="{797720EA-5A1B-46D3-A7FD-322C0BEBCCB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55700" y="2919730"/>
            <a:ext cx="8824913" cy="278383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 xmlns:a16="http://schemas.microsoft.com/office/drawing/2014/main" id="{D5E5E33E-213A-46C4-A49D-1035714CAC4C}"/>
              </a:ext>
            </a:extLst>
          </p:cNvPr>
          <p:cNvSpPr>
            <a:spLocks noGrp="1"/>
          </p:cNvSpPr>
          <p:nvPr>
            <p:ph type="sldNum" sz="quarter" idx="12"/>
          </p:nvPr>
        </p:nvSpPr>
        <p:spPr/>
        <p:txBody>
          <a:bodyPr/>
          <a:lstStyle/>
          <a:p>
            <a:fld id="{04F56BA0-E311-4548-89C0-32CC932D3ADF}" type="slidenum">
              <a:rPr lang="en-US" smtClean="0"/>
              <a:t>10</a:t>
            </a:fld>
            <a:endParaRPr lang="en-US"/>
          </a:p>
        </p:txBody>
      </p:sp>
    </p:spTree>
    <p:extLst>
      <p:ext uri="{BB962C8B-B14F-4D97-AF65-F5344CB8AC3E}">
        <p14:creationId xmlns:p14="http://schemas.microsoft.com/office/powerpoint/2010/main" val="2342621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DF2341-8CF5-431E-9038-0CFBDCE00E7E}"/>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A801488E-9767-4DD9-A8D5-98D9E275A357}"/>
              </a:ext>
            </a:extLst>
          </p:cNvPr>
          <p:cNvSpPr>
            <a:spLocks noGrp="1"/>
          </p:cNvSpPr>
          <p:nvPr>
            <p:ph idx="1"/>
          </p:nvPr>
        </p:nvSpPr>
        <p:spPr/>
        <p:txBody>
          <a:bodyPr>
            <a:normAutofit fontScale="85000" lnSpcReduction="20000"/>
          </a:bodyPr>
          <a:lstStyle/>
          <a:p>
            <a:r>
              <a:rPr lang="en-US" sz="3200" dirty="0" err="1"/>
              <a:t>Ustad</a:t>
            </a:r>
            <a:r>
              <a:rPr lang="en-US" sz="3200" dirty="0"/>
              <a:t> Allah Baksh’s artwork is rich and expressive. His paintings show lot of people and when seen closely, each face gives a different expression, mood and style. All along he had his own distinctive and unique romantic style from which he never transgressed nor anyone else could imitate or </a:t>
            </a:r>
            <a:r>
              <a:rPr lang="en-US" sz="3300" dirty="0"/>
              <a:t>replicate</a:t>
            </a:r>
            <a:r>
              <a:rPr lang="en-US" sz="3200" dirty="0"/>
              <a:t>. His masterpieces include </a:t>
            </a:r>
            <a:r>
              <a:rPr lang="en-US" sz="3200" dirty="0" err="1"/>
              <a:t>Sohni</a:t>
            </a:r>
            <a:r>
              <a:rPr lang="en-US" sz="3200" dirty="0"/>
              <a:t> </a:t>
            </a:r>
            <a:r>
              <a:rPr lang="en-US" sz="3200" dirty="0" err="1"/>
              <a:t>Mahiwal</a:t>
            </a:r>
            <a:r>
              <a:rPr lang="en-US" sz="3200" dirty="0"/>
              <a:t>, </a:t>
            </a:r>
            <a:r>
              <a:rPr lang="en-US" sz="3200" dirty="0" err="1"/>
              <a:t>Heer</a:t>
            </a:r>
            <a:r>
              <a:rPr lang="en-US" sz="3200" dirty="0"/>
              <a:t> Ranjha, </a:t>
            </a:r>
            <a:r>
              <a:rPr lang="en-US" sz="3200" dirty="0" err="1"/>
              <a:t>Sohni</a:t>
            </a:r>
            <a:r>
              <a:rPr lang="en-US" sz="3200" dirty="0"/>
              <a:t> </a:t>
            </a:r>
            <a:r>
              <a:rPr lang="en-US" sz="3200" dirty="0" err="1"/>
              <a:t>Dharti</a:t>
            </a:r>
            <a:r>
              <a:rPr lang="en-US" sz="3200" dirty="0"/>
              <a:t>, </a:t>
            </a:r>
            <a:r>
              <a:rPr lang="en-US" sz="3200" dirty="0" err="1"/>
              <a:t>Talism</a:t>
            </a:r>
            <a:r>
              <a:rPr lang="en-US" sz="3200" dirty="0"/>
              <a:t>-e-</a:t>
            </a:r>
            <a:r>
              <a:rPr lang="en-US" sz="3200" dirty="0" err="1"/>
              <a:t>Hosh</a:t>
            </a:r>
            <a:r>
              <a:rPr lang="en-US" sz="3200" dirty="0"/>
              <a:t> </a:t>
            </a:r>
            <a:r>
              <a:rPr lang="en-US" sz="3200" dirty="0" err="1"/>
              <a:t>Ruba</a:t>
            </a:r>
            <a:r>
              <a:rPr lang="en-US" sz="3200" dirty="0"/>
              <a:t>, besides painting many festivities and rural scenes of Punjab.</a:t>
            </a:r>
          </a:p>
        </p:txBody>
      </p:sp>
      <p:sp>
        <p:nvSpPr>
          <p:cNvPr id="4" name="Slide Number Placeholder 3">
            <a:extLst>
              <a:ext uri="{FF2B5EF4-FFF2-40B4-BE49-F238E27FC236}">
                <a16:creationId xmlns="" xmlns:a16="http://schemas.microsoft.com/office/drawing/2014/main" id="{1B5028A1-74EF-4F94-BD4E-B26A18D3EFFF}"/>
              </a:ext>
            </a:extLst>
          </p:cNvPr>
          <p:cNvSpPr>
            <a:spLocks noGrp="1"/>
          </p:cNvSpPr>
          <p:nvPr>
            <p:ph type="sldNum" sz="quarter" idx="12"/>
          </p:nvPr>
        </p:nvSpPr>
        <p:spPr/>
        <p:txBody>
          <a:bodyPr/>
          <a:lstStyle/>
          <a:p>
            <a:fld id="{04F56BA0-E311-4548-89C0-32CC932D3ADF}" type="slidenum">
              <a:rPr lang="en-US" smtClean="0"/>
              <a:t>11</a:t>
            </a:fld>
            <a:endParaRPr lang="en-US"/>
          </a:p>
        </p:txBody>
      </p:sp>
    </p:spTree>
    <p:extLst>
      <p:ext uri="{BB962C8B-B14F-4D97-AF65-F5344CB8AC3E}">
        <p14:creationId xmlns:p14="http://schemas.microsoft.com/office/powerpoint/2010/main" val="867325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25488E-9AE1-4F40-90D2-0F1B5808883A}"/>
              </a:ext>
            </a:extLst>
          </p:cNvPr>
          <p:cNvSpPr>
            <a:spLocks noGrp="1"/>
          </p:cNvSpPr>
          <p:nvPr>
            <p:ph type="title"/>
          </p:nvPr>
        </p:nvSpPr>
        <p:spPr/>
        <p:txBody>
          <a:bodyPr/>
          <a:lstStyle/>
          <a:p>
            <a:pPr algn="ctr"/>
            <a:r>
              <a:rPr lang="en-US" b="1" dirty="0"/>
              <a:t>"Rural Women in Daily Routine" (left) - "Old Man" (right)</a:t>
            </a:r>
          </a:p>
        </p:txBody>
      </p:sp>
      <p:pic>
        <p:nvPicPr>
          <p:cNvPr id="5122" name="Picture 2">
            <a:extLst>
              <a:ext uri="{FF2B5EF4-FFF2-40B4-BE49-F238E27FC236}">
                <a16:creationId xmlns="" xmlns:a16="http://schemas.microsoft.com/office/drawing/2014/main" id="{B3736F93-D7AC-4823-AB63-2A6C3A7CD7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7476" y="1800153"/>
            <a:ext cx="3495932" cy="492384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 xmlns:a16="http://schemas.microsoft.com/office/drawing/2014/main" id="{8A14C91D-BCFF-42B2-B44F-7C59D72EC311}"/>
              </a:ext>
            </a:extLst>
          </p:cNvPr>
          <p:cNvSpPr>
            <a:spLocks noGrp="1"/>
          </p:cNvSpPr>
          <p:nvPr>
            <p:ph type="sldNum" sz="quarter" idx="12"/>
          </p:nvPr>
        </p:nvSpPr>
        <p:spPr/>
        <p:txBody>
          <a:bodyPr/>
          <a:lstStyle/>
          <a:p>
            <a:fld id="{04F56BA0-E311-4548-89C0-32CC932D3ADF}" type="slidenum">
              <a:rPr lang="en-US" smtClean="0"/>
              <a:t>12</a:t>
            </a:fld>
            <a:endParaRPr lang="en-US"/>
          </a:p>
        </p:txBody>
      </p:sp>
      <p:pic>
        <p:nvPicPr>
          <p:cNvPr id="5124" name="Picture 4">
            <a:extLst>
              <a:ext uri="{FF2B5EF4-FFF2-40B4-BE49-F238E27FC236}">
                <a16:creationId xmlns="" xmlns:a16="http://schemas.microsoft.com/office/drawing/2014/main" id="{E4F1C571-81DD-4E8E-93BF-C28ABA458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46" y="1800153"/>
            <a:ext cx="3164427" cy="4923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78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FE4359-7CB3-45C3-A83E-96ADA21A04E4}"/>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3C47F228-61C8-4313-889F-1C1CDC107916}"/>
              </a:ext>
            </a:extLst>
          </p:cNvPr>
          <p:cNvSpPr>
            <a:spLocks noGrp="1"/>
          </p:cNvSpPr>
          <p:nvPr>
            <p:ph idx="1"/>
          </p:nvPr>
        </p:nvSpPr>
        <p:spPr/>
        <p:txBody>
          <a:bodyPr>
            <a:normAutofit lnSpcReduction="10000"/>
          </a:bodyPr>
          <a:lstStyle/>
          <a:p>
            <a:r>
              <a:rPr lang="en-US" sz="3200" dirty="0"/>
              <a:t>Although his basic theme revolved around his own cultural heritage, he is also said to have been inspired by the classical western paintings, which may be attributed to his extensive movement to Bombay and Calcutta where the British artwork had influenced the local artists.</a:t>
            </a:r>
          </a:p>
        </p:txBody>
      </p:sp>
      <p:sp>
        <p:nvSpPr>
          <p:cNvPr id="4" name="Slide Number Placeholder 3">
            <a:extLst>
              <a:ext uri="{FF2B5EF4-FFF2-40B4-BE49-F238E27FC236}">
                <a16:creationId xmlns="" xmlns:a16="http://schemas.microsoft.com/office/drawing/2014/main" id="{8E4BADEF-FF19-408D-8D2B-75DF96C3F34E}"/>
              </a:ext>
            </a:extLst>
          </p:cNvPr>
          <p:cNvSpPr>
            <a:spLocks noGrp="1"/>
          </p:cNvSpPr>
          <p:nvPr>
            <p:ph type="sldNum" sz="quarter" idx="12"/>
          </p:nvPr>
        </p:nvSpPr>
        <p:spPr/>
        <p:txBody>
          <a:bodyPr/>
          <a:lstStyle/>
          <a:p>
            <a:fld id="{04F56BA0-E311-4548-89C0-32CC932D3ADF}" type="slidenum">
              <a:rPr lang="en-US" smtClean="0"/>
              <a:t>13</a:t>
            </a:fld>
            <a:endParaRPr lang="en-US"/>
          </a:p>
        </p:txBody>
      </p:sp>
    </p:spTree>
    <p:extLst>
      <p:ext uri="{BB962C8B-B14F-4D97-AF65-F5344CB8AC3E}">
        <p14:creationId xmlns:p14="http://schemas.microsoft.com/office/powerpoint/2010/main" val="4161598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1E62FB-C431-4B61-B906-FE94913CA152}"/>
              </a:ext>
            </a:extLst>
          </p:cNvPr>
          <p:cNvSpPr>
            <a:spLocks noGrp="1"/>
          </p:cNvSpPr>
          <p:nvPr>
            <p:ph type="title"/>
          </p:nvPr>
        </p:nvSpPr>
        <p:spPr/>
        <p:txBody>
          <a:bodyPr/>
          <a:lstStyle/>
          <a:p>
            <a:pPr algn="ctr"/>
            <a:r>
              <a:rPr lang="en-US" b="1" dirty="0" err="1"/>
              <a:t>Sohni</a:t>
            </a:r>
            <a:r>
              <a:rPr lang="en-US" b="1" dirty="0"/>
              <a:t> </a:t>
            </a:r>
            <a:r>
              <a:rPr lang="en-US" b="1" dirty="0" err="1"/>
              <a:t>Mahiwal</a:t>
            </a:r>
            <a:endParaRPr lang="en-US" b="1" dirty="0"/>
          </a:p>
        </p:txBody>
      </p:sp>
      <p:pic>
        <p:nvPicPr>
          <p:cNvPr id="6146" name="Picture 2">
            <a:extLst>
              <a:ext uri="{FF2B5EF4-FFF2-40B4-BE49-F238E27FC236}">
                <a16:creationId xmlns="" xmlns:a16="http://schemas.microsoft.com/office/drawing/2014/main" id="{9D917E86-1F84-4730-8BA5-2F46AF7AB05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28621" y="1707053"/>
            <a:ext cx="3719744" cy="502909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 xmlns:a16="http://schemas.microsoft.com/office/drawing/2014/main" id="{083D363B-8AFA-4232-8274-08F5E607DE52}"/>
              </a:ext>
            </a:extLst>
          </p:cNvPr>
          <p:cNvSpPr>
            <a:spLocks noGrp="1"/>
          </p:cNvSpPr>
          <p:nvPr>
            <p:ph type="sldNum" sz="quarter" idx="12"/>
          </p:nvPr>
        </p:nvSpPr>
        <p:spPr/>
        <p:txBody>
          <a:bodyPr/>
          <a:lstStyle/>
          <a:p>
            <a:fld id="{04F56BA0-E311-4548-89C0-32CC932D3ADF}" type="slidenum">
              <a:rPr lang="en-US" smtClean="0"/>
              <a:t>14</a:t>
            </a:fld>
            <a:endParaRPr lang="en-US"/>
          </a:p>
        </p:txBody>
      </p:sp>
    </p:spTree>
    <p:extLst>
      <p:ext uri="{BB962C8B-B14F-4D97-AF65-F5344CB8AC3E}">
        <p14:creationId xmlns:p14="http://schemas.microsoft.com/office/powerpoint/2010/main" val="1322203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140400-13A3-4197-8F64-40C234B42270}"/>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FDFCBBFE-619F-4436-B1EC-0095944396A4}"/>
              </a:ext>
            </a:extLst>
          </p:cNvPr>
          <p:cNvSpPr>
            <a:spLocks noGrp="1"/>
          </p:cNvSpPr>
          <p:nvPr>
            <p:ph idx="1"/>
          </p:nvPr>
        </p:nvSpPr>
        <p:spPr/>
        <p:txBody>
          <a:bodyPr>
            <a:normAutofit fontScale="92500" lnSpcReduction="10000"/>
          </a:bodyPr>
          <a:lstStyle/>
          <a:p>
            <a:r>
              <a:rPr lang="en-US" sz="3200" dirty="0" err="1"/>
              <a:t>Ustad</a:t>
            </a:r>
            <a:r>
              <a:rPr lang="en-US" sz="3200" dirty="0"/>
              <a:t> Allah Baksh’s specialty was in oil painting and that too on large canvases. But being an </a:t>
            </a:r>
            <a:r>
              <a:rPr lang="en-US" sz="3200" dirty="0" err="1"/>
              <a:t>Ustad</a:t>
            </a:r>
            <a:r>
              <a:rPr lang="en-US" sz="3200" dirty="0"/>
              <a:t>, he had mastery over other forms of painting and sketching mediums like the water </a:t>
            </a:r>
            <a:r>
              <a:rPr lang="en-US" sz="3200" dirty="0" err="1"/>
              <a:t>colours</a:t>
            </a:r>
            <a:r>
              <a:rPr lang="en-US" sz="3200" dirty="0"/>
              <a:t>, tempera </a:t>
            </a:r>
            <a:r>
              <a:rPr lang="en-US" sz="3200" dirty="0" err="1"/>
              <a:t>colours</a:t>
            </a:r>
            <a:r>
              <a:rPr lang="en-US" sz="3200" dirty="0"/>
              <a:t>, pencil work and even pen and ink. He could even combine different mediums suiting to his aesthetic nature and innovative mind.</a:t>
            </a:r>
          </a:p>
        </p:txBody>
      </p:sp>
      <p:sp>
        <p:nvSpPr>
          <p:cNvPr id="4" name="Slide Number Placeholder 3">
            <a:extLst>
              <a:ext uri="{FF2B5EF4-FFF2-40B4-BE49-F238E27FC236}">
                <a16:creationId xmlns="" xmlns:a16="http://schemas.microsoft.com/office/drawing/2014/main" id="{32FA1834-5F05-482A-9B74-57E003F5F9D5}"/>
              </a:ext>
            </a:extLst>
          </p:cNvPr>
          <p:cNvSpPr>
            <a:spLocks noGrp="1"/>
          </p:cNvSpPr>
          <p:nvPr>
            <p:ph type="sldNum" sz="quarter" idx="12"/>
          </p:nvPr>
        </p:nvSpPr>
        <p:spPr/>
        <p:txBody>
          <a:bodyPr/>
          <a:lstStyle/>
          <a:p>
            <a:fld id="{04F56BA0-E311-4548-89C0-32CC932D3ADF}" type="slidenum">
              <a:rPr lang="en-US" smtClean="0"/>
              <a:t>15</a:t>
            </a:fld>
            <a:endParaRPr lang="en-US"/>
          </a:p>
        </p:txBody>
      </p:sp>
    </p:spTree>
    <p:extLst>
      <p:ext uri="{BB962C8B-B14F-4D97-AF65-F5344CB8AC3E}">
        <p14:creationId xmlns:p14="http://schemas.microsoft.com/office/powerpoint/2010/main" val="1578342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C9D922-C4B9-4029-B3CA-1A1508C2B5BC}"/>
              </a:ext>
            </a:extLst>
          </p:cNvPr>
          <p:cNvSpPr>
            <a:spLocks noGrp="1"/>
          </p:cNvSpPr>
          <p:nvPr>
            <p:ph type="title"/>
          </p:nvPr>
        </p:nvSpPr>
        <p:spPr/>
        <p:txBody>
          <a:bodyPr/>
          <a:lstStyle/>
          <a:p>
            <a:pPr algn="ctr"/>
            <a:r>
              <a:rPr lang="en-US" b="1" dirty="0"/>
              <a:t>"A Typical Village Day Starter"</a:t>
            </a:r>
          </a:p>
        </p:txBody>
      </p:sp>
      <p:pic>
        <p:nvPicPr>
          <p:cNvPr id="7170" name="Picture 2">
            <a:extLst>
              <a:ext uri="{FF2B5EF4-FFF2-40B4-BE49-F238E27FC236}">
                <a16:creationId xmlns="" xmlns:a16="http://schemas.microsoft.com/office/drawing/2014/main" id="{BE9F0674-B9E5-42E9-ABAD-4950FDA925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5104" y="1846556"/>
            <a:ext cx="7776847" cy="487959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 xmlns:a16="http://schemas.microsoft.com/office/drawing/2014/main" id="{C078B1C6-9277-4755-A05F-D1D230EA14BF}"/>
              </a:ext>
            </a:extLst>
          </p:cNvPr>
          <p:cNvSpPr>
            <a:spLocks noGrp="1"/>
          </p:cNvSpPr>
          <p:nvPr>
            <p:ph type="sldNum" sz="quarter" idx="12"/>
          </p:nvPr>
        </p:nvSpPr>
        <p:spPr/>
        <p:txBody>
          <a:bodyPr/>
          <a:lstStyle/>
          <a:p>
            <a:fld id="{04F56BA0-E311-4548-89C0-32CC932D3ADF}" type="slidenum">
              <a:rPr lang="en-US" smtClean="0"/>
              <a:t>16</a:t>
            </a:fld>
            <a:endParaRPr lang="en-US"/>
          </a:p>
        </p:txBody>
      </p:sp>
    </p:spTree>
    <p:extLst>
      <p:ext uri="{BB962C8B-B14F-4D97-AF65-F5344CB8AC3E}">
        <p14:creationId xmlns:p14="http://schemas.microsoft.com/office/powerpoint/2010/main" val="3655304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2C92B0-51FC-412E-BE0E-76763E6FCD8E}"/>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0D67FE7B-960C-4406-BF7C-514892AF152C}"/>
              </a:ext>
            </a:extLst>
          </p:cNvPr>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Like good masters and </a:t>
            </a:r>
            <a:r>
              <a:rPr lang="en-US" sz="2800" dirty="0" err="1">
                <a:latin typeface="Times New Roman" panose="02020603050405020304" pitchFamily="18" charset="0"/>
                <a:cs typeface="Times New Roman" panose="02020603050405020304" pitchFamily="18" charset="0"/>
              </a:rPr>
              <a:t>ustads</a:t>
            </a:r>
            <a:r>
              <a:rPr lang="en-US" sz="2800" dirty="0">
                <a:latin typeface="Times New Roman" panose="02020603050405020304" pitchFamily="18" charset="0"/>
                <a:cs typeface="Times New Roman" panose="02020603050405020304" pitchFamily="18" charset="0"/>
              </a:rPr>
              <a:t>, Allah Baksh did not keep his art to himself; rather he gave art training to students for free. The great </a:t>
            </a:r>
            <a:r>
              <a:rPr lang="en-US" sz="2800" dirty="0" err="1">
                <a:latin typeface="Times New Roman" panose="02020603050405020304" pitchFamily="18" charset="0"/>
                <a:cs typeface="Times New Roman" panose="02020603050405020304" pitchFamily="18" charset="0"/>
              </a:rPr>
              <a:t>Ustad</a:t>
            </a:r>
            <a:r>
              <a:rPr lang="en-US" sz="2800" dirty="0">
                <a:latin typeface="Times New Roman" panose="02020603050405020304" pitchFamily="18" charset="0"/>
                <a:cs typeface="Times New Roman" panose="02020603050405020304" pitchFamily="18" charset="0"/>
              </a:rPr>
              <a:t> breathed his last on 18th October 1978 at Lahore. His art treasure has been preserved in the National art gallery is an exclusive corner attributed to one of the great master painters of Pakistan and Indo-Pak subcontinent.</a:t>
            </a:r>
          </a:p>
        </p:txBody>
      </p:sp>
      <p:sp>
        <p:nvSpPr>
          <p:cNvPr id="4" name="Slide Number Placeholder 3">
            <a:extLst>
              <a:ext uri="{FF2B5EF4-FFF2-40B4-BE49-F238E27FC236}">
                <a16:creationId xmlns="" xmlns:a16="http://schemas.microsoft.com/office/drawing/2014/main" id="{AD61AB55-2179-4855-A9B4-5A3B8BE676B9}"/>
              </a:ext>
            </a:extLst>
          </p:cNvPr>
          <p:cNvSpPr>
            <a:spLocks noGrp="1"/>
          </p:cNvSpPr>
          <p:nvPr>
            <p:ph type="sldNum" sz="quarter" idx="12"/>
          </p:nvPr>
        </p:nvSpPr>
        <p:spPr/>
        <p:txBody>
          <a:bodyPr/>
          <a:lstStyle/>
          <a:p>
            <a:fld id="{04F56BA0-E311-4548-89C0-32CC932D3ADF}" type="slidenum">
              <a:rPr lang="en-US" smtClean="0"/>
              <a:t>17</a:t>
            </a:fld>
            <a:endParaRPr lang="en-US"/>
          </a:p>
        </p:txBody>
      </p:sp>
    </p:spTree>
    <p:extLst>
      <p:ext uri="{BB962C8B-B14F-4D97-AF65-F5344CB8AC3E}">
        <p14:creationId xmlns:p14="http://schemas.microsoft.com/office/powerpoint/2010/main" val="537618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7ACA32-700A-45A1-AC05-FBBDEF06E627}"/>
              </a:ext>
            </a:extLst>
          </p:cNvPr>
          <p:cNvSpPr>
            <a:spLocks noGrp="1"/>
          </p:cNvSpPr>
          <p:nvPr>
            <p:ph type="title"/>
          </p:nvPr>
        </p:nvSpPr>
        <p:spPr/>
        <p:txBody>
          <a:bodyPr/>
          <a:lstStyle/>
          <a:p>
            <a:endParaRPr lang="en-US"/>
          </a:p>
        </p:txBody>
      </p:sp>
      <p:pic>
        <p:nvPicPr>
          <p:cNvPr id="8194" name="Picture 2">
            <a:extLst>
              <a:ext uri="{FF2B5EF4-FFF2-40B4-BE49-F238E27FC236}">
                <a16:creationId xmlns="" xmlns:a16="http://schemas.microsoft.com/office/drawing/2014/main" id="{90F023E7-0E2D-475A-B4D2-D7EB6BEFFE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8194" y="1767853"/>
            <a:ext cx="7450043" cy="499503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 xmlns:a16="http://schemas.microsoft.com/office/drawing/2014/main" id="{A83EC598-D960-46F3-8094-7E565429E862}"/>
              </a:ext>
            </a:extLst>
          </p:cNvPr>
          <p:cNvSpPr>
            <a:spLocks noGrp="1"/>
          </p:cNvSpPr>
          <p:nvPr>
            <p:ph type="sldNum" sz="quarter" idx="12"/>
          </p:nvPr>
        </p:nvSpPr>
        <p:spPr/>
        <p:txBody>
          <a:bodyPr/>
          <a:lstStyle/>
          <a:p>
            <a:fld id="{04F56BA0-E311-4548-89C0-32CC932D3ADF}" type="slidenum">
              <a:rPr lang="en-US" smtClean="0"/>
              <a:t>18</a:t>
            </a:fld>
            <a:endParaRPr lang="en-US"/>
          </a:p>
        </p:txBody>
      </p:sp>
    </p:spTree>
    <p:extLst>
      <p:ext uri="{BB962C8B-B14F-4D97-AF65-F5344CB8AC3E}">
        <p14:creationId xmlns:p14="http://schemas.microsoft.com/office/powerpoint/2010/main" val="1376248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3F3ADA-EC00-49A7-8161-57DE25669B0C}"/>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7721957D-1D99-4368-B73B-13BE26195E19}"/>
              </a:ext>
            </a:extLst>
          </p:cNvPr>
          <p:cNvSpPr>
            <a:spLocks noGrp="1"/>
          </p:cNvSpPr>
          <p:nvPr>
            <p:ph idx="1"/>
          </p:nvPr>
        </p:nvSpPr>
        <p:spPr/>
        <p:txBody>
          <a:bodyPr>
            <a:normAutofit/>
          </a:bodyPr>
          <a:lstStyle/>
          <a:p>
            <a:r>
              <a:rPr lang="en-US" sz="2800" dirty="0"/>
              <a:t>Besides, his studio where he used to spent most of his time, has been converted into an </a:t>
            </a:r>
            <a:r>
              <a:rPr lang="en-US" sz="2800" dirty="0">
                <a:latin typeface="Times New Roman" panose="02020603050405020304" pitchFamily="18" charset="0"/>
                <a:cs typeface="Times New Roman" panose="02020603050405020304" pitchFamily="18" charset="0"/>
              </a:rPr>
              <a:t>academy</a:t>
            </a:r>
            <a:r>
              <a:rPr lang="en-US" sz="2800" dirty="0"/>
              <a:t> "Allah </a:t>
            </a:r>
            <a:r>
              <a:rPr lang="en-US" sz="2800" dirty="0" err="1"/>
              <a:t>Bux</a:t>
            </a:r>
            <a:r>
              <a:rPr lang="en-US" sz="2800" dirty="0"/>
              <a:t> Academy" which is now serving as a learning ground for those who wants to excel in this great master's style.</a:t>
            </a:r>
          </a:p>
        </p:txBody>
      </p:sp>
      <p:sp>
        <p:nvSpPr>
          <p:cNvPr id="4" name="Slide Number Placeholder 3">
            <a:extLst>
              <a:ext uri="{FF2B5EF4-FFF2-40B4-BE49-F238E27FC236}">
                <a16:creationId xmlns="" xmlns:a16="http://schemas.microsoft.com/office/drawing/2014/main" id="{B37CD5B5-0438-47A6-ABDA-9A4C526AE35A}"/>
              </a:ext>
            </a:extLst>
          </p:cNvPr>
          <p:cNvSpPr>
            <a:spLocks noGrp="1"/>
          </p:cNvSpPr>
          <p:nvPr>
            <p:ph type="sldNum" sz="quarter" idx="12"/>
          </p:nvPr>
        </p:nvSpPr>
        <p:spPr/>
        <p:txBody>
          <a:bodyPr/>
          <a:lstStyle/>
          <a:p>
            <a:fld id="{04F56BA0-E311-4548-89C0-32CC932D3ADF}" type="slidenum">
              <a:rPr lang="en-US" smtClean="0"/>
              <a:t>19</a:t>
            </a:fld>
            <a:endParaRPr lang="en-US"/>
          </a:p>
        </p:txBody>
      </p:sp>
    </p:spTree>
    <p:extLst>
      <p:ext uri="{BB962C8B-B14F-4D97-AF65-F5344CB8AC3E}">
        <p14:creationId xmlns:p14="http://schemas.microsoft.com/office/powerpoint/2010/main" val="1878905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A00296-840F-4222-A640-4A0D7C2D7DE7}"/>
              </a:ext>
            </a:extLst>
          </p:cNvPr>
          <p:cNvSpPr>
            <a:spLocks noGrp="1"/>
          </p:cNvSpPr>
          <p:nvPr>
            <p:ph type="title"/>
          </p:nvPr>
        </p:nvSpPr>
        <p:spPr/>
        <p:txBody>
          <a:bodyPr/>
          <a:lstStyle/>
          <a:p>
            <a:r>
              <a:rPr lang="en-US" b="1" dirty="0"/>
              <a:t>Master strokes of </a:t>
            </a:r>
            <a:r>
              <a:rPr lang="en-US" b="1" dirty="0" err="1"/>
              <a:t>Ustad</a:t>
            </a:r>
            <a:r>
              <a:rPr lang="en-US" b="1" dirty="0"/>
              <a:t> Allah Baksh</a:t>
            </a:r>
            <a:r>
              <a:rPr lang="en-US" dirty="0"/>
              <a:t/>
            </a:r>
            <a:br>
              <a:rPr lang="en-US" dirty="0"/>
            </a:br>
            <a:endParaRPr lang="en-US" dirty="0"/>
          </a:p>
        </p:txBody>
      </p:sp>
      <p:sp>
        <p:nvSpPr>
          <p:cNvPr id="6" name="Content Placeholder 5">
            <a:extLst>
              <a:ext uri="{FF2B5EF4-FFF2-40B4-BE49-F238E27FC236}">
                <a16:creationId xmlns="" xmlns:a16="http://schemas.microsoft.com/office/drawing/2014/main" id="{F121B07C-5607-43E3-880B-7A9615F0506E}"/>
              </a:ext>
            </a:extLst>
          </p:cNvPr>
          <p:cNvSpPr>
            <a:spLocks noGrp="1"/>
          </p:cNvSpPr>
          <p:nvPr>
            <p:ph idx="1"/>
          </p:nvPr>
        </p:nvSpPr>
        <p:spPr/>
        <p:txBody>
          <a:bodyPr>
            <a:normAutofit fontScale="92500" lnSpcReduction="20000"/>
          </a:bodyPr>
          <a:lstStyle/>
          <a:p>
            <a:r>
              <a:rPr lang="en-US" sz="3200" dirty="0">
                <a:latin typeface="Times New Roman" panose="02020603050405020304" pitchFamily="18" charset="0"/>
                <a:cs typeface="Times New Roman" panose="02020603050405020304" pitchFamily="18" charset="0"/>
              </a:rPr>
              <a:t>Whenever our folk culture and life will be talked about, the name of </a:t>
            </a:r>
            <a:r>
              <a:rPr lang="en-US" sz="3200" dirty="0" err="1">
                <a:latin typeface="Times New Roman" panose="02020603050405020304" pitchFamily="18" charset="0"/>
                <a:cs typeface="Times New Roman" panose="02020603050405020304" pitchFamily="18" charset="0"/>
              </a:rPr>
              <a:t>Ustad</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ustad</a:t>
            </a:r>
            <a:r>
              <a:rPr lang="en-US" sz="3200" dirty="0">
                <a:latin typeface="Times New Roman" panose="02020603050405020304" pitchFamily="18" charset="0"/>
                <a:cs typeface="Times New Roman" panose="02020603050405020304" pitchFamily="18" charset="0"/>
              </a:rPr>
              <a:t> means a maestro) Allah Baksh will stand out prominently. He was the man who immortalized our rural life, and specially of the Punjab – the land where he was born in 1885 in the small town of Wazirabad. His very near-to-life life-size paintings are full of </a:t>
            </a:r>
            <a:r>
              <a:rPr lang="en-US" sz="3200" dirty="0" err="1">
                <a:latin typeface="Times New Roman" panose="02020603050405020304" pitchFamily="18" charset="0"/>
                <a:cs typeface="Times New Roman" panose="02020603050405020304" pitchFamily="18" charset="0"/>
              </a:rPr>
              <a:t>colour</a:t>
            </a:r>
            <a:r>
              <a:rPr lang="en-US" sz="3200" dirty="0">
                <a:latin typeface="Times New Roman" panose="02020603050405020304" pitchFamily="18" charset="0"/>
                <a:cs typeface="Times New Roman" panose="02020603050405020304" pitchFamily="18" charset="0"/>
              </a:rPr>
              <a:t>, life and people that forces an onlooker to stop in his tracks and appreciate his masterly work of art.</a:t>
            </a:r>
          </a:p>
          <a:p>
            <a:endParaRPr lang="en-US" dirty="0"/>
          </a:p>
        </p:txBody>
      </p:sp>
      <p:sp>
        <p:nvSpPr>
          <p:cNvPr id="7" name="Slide Number Placeholder 6">
            <a:extLst>
              <a:ext uri="{FF2B5EF4-FFF2-40B4-BE49-F238E27FC236}">
                <a16:creationId xmlns="" xmlns:a16="http://schemas.microsoft.com/office/drawing/2014/main" id="{194FA34C-2864-422A-ACE3-A9BBC4408855}"/>
              </a:ext>
            </a:extLst>
          </p:cNvPr>
          <p:cNvSpPr>
            <a:spLocks noGrp="1"/>
          </p:cNvSpPr>
          <p:nvPr>
            <p:ph type="sldNum" sz="quarter" idx="12"/>
          </p:nvPr>
        </p:nvSpPr>
        <p:spPr/>
        <p:txBody>
          <a:bodyPr/>
          <a:lstStyle/>
          <a:p>
            <a:fld id="{04F56BA0-E311-4548-89C0-32CC932D3ADF}" type="slidenum">
              <a:rPr lang="en-US" smtClean="0"/>
              <a:t>2</a:t>
            </a:fld>
            <a:endParaRPr lang="en-US"/>
          </a:p>
        </p:txBody>
      </p:sp>
    </p:spTree>
    <p:extLst>
      <p:ext uri="{BB962C8B-B14F-4D97-AF65-F5344CB8AC3E}">
        <p14:creationId xmlns:p14="http://schemas.microsoft.com/office/powerpoint/2010/main" val="990319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924BAF-2528-4784-B532-F25FC1D463DB}"/>
              </a:ext>
            </a:extLst>
          </p:cNvPr>
          <p:cNvSpPr>
            <a:spLocks noGrp="1"/>
          </p:cNvSpPr>
          <p:nvPr>
            <p:ph type="title"/>
          </p:nvPr>
        </p:nvSpPr>
        <p:spPr/>
        <p:txBody>
          <a:bodyPr/>
          <a:lstStyle/>
          <a:p>
            <a:endParaRPr lang="en-US"/>
          </a:p>
        </p:txBody>
      </p:sp>
      <p:pic>
        <p:nvPicPr>
          <p:cNvPr id="9218" name="Picture 2">
            <a:extLst>
              <a:ext uri="{FF2B5EF4-FFF2-40B4-BE49-F238E27FC236}">
                <a16:creationId xmlns="" xmlns:a16="http://schemas.microsoft.com/office/drawing/2014/main" id="{7FB4FBD8-5555-48AA-AE07-AB40DCDE4F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15281" y="2935287"/>
            <a:ext cx="7905750" cy="27527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 xmlns:a16="http://schemas.microsoft.com/office/drawing/2014/main" id="{102D5ACF-3568-4158-964B-5858D574DA20}"/>
              </a:ext>
            </a:extLst>
          </p:cNvPr>
          <p:cNvSpPr>
            <a:spLocks noGrp="1"/>
          </p:cNvSpPr>
          <p:nvPr>
            <p:ph type="sldNum" sz="quarter" idx="12"/>
          </p:nvPr>
        </p:nvSpPr>
        <p:spPr/>
        <p:txBody>
          <a:bodyPr/>
          <a:lstStyle/>
          <a:p>
            <a:fld id="{04F56BA0-E311-4548-89C0-32CC932D3ADF}" type="slidenum">
              <a:rPr lang="en-US" smtClean="0"/>
              <a:t>20</a:t>
            </a:fld>
            <a:endParaRPr lang="en-US"/>
          </a:p>
        </p:txBody>
      </p:sp>
    </p:spTree>
    <p:extLst>
      <p:ext uri="{BB962C8B-B14F-4D97-AF65-F5344CB8AC3E}">
        <p14:creationId xmlns:p14="http://schemas.microsoft.com/office/powerpoint/2010/main" val="3019293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77EACE-E454-4206-9BF0-DD6247BF1EF1}"/>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868D969D-5743-404E-AD0E-C6AC2CACFCB0}"/>
              </a:ext>
            </a:extLst>
          </p:cNvPr>
          <p:cNvSpPr>
            <a:spLocks noGrp="1"/>
          </p:cNvSpPr>
          <p:nvPr>
            <p:ph idx="1"/>
          </p:nvPr>
        </p:nvSpPr>
        <p:spPr>
          <a:xfrm>
            <a:off x="1154954" y="2603500"/>
            <a:ext cx="10225252" cy="3416300"/>
          </a:xfrm>
        </p:spPr>
        <p:txBody>
          <a:bodyPr>
            <a:noAutofit/>
          </a:bodyPr>
          <a:lstStyle/>
          <a:p>
            <a:r>
              <a:rPr lang="en-US" sz="2800" dirty="0">
                <a:latin typeface="Times New Roman" panose="02020603050405020304" pitchFamily="18" charset="0"/>
                <a:cs typeface="Times New Roman" panose="02020603050405020304" pitchFamily="18" charset="0"/>
              </a:rPr>
              <a:t>In 1979, while celebrating the 15th anniversary of the RCD (Regional Cooperation for Development, later re-named as ECO) one of </a:t>
            </a:r>
            <a:r>
              <a:rPr lang="en-US" sz="2800" dirty="0" err="1">
                <a:latin typeface="Times New Roman" panose="02020603050405020304" pitchFamily="18" charset="0"/>
                <a:cs typeface="Times New Roman" panose="02020603050405020304" pitchFamily="18" charset="0"/>
              </a:rPr>
              <a:t>Ustad</a:t>
            </a:r>
            <a:r>
              <a:rPr lang="en-US" sz="2800" dirty="0">
                <a:latin typeface="Times New Roman" panose="02020603050405020304" pitchFamily="18" charset="0"/>
                <a:cs typeface="Times New Roman" panose="02020603050405020304" pitchFamily="18" charset="0"/>
              </a:rPr>
              <a:t> Allah Bakhsh’s painting, titled Village Scene, was selected to appear on the art of Pakistan. For his great artwork and services in the field of art projecting the indigenous folk heritage, he was awarded the prestigious Presidents medal for Pride of Performance. Pakistan Post also acknowledged </a:t>
            </a:r>
            <a:r>
              <a:rPr lang="en-US" sz="2800" dirty="0" err="1">
                <a:latin typeface="Times New Roman" panose="02020603050405020304" pitchFamily="18" charset="0"/>
                <a:cs typeface="Times New Roman" panose="02020603050405020304" pitchFamily="18" charset="0"/>
              </a:rPr>
              <a:t>Ustad</a:t>
            </a:r>
            <a:r>
              <a:rPr lang="en-US" sz="2800" dirty="0">
                <a:latin typeface="Times New Roman" panose="02020603050405020304" pitchFamily="18" charset="0"/>
                <a:cs typeface="Times New Roman" panose="02020603050405020304" pitchFamily="18" charset="0"/>
              </a:rPr>
              <a:t> Allah Bakhsh while printing a set of stamps to </a:t>
            </a:r>
            <a:r>
              <a:rPr lang="en-US" sz="2800" dirty="0" err="1">
                <a:latin typeface="Times New Roman" panose="02020603050405020304" pitchFamily="18" charset="0"/>
                <a:cs typeface="Times New Roman" panose="02020603050405020304" pitchFamily="18" charset="0"/>
              </a:rPr>
              <a:t>honour</a:t>
            </a:r>
            <a:r>
              <a:rPr lang="en-US" sz="2800" dirty="0">
                <a:latin typeface="Times New Roman" panose="02020603050405020304" pitchFamily="18" charset="0"/>
                <a:cs typeface="Times New Roman" panose="02020603050405020304" pitchFamily="18" charset="0"/>
              </a:rPr>
              <a:t> the great painters of Pakistan on December 24, 1991.</a:t>
            </a:r>
          </a:p>
        </p:txBody>
      </p:sp>
      <p:sp>
        <p:nvSpPr>
          <p:cNvPr id="4" name="Slide Number Placeholder 3">
            <a:extLst>
              <a:ext uri="{FF2B5EF4-FFF2-40B4-BE49-F238E27FC236}">
                <a16:creationId xmlns="" xmlns:a16="http://schemas.microsoft.com/office/drawing/2014/main" id="{286DAB7B-54CF-4CA9-823E-7DF0D99E0374}"/>
              </a:ext>
            </a:extLst>
          </p:cNvPr>
          <p:cNvSpPr>
            <a:spLocks noGrp="1"/>
          </p:cNvSpPr>
          <p:nvPr>
            <p:ph type="sldNum" sz="quarter" idx="12"/>
          </p:nvPr>
        </p:nvSpPr>
        <p:spPr/>
        <p:txBody>
          <a:bodyPr/>
          <a:lstStyle/>
          <a:p>
            <a:fld id="{04F56BA0-E311-4548-89C0-32CC932D3ADF}" type="slidenum">
              <a:rPr lang="en-US" smtClean="0"/>
              <a:t>21</a:t>
            </a:fld>
            <a:endParaRPr lang="en-US"/>
          </a:p>
        </p:txBody>
      </p:sp>
    </p:spTree>
    <p:extLst>
      <p:ext uri="{BB962C8B-B14F-4D97-AF65-F5344CB8AC3E}">
        <p14:creationId xmlns:p14="http://schemas.microsoft.com/office/powerpoint/2010/main" val="881141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27010D-BD35-4DF5-8EDF-046F3D72E883}"/>
              </a:ext>
            </a:extLst>
          </p:cNvPr>
          <p:cNvSpPr>
            <a:spLocks noGrp="1"/>
          </p:cNvSpPr>
          <p:nvPr>
            <p:ph type="title"/>
          </p:nvPr>
        </p:nvSpPr>
        <p:spPr/>
        <p:txBody>
          <a:bodyPr/>
          <a:lstStyle/>
          <a:p>
            <a:endParaRPr lang="en-US"/>
          </a:p>
        </p:txBody>
      </p:sp>
      <p:pic>
        <p:nvPicPr>
          <p:cNvPr id="10242" name="Picture 2">
            <a:extLst>
              <a:ext uri="{FF2B5EF4-FFF2-40B4-BE49-F238E27FC236}">
                <a16:creationId xmlns="" xmlns:a16="http://schemas.microsoft.com/office/drawing/2014/main" id="{BFA7775D-4DA3-4EC3-9AEA-17DB07BDC4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6253" y="1770038"/>
            <a:ext cx="7942112" cy="488745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 xmlns:a16="http://schemas.microsoft.com/office/drawing/2014/main" id="{96355327-DC3A-4506-A835-7582F2110608}"/>
              </a:ext>
            </a:extLst>
          </p:cNvPr>
          <p:cNvSpPr>
            <a:spLocks noGrp="1"/>
          </p:cNvSpPr>
          <p:nvPr>
            <p:ph type="sldNum" sz="quarter" idx="12"/>
          </p:nvPr>
        </p:nvSpPr>
        <p:spPr/>
        <p:txBody>
          <a:bodyPr/>
          <a:lstStyle/>
          <a:p>
            <a:fld id="{04F56BA0-E311-4548-89C0-32CC932D3ADF}" type="slidenum">
              <a:rPr lang="en-US" smtClean="0"/>
              <a:t>22</a:t>
            </a:fld>
            <a:endParaRPr lang="en-US"/>
          </a:p>
        </p:txBody>
      </p:sp>
    </p:spTree>
    <p:extLst>
      <p:ext uri="{BB962C8B-B14F-4D97-AF65-F5344CB8AC3E}">
        <p14:creationId xmlns:p14="http://schemas.microsoft.com/office/powerpoint/2010/main" val="3978632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8846E6-DC63-4452-95E6-19764F568536}"/>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9390309C-D94C-43C2-A7B0-1C55C6E59B9C}"/>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 xmlns:a16="http://schemas.microsoft.com/office/drawing/2014/main" id="{24D6CB37-8E12-4661-BFF1-85D4776EF209}"/>
              </a:ext>
            </a:extLst>
          </p:cNvPr>
          <p:cNvSpPr>
            <a:spLocks noGrp="1"/>
          </p:cNvSpPr>
          <p:nvPr>
            <p:ph type="sldNum" sz="quarter" idx="12"/>
          </p:nvPr>
        </p:nvSpPr>
        <p:spPr/>
        <p:txBody>
          <a:bodyPr/>
          <a:lstStyle/>
          <a:p>
            <a:fld id="{04F56BA0-E311-4548-89C0-32CC932D3ADF}" type="slidenum">
              <a:rPr lang="en-US" smtClean="0"/>
              <a:t>23</a:t>
            </a:fld>
            <a:endParaRPr lang="en-US"/>
          </a:p>
        </p:txBody>
      </p:sp>
      <p:pic>
        <p:nvPicPr>
          <p:cNvPr id="5" name="Picture 2">
            <a:extLst>
              <a:ext uri="{FF2B5EF4-FFF2-40B4-BE49-F238E27FC236}">
                <a16:creationId xmlns="" xmlns:a16="http://schemas.microsoft.com/office/drawing/2014/main" id="{D5DFF4E0-0358-40F4-8471-B7A8F16EAD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476" y="1800153"/>
            <a:ext cx="3495932" cy="49238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 xmlns:a16="http://schemas.microsoft.com/office/drawing/2014/main" id="{7F466FA2-172E-4968-85CB-7DAF3E01C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46" y="1800153"/>
            <a:ext cx="3164427" cy="4923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280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199FA5-F35C-49BF-8C52-625B5CF18662}"/>
              </a:ext>
            </a:extLst>
          </p:cNvPr>
          <p:cNvSpPr>
            <a:spLocks noGrp="1"/>
          </p:cNvSpPr>
          <p:nvPr>
            <p:ph type="title"/>
          </p:nvPr>
        </p:nvSpPr>
        <p:spPr/>
        <p:txBody>
          <a:bodyPr/>
          <a:lstStyle/>
          <a:p>
            <a:endParaRPr lang="en-US"/>
          </a:p>
        </p:txBody>
      </p:sp>
      <p:pic>
        <p:nvPicPr>
          <p:cNvPr id="11266" name="Picture 2">
            <a:extLst>
              <a:ext uri="{FF2B5EF4-FFF2-40B4-BE49-F238E27FC236}">
                <a16:creationId xmlns="" xmlns:a16="http://schemas.microsoft.com/office/drawing/2014/main" id="{E4E6500B-776A-4A4D-84FB-9D02609BF3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9317" y="1499825"/>
            <a:ext cx="7424691" cy="51044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 xmlns:a16="http://schemas.microsoft.com/office/drawing/2014/main" id="{10937F52-09FA-429A-8A54-1AE74C85F224}"/>
              </a:ext>
            </a:extLst>
          </p:cNvPr>
          <p:cNvSpPr>
            <a:spLocks noGrp="1"/>
          </p:cNvSpPr>
          <p:nvPr>
            <p:ph type="sldNum" sz="quarter" idx="12"/>
          </p:nvPr>
        </p:nvSpPr>
        <p:spPr/>
        <p:txBody>
          <a:bodyPr/>
          <a:lstStyle/>
          <a:p>
            <a:fld id="{04F56BA0-E311-4548-89C0-32CC932D3ADF}" type="slidenum">
              <a:rPr lang="en-US" smtClean="0"/>
              <a:t>24</a:t>
            </a:fld>
            <a:endParaRPr lang="en-US"/>
          </a:p>
        </p:txBody>
      </p:sp>
    </p:spTree>
    <p:extLst>
      <p:ext uri="{BB962C8B-B14F-4D97-AF65-F5344CB8AC3E}">
        <p14:creationId xmlns:p14="http://schemas.microsoft.com/office/powerpoint/2010/main" val="3960706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9CFD0F-4EA3-4906-AFB6-110FE49E2EF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 xmlns:a16="http://schemas.microsoft.com/office/drawing/2014/main" id="{A15EA075-557A-44EB-BC8C-D9CA0E0CD871}"/>
              </a:ext>
            </a:extLst>
          </p:cNvPr>
          <p:cNvSpPr>
            <a:spLocks noGrp="1"/>
          </p:cNvSpPr>
          <p:nvPr>
            <p:ph idx="1"/>
          </p:nvPr>
        </p:nvSpPr>
        <p:spPr/>
        <p:txBody>
          <a:bodyPr>
            <a:normAutofit fontScale="85000" lnSpcReduction="20000"/>
          </a:bodyPr>
          <a:lstStyle/>
          <a:p>
            <a:r>
              <a:rPr lang="en-US" sz="3200" dirty="0" err="1"/>
              <a:t>Ustad</a:t>
            </a:r>
            <a:r>
              <a:rPr lang="en-US" sz="3200" dirty="0"/>
              <a:t>  </a:t>
            </a:r>
            <a:r>
              <a:rPr lang="en-US" sz="3200" dirty="0" err="1"/>
              <a:t>Allahbux</a:t>
            </a:r>
            <a:r>
              <a:rPr lang="en-US" sz="3200" dirty="0"/>
              <a:t> (1895-1978) was apprenticed to a sign writer at the age of five. And in his teens painted attractive backdrops for drama groups. This experience endowed his work with an element of fantasy. He acquired the patronage of Rajas and princes, who commissioned paintings depicting the Hindu pantheon of deities. After 1947, </a:t>
            </a:r>
            <a:r>
              <a:rPr lang="en-US" sz="3200" dirty="0" err="1"/>
              <a:t>Ustad</a:t>
            </a:r>
            <a:r>
              <a:rPr lang="en-US" sz="3200" dirty="0"/>
              <a:t> </a:t>
            </a:r>
            <a:r>
              <a:rPr lang="en-US" sz="3200" dirty="0" err="1"/>
              <a:t>Allahbux</a:t>
            </a:r>
            <a:r>
              <a:rPr lang="en-US" sz="3200" dirty="0"/>
              <a:t> won acclaim once more for his paintings of the colorful traditions and festivals of the Punjab.</a:t>
            </a:r>
          </a:p>
        </p:txBody>
      </p:sp>
      <p:sp>
        <p:nvSpPr>
          <p:cNvPr id="4" name="Slide Number Placeholder 3">
            <a:extLst>
              <a:ext uri="{FF2B5EF4-FFF2-40B4-BE49-F238E27FC236}">
                <a16:creationId xmlns="" xmlns:a16="http://schemas.microsoft.com/office/drawing/2014/main" id="{18ECA41F-4B13-452C-BAAC-7CD692D71367}"/>
              </a:ext>
            </a:extLst>
          </p:cNvPr>
          <p:cNvSpPr>
            <a:spLocks noGrp="1"/>
          </p:cNvSpPr>
          <p:nvPr>
            <p:ph type="sldNum" sz="quarter" idx="12"/>
          </p:nvPr>
        </p:nvSpPr>
        <p:spPr/>
        <p:txBody>
          <a:bodyPr/>
          <a:lstStyle/>
          <a:p>
            <a:fld id="{04F56BA0-E311-4548-89C0-32CC932D3ADF}" type="slidenum">
              <a:rPr lang="en-US" smtClean="0"/>
              <a:t>3</a:t>
            </a:fld>
            <a:endParaRPr lang="en-US"/>
          </a:p>
        </p:txBody>
      </p:sp>
    </p:spTree>
    <p:extLst>
      <p:ext uri="{BB962C8B-B14F-4D97-AF65-F5344CB8AC3E}">
        <p14:creationId xmlns:p14="http://schemas.microsoft.com/office/powerpoint/2010/main" val="1598587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016BD4-F9F5-4E7E-BF66-C5215F4D74CC}"/>
              </a:ext>
            </a:extLst>
          </p:cNvPr>
          <p:cNvSpPr>
            <a:spLocks noGrp="1"/>
          </p:cNvSpPr>
          <p:nvPr>
            <p:ph type="title"/>
          </p:nvPr>
        </p:nvSpPr>
        <p:spPr/>
        <p:txBody>
          <a:bodyPr/>
          <a:lstStyle/>
          <a:p>
            <a:r>
              <a:rPr lang="en-US" dirty="0" err="1"/>
              <a:t>Sohni</a:t>
            </a:r>
            <a:r>
              <a:rPr lang="en-US" dirty="0"/>
              <a:t> </a:t>
            </a:r>
            <a:r>
              <a:rPr lang="en-US" dirty="0" err="1"/>
              <a:t>Dharti</a:t>
            </a:r>
            <a:endParaRPr lang="en-US" dirty="0"/>
          </a:p>
        </p:txBody>
      </p:sp>
      <p:pic>
        <p:nvPicPr>
          <p:cNvPr id="2050" name="Picture 2">
            <a:extLst>
              <a:ext uri="{FF2B5EF4-FFF2-40B4-BE49-F238E27FC236}">
                <a16:creationId xmlns="" xmlns:a16="http://schemas.microsoft.com/office/drawing/2014/main" id="{1DC9BDB9-94A9-436B-B3D9-72DFA6822E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50491" y="2833735"/>
            <a:ext cx="10040248" cy="333336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 xmlns:a16="http://schemas.microsoft.com/office/drawing/2014/main" id="{D6945385-DEC6-4A88-B132-1B6EEAEA849D}"/>
              </a:ext>
            </a:extLst>
          </p:cNvPr>
          <p:cNvSpPr>
            <a:spLocks noGrp="1"/>
          </p:cNvSpPr>
          <p:nvPr>
            <p:ph type="sldNum" sz="quarter" idx="12"/>
          </p:nvPr>
        </p:nvSpPr>
        <p:spPr/>
        <p:txBody>
          <a:bodyPr/>
          <a:lstStyle/>
          <a:p>
            <a:fld id="{04F56BA0-E311-4548-89C0-32CC932D3ADF}" type="slidenum">
              <a:rPr lang="en-US" smtClean="0"/>
              <a:t>4</a:t>
            </a:fld>
            <a:endParaRPr lang="en-US"/>
          </a:p>
        </p:txBody>
      </p:sp>
    </p:spTree>
    <p:extLst>
      <p:ext uri="{BB962C8B-B14F-4D97-AF65-F5344CB8AC3E}">
        <p14:creationId xmlns:p14="http://schemas.microsoft.com/office/powerpoint/2010/main" val="2703858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9EEF1E-527C-466E-9E6A-3C0B2FA44968}"/>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5C504902-FCDC-404D-ACDE-52B710C5F398}"/>
              </a:ext>
            </a:extLst>
          </p:cNvPr>
          <p:cNvSpPr>
            <a:spLocks noGrp="1"/>
          </p:cNvSpPr>
          <p:nvPr>
            <p:ph idx="1"/>
          </p:nvPr>
        </p:nvSpPr>
        <p:spPr>
          <a:xfrm>
            <a:off x="1154954" y="2567288"/>
            <a:ext cx="10035785" cy="3416300"/>
          </a:xfrm>
        </p:spPr>
        <p:txBody>
          <a:bodyPr>
            <a:noAutofit/>
          </a:bodyPr>
          <a:lstStyle/>
          <a:p>
            <a:r>
              <a:rPr lang="en-US" sz="2800" dirty="0" err="1"/>
              <a:t>Ustad</a:t>
            </a:r>
            <a:r>
              <a:rPr lang="en-US" sz="2800" dirty="0"/>
              <a:t> Allah Baksh was lucky to have found Master Abdullah, a great maestro of his own time and a master of miniature art. He started learning from his </a:t>
            </a:r>
            <a:r>
              <a:rPr lang="en-US" sz="2800" dirty="0" err="1"/>
              <a:t>ustad</a:t>
            </a:r>
            <a:r>
              <a:rPr lang="en-US" sz="2800" dirty="0"/>
              <a:t> at the age of five and by the age of fourteen he had become an artist of his own style. He also learnt the art of painting from Master </a:t>
            </a:r>
            <a:r>
              <a:rPr lang="en-US" sz="2800" dirty="0" err="1"/>
              <a:t>Meeran</a:t>
            </a:r>
            <a:r>
              <a:rPr lang="en-US" sz="2800" dirty="0"/>
              <a:t> Bakhsh </a:t>
            </a:r>
            <a:r>
              <a:rPr lang="en-US" sz="2800" dirty="0" err="1"/>
              <a:t>Naqash</a:t>
            </a:r>
            <a:r>
              <a:rPr lang="en-US" sz="2800" dirty="0"/>
              <a:t>, a known teacher and painter and was also the Vice Principal of the Mayo School of Arts, now the National College of Arts Lahore. </a:t>
            </a:r>
            <a:br>
              <a:rPr lang="en-US" sz="2800" dirty="0"/>
            </a:br>
            <a:endParaRPr lang="en-US" sz="2800" dirty="0"/>
          </a:p>
        </p:txBody>
      </p:sp>
      <p:sp>
        <p:nvSpPr>
          <p:cNvPr id="4" name="Slide Number Placeholder 3">
            <a:extLst>
              <a:ext uri="{FF2B5EF4-FFF2-40B4-BE49-F238E27FC236}">
                <a16:creationId xmlns="" xmlns:a16="http://schemas.microsoft.com/office/drawing/2014/main" id="{2FCEB5D7-4A5D-46E6-8953-7FBC80790C27}"/>
              </a:ext>
            </a:extLst>
          </p:cNvPr>
          <p:cNvSpPr>
            <a:spLocks noGrp="1"/>
          </p:cNvSpPr>
          <p:nvPr>
            <p:ph type="sldNum" sz="quarter" idx="12"/>
          </p:nvPr>
        </p:nvSpPr>
        <p:spPr/>
        <p:txBody>
          <a:bodyPr/>
          <a:lstStyle/>
          <a:p>
            <a:fld id="{04F56BA0-E311-4548-89C0-32CC932D3ADF}" type="slidenum">
              <a:rPr lang="en-US" smtClean="0"/>
              <a:t>5</a:t>
            </a:fld>
            <a:endParaRPr lang="en-US"/>
          </a:p>
        </p:txBody>
      </p:sp>
    </p:spTree>
    <p:extLst>
      <p:ext uri="{BB962C8B-B14F-4D97-AF65-F5344CB8AC3E}">
        <p14:creationId xmlns:p14="http://schemas.microsoft.com/office/powerpoint/2010/main" val="2049607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sz="3200" dirty="0"/>
              <a:t>He started his career at the young age as signboard painter, and then found his way to railway’s workshop in </a:t>
            </a:r>
            <a:r>
              <a:rPr lang="en-US" sz="3200" dirty="0" err="1"/>
              <a:t>Moghalpura</a:t>
            </a:r>
            <a:r>
              <a:rPr lang="en-US" sz="3200" dirty="0"/>
              <a:t> Lahore as carriage painter. For some time, he also worked for Agha </a:t>
            </a:r>
            <a:r>
              <a:rPr lang="en-US" sz="3200" dirty="0" err="1"/>
              <a:t>Husher’s</a:t>
            </a:r>
            <a:r>
              <a:rPr lang="en-US" sz="3200" dirty="0"/>
              <a:t> theatrical company, painting background screens. By 1919, he had become a fine art painter and took on the profession as a commercial artist.</a:t>
            </a:r>
          </a:p>
        </p:txBody>
      </p:sp>
      <p:sp>
        <p:nvSpPr>
          <p:cNvPr id="4" name="Slide Number Placeholder 3"/>
          <p:cNvSpPr>
            <a:spLocks noGrp="1"/>
          </p:cNvSpPr>
          <p:nvPr>
            <p:ph type="sldNum" sz="quarter" idx="12"/>
          </p:nvPr>
        </p:nvSpPr>
        <p:spPr/>
        <p:txBody>
          <a:bodyPr/>
          <a:lstStyle/>
          <a:p>
            <a:fld id="{04F56BA0-E311-4548-89C0-32CC932D3ADF}" type="slidenum">
              <a:rPr lang="en-US" smtClean="0"/>
              <a:t>6</a:t>
            </a:fld>
            <a:endParaRPr lang="en-US"/>
          </a:p>
        </p:txBody>
      </p:sp>
    </p:spTree>
    <p:extLst>
      <p:ext uri="{BB962C8B-B14F-4D97-AF65-F5344CB8AC3E}">
        <p14:creationId xmlns:p14="http://schemas.microsoft.com/office/powerpoint/2010/main" val="2892707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977BA7-68A9-4A42-84CD-37DDD969DA50}"/>
              </a:ext>
            </a:extLst>
          </p:cNvPr>
          <p:cNvSpPr>
            <a:spLocks noGrp="1"/>
          </p:cNvSpPr>
          <p:nvPr>
            <p:ph type="title"/>
          </p:nvPr>
        </p:nvSpPr>
        <p:spPr/>
        <p:txBody>
          <a:bodyPr>
            <a:normAutofit fontScale="90000"/>
          </a:bodyPr>
          <a:lstStyle/>
          <a:p>
            <a:pPr algn="ctr"/>
            <a:r>
              <a:rPr lang="en-US" sz="3200" b="1" dirty="0"/>
              <a:t>"</a:t>
            </a:r>
            <a:r>
              <a:rPr lang="en-US" sz="3200" b="1" dirty="0" err="1"/>
              <a:t>Talism</a:t>
            </a:r>
            <a:r>
              <a:rPr lang="en-US" sz="3200" b="1" dirty="0"/>
              <a:t>-e-</a:t>
            </a:r>
            <a:r>
              <a:rPr lang="en-US" sz="3200" b="1" dirty="0" err="1"/>
              <a:t>Hosh</a:t>
            </a:r>
            <a:r>
              <a:rPr lang="en-US" sz="3200" b="1" dirty="0"/>
              <a:t> </a:t>
            </a:r>
            <a:r>
              <a:rPr lang="en-US" sz="3200" b="1" dirty="0" err="1"/>
              <a:t>Ruba</a:t>
            </a:r>
            <a:r>
              <a:rPr lang="en-US" sz="3200" b="1" dirty="0"/>
              <a:t> (The Spell that Steals the Senses)"</a:t>
            </a:r>
          </a:p>
        </p:txBody>
      </p:sp>
      <p:pic>
        <p:nvPicPr>
          <p:cNvPr id="3074" name="Picture 2">
            <a:extLst>
              <a:ext uri="{FF2B5EF4-FFF2-40B4-BE49-F238E27FC236}">
                <a16:creationId xmlns="" xmlns:a16="http://schemas.microsoft.com/office/drawing/2014/main" id="{4D3BD0D6-22F0-4CF9-B55B-9D7F952CD04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9517" y="1842872"/>
            <a:ext cx="7628878" cy="472990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 xmlns:a16="http://schemas.microsoft.com/office/drawing/2014/main" id="{E86E516C-77ED-4BDB-8779-12504AC90C6D}"/>
              </a:ext>
            </a:extLst>
          </p:cNvPr>
          <p:cNvSpPr>
            <a:spLocks noGrp="1"/>
          </p:cNvSpPr>
          <p:nvPr>
            <p:ph type="sldNum" sz="quarter" idx="12"/>
          </p:nvPr>
        </p:nvSpPr>
        <p:spPr/>
        <p:txBody>
          <a:bodyPr/>
          <a:lstStyle/>
          <a:p>
            <a:fld id="{04F56BA0-E311-4548-89C0-32CC932D3ADF}" type="slidenum">
              <a:rPr lang="en-US" smtClean="0"/>
              <a:t>7</a:t>
            </a:fld>
            <a:endParaRPr lang="en-US"/>
          </a:p>
        </p:txBody>
      </p:sp>
    </p:spTree>
    <p:extLst>
      <p:ext uri="{BB962C8B-B14F-4D97-AF65-F5344CB8AC3E}">
        <p14:creationId xmlns:p14="http://schemas.microsoft.com/office/powerpoint/2010/main" val="844892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CAE52C-46CC-4E7B-B8C9-09F59A13C74B}"/>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4F661D0E-5AD0-4CCA-A153-C75A6CAA953C}"/>
              </a:ext>
            </a:extLst>
          </p:cNvPr>
          <p:cNvSpPr>
            <a:spLocks noGrp="1"/>
          </p:cNvSpPr>
          <p:nvPr>
            <p:ph idx="1"/>
          </p:nvPr>
        </p:nvSpPr>
        <p:spPr>
          <a:xfrm>
            <a:off x="1154954" y="2603500"/>
            <a:ext cx="10279573" cy="3416300"/>
          </a:xfrm>
        </p:spPr>
        <p:txBody>
          <a:bodyPr>
            <a:noAutofit/>
          </a:bodyPr>
          <a:lstStyle/>
          <a:p>
            <a:r>
              <a:rPr lang="en-US" sz="3200" dirty="0"/>
              <a:t>He also painted characters of Hindu mythology and also participated in art exhibitions at Bombay and Calcutta. His work being unique and rich in heritage won him many a accolade and laurels. Maharaja of Patiala, impressed by his work, invited him to his palace in 1937 to paint exclusively for him. </a:t>
            </a:r>
          </a:p>
        </p:txBody>
      </p:sp>
      <p:sp>
        <p:nvSpPr>
          <p:cNvPr id="4" name="Slide Number Placeholder 3">
            <a:extLst>
              <a:ext uri="{FF2B5EF4-FFF2-40B4-BE49-F238E27FC236}">
                <a16:creationId xmlns="" xmlns:a16="http://schemas.microsoft.com/office/drawing/2014/main" id="{52C4CCEF-0B8B-4596-AF4F-5C0125BCEA51}"/>
              </a:ext>
            </a:extLst>
          </p:cNvPr>
          <p:cNvSpPr>
            <a:spLocks noGrp="1"/>
          </p:cNvSpPr>
          <p:nvPr>
            <p:ph type="sldNum" sz="quarter" idx="12"/>
          </p:nvPr>
        </p:nvSpPr>
        <p:spPr/>
        <p:txBody>
          <a:bodyPr/>
          <a:lstStyle/>
          <a:p>
            <a:fld id="{04F56BA0-E311-4548-89C0-32CC932D3ADF}" type="slidenum">
              <a:rPr lang="en-US" smtClean="0"/>
              <a:t>8</a:t>
            </a:fld>
            <a:endParaRPr lang="en-US"/>
          </a:p>
        </p:txBody>
      </p:sp>
    </p:spTree>
    <p:extLst>
      <p:ext uri="{BB962C8B-B14F-4D97-AF65-F5344CB8AC3E}">
        <p14:creationId xmlns:p14="http://schemas.microsoft.com/office/powerpoint/2010/main" val="494466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t>Allah </a:t>
            </a:r>
            <a:r>
              <a:rPr lang="en-US" sz="2800" dirty="0" err="1"/>
              <a:t>Baksh</a:t>
            </a:r>
            <a:r>
              <a:rPr lang="en-US" sz="2800" dirty="0"/>
              <a:t> stayed there till the partition of the British India, after which he came back to Lahore and stayed here for the rest of his life painting the beautiful landscape of Punjab, its people and village life that ran into his veins since childhood.</a:t>
            </a:r>
            <a:endParaRPr lang="en-US" sz="2800" dirty="0"/>
          </a:p>
        </p:txBody>
      </p:sp>
      <p:sp>
        <p:nvSpPr>
          <p:cNvPr id="4" name="Slide Number Placeholder 3"/>
          <p:cNvSpPr>
            <a:spLocks noGrp="1"/>
          </p:cNvSpPr>
          <p:nvPr>
            <p:ph type="sldNum" sz="quarter" idx="12"/>
          </p:nvPr>
        </p:nvSpPr>
        <p:spPr/>
        <p:txBody>
          <a:bodyPr/>
          <a:lstStyle/>
          <a:p>
            <a:fld id="{04F56BA0-E311-4548-89C0-32CC932D3ADF}" type="slidenum">
              <a:rPr lang="en-US" smtClean="0"/>
              <a:t>9</a:t>
            </a:fld>
            <a:endParaRPr lang="en-US"/>
          </a:p>
        </p:txBody>
      </p:sp>
    </p:spTree>
    <p:extLst>
      <p:ext uri="{BB962C8B-B14F-4D97-AF65-F5344CB8AC3E}">
        <p14:creationId xmlns:p14="http://schemas.microsoft.com/office/powerpoint/2010/main" val="6087191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220</TotalTime>
  <Words>913</Words>
  <Application>Microsoft Office PowerPoint</Application>
  <PresentationFormat>Widescreen</PresentationFormat>
  <Paragraphs>44</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Century Gothic</vt:lpstr>
      <vt:lpstr>Times New Roman</vt:lpstr>
      <vt:lpstr>Wingdings 3</vt:lpstr>
      <vt:lpstr>Ion Boardroom</vt:lpstr>
      <vt:lpstr>Ustad  Allahbux (1895-1978) </vt:lpstr>
      <vt:lpstr>Master strokes of Ustad Allah Baksh </vt:lpstr>
      <vt:lpstr>PowerPoint Presentation</vt:lpstr>
      <vt:lpstr>Sohni Dharti</vt:lpstr>
      <vt:lpstr>PowerPoint Presentation</vt:lpstr>
      <vt:lpstr>PowerPoint Presentation</vt:lpstr>
      <vt:lpstr>"Talism-e-Hosh Ruba (The Spell that Steals the Senses)"</vt:lpstr>
      <vt:lpstr>PowerPoint Presentation</vt:lpstr>
      <vt:lpstr>PowerPoint Presentation</vt:lpstr>
      <vt:lpstr>Sahelian (left) - Heer Ranjha (right)</vt:lpstr>
      <vt:lpstr>PowerPoint Presentation</vt:lpstr>
      <vt:lpstr>"Rural Women in Daily Routine" (left) - "Old Man" (right)</vt:lpstr>
      <vt:lpstr>PowerPoint Presentation</vt:lpstr>
      <vt:lpstr>Sohni Mahiwal</vt:lpstr>
      <vt:lpstr>PowerPoint Presentation</vt:lpstr>
      <vt:lpstr>"A Typical Village Day Starter"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naDia</cp:lastModifiedBy>
  <cp:revision>14</cp:revision>
  <dcterms:created xsi:type="dcterms:W3CDTF">2019-10-15T20:07:45Z</dcterms:created>
  <dcterms:modified xsi:type="dcterms:W3CDTF">2020-12-01T10:06:24Z</dcterms:modified>
</cp:coreProperties>
</file>