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77" r:id="rId4"/>
    <p:sldId id="278" r:id="rId5"/>
    <p:sldId id="280" r:id="rId6"/>
    <p:sldId id="286" r:id="rId7"/>
    <p:sldId id="287" r:id="rId8"/>
    <p:sldId id="281" r:id="rId9"/>
    <p:sldId id="285" r:id="rId10"/>
    <p:sldId id="260" r:id="rId11"/>
    <p:sldId id="261" r:id="rId12"/>
    <p:sldId id="262" r:id="rId13"/>
    <p:sldId id="258" r:id="rId14"/>
    <p:sldId id="266" r:id="rId15"/>
    <p:sldId id="265" r:id="rId16"/>
    <p:sldId id="267" r:id="rId17"/>
    <p:sldId id="293" r:id="rId18"/>
    <p:sldId id="294" r:id="rId19"/>
    <p:sldId id="295" r:id="rId20"/>
    <p:sldId id="297" r:id="rId21"/>
    <p:sldId id="298" r:id="rId22"/>
    <p:sldId id="268" r:id="rId23"/>
    <p:sldId id="270" r:id="rId24"/>
    <p:sldId id="269" r:id="rId25"/>
    <p:sldId id="301" r:id="rId26"/>
    <p:sldId id="302" r:id="rId27"/>
    <p:sldId id="289" r:id="rId28"/>
    <p:sldId id="299" r:id="rId29"/>
    <p:sldId id="300" r:id="rId30"/>
    <p:sldId id="291" r:id="rId31"/>
    <p:sldId id="276" r:id="rId32"/>
    <p:sldId id="282" r:id="rId33"/>
    <p:sldId id="284"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96B0CE-944E-4465-83F2-9923517CD12F}" type="datetimeFigureOut">
              <a:rPr lang="en-US" smtClean="0"/>
              <a:pPr/>
              <a:t>11/6/2020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B41D36-5B12-49DA-838C-7A56D17EE78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pPr eaLnBrk="1" hangingPunct="1"/>
            <a:endParaRPr lang="en-US" smtClean="0"/>
          </a:p>
        </p:txBody>
      </p:sp>
      <p:sp>
        <p:nvSpPr>
          <p:cNvPr id="19460" name="Slide Number Placeholder 3"/>
          <p:cNvSpPr>
            <a:spLocks noGrp="1"/>
          </p:cNvSpPr>
          <p:nvPr>
            <p:ph type="sldNum" sz="quarter" idx="5"/>
          </p:nvPr>
        </p:nvSpPr>
        <p:spPr>
          <a:noFill/>
          <a:ln>
            <a:miter lim="800000"/>
            <a:headEnd/>
            <a:tailEnd/>
          </a:ln>
        </p:spPr>
        <p:txBody>
          <a:bodyPr/>
          <a:lstStyle/>
          <a:p>
            <a:fld id="{4C05B986-4703-40DF-AB31-BCBA8E57BE1D}" type="slidenum">
              <a:rPr lang="en-GB" smtClean="0"/>
              <a:pPr/>
              <a:t>10</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pPr eaLnBrk="1" hangingPunct="1"/>
            <a:endParaRPr lang="en-US" smtClean="0"/>
          </a:p>
        </p:txBody>
      </p:sp>
      <p:sp>
        <p:nvSpPr>
          <p:cNvPr id="21508" name="Slide Number Placeholder 3"/>
          <p:cNvSpPr>
            <a:spLocks noGrp="1"/>
          </p:cNvSpPr>
          <p:nvPr>
            <p:ph type="sldNum" sz="quarter" idx="5"/>
          </p:nvPr>
        </p:nvSpPr>
        <p:spPr>
          <a:noFill/>
          <a:ln>
            <a:miter lim="800000"/>
            <a:headEnd/>
            <a:tailEnd/>
          </a:ln>
        </p:spPr>
        <p:txBody>
          <a:bodyPr/>
          <a:lstStyle/>
          <a:p>
            <a:fld id="{AD9016C5-6045-4A60-B049-902059F49BF6}" type="slidenum">
              <a:rPr lang="en-GB" smtClean="0"/>
              <a:pPr/>
              <a:t>11</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pPr eaLnBrk="1" hangingPunct="1"/>
            <a:endParaRPr lang="en-US" smtClean="0"/>
          </a:p>
        </p:txBody>
      </p:sp>
      <p:sp>
        <p:nvSpPr>
          <p:cNvPr id="23556" name="Slide Number Placeholder 3"/>
          <p:cNvSpPr>
            <a:spLocks noGrp="1"/>
          </p:cNvSpPr>
          <p:nvPr>
            <p:ph type="sldNum" sz="quarter" idx="5"/>
          </p:nvPr>
        </p:nvSpPr>
        <p:spPr>
          <a:noFill/>
          <a:ln>
            <a:miter lim="800000"/>
            <a:headEnd/>
            <a:tailEnd/>
          </a:ln>
        </p:spPr>
        <p:txBody>
          <a:bodyPr/>
          <a:lstStyle/>
          <a:p>
            <a:fld id="{58B9A735-6D7E-434F-9C37-7E81DC724993}" type="slidenum">
              <a:rPr lang="en-GB" smtClean="0"/>
              <a:pPr/>
              <a:t>32</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D67FA8-9E15-48C8-B714-A170F5EC48E7}"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DDB93-BB15-4D1D-B59E-905B791377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D67FA8-9E15-48C8-B714-A170F5EC48E7}"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DDB93-BB15-4D1D-B59E-905B791377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D67FA8-9E15-48C8-B714-A170F5EC48E7}"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DDB93-BB15-4D1D-B59E-905B791377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D67FA8-9E15-48C8-B714-A170F5EC48E7}"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DDB93-BB15-4D1D-B59E-905B791377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D67FA8-9E15-48C8-B714-A170F5EC48E7}"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DDB93-BB15-4D1D-B59E-905B791377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D67FA8-9E15-48C8-B714-A170F5EC48E7}" type="datetimeFigureOut">
              <a:rPr lang="en-US" smtClean="0"/>
              <a:pPr/>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DDB93-BB15-4D1D-B59E-905B791377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D67FA8-9E15-48C8-B714-A170F5EC48E7}" type="datetimeFigureOut">
              <a:rPr lang="en-US" smtClean="0"/>
              <a:pPr/>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DDB93-BB15-4D1D-B59E-905B791377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D67FA8-9E15-48C8-B714-A170F5EC48E7}" type="datetimeFigureOut">
              <a:rPr lang="en-US" smtClean="0"/>
              <a:pPr/>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DDB93-BB15-4D1D-B59E-905B791377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D67FA8-9E15-48C8-B714-A170F5EC48E7}" type="datetimeFigureOut">
              <a:rPr lang="en-US" smtClean="0"/>
              <a:pPr/>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DDB93-BB15-4D1D-B59E-905B791377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D67FA8-9E15-48C8-B714-A170F5EC48E7}" type="datetimeFigureOut">
              <a:rPr lang="en-US" smtClean="0"/>
              <a:pPr/>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DDB93-BB15-4D1D-B59E-905B791377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D67FA8-9E15-48C8-B714-A170F5EC48E7}" type="datetimeFigureOut">
              <a:rPr lang="en-US" smtClean="0"/>
              <a:pPr/>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DDB93-BB15-4D1D-B59E-905B791377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D67FA8-9E15-48C8-B714-A170F5EC48E7}" type="datetimeFigureOut">
              <a:rPr lang="en-US" smtClean="0"/>
              <a:pPr/>
              <a:t>11/6/2020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5DDB93-BB15-4D1D-B59E-905B791377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Externalities</a:t>
            </a:r>
            <a:endParaRPr lang="en-US" dirty="0"/>
          </a:p>
        </p:txBody>
      </p:sp>
      <p:sp>
        <p:nvSpPr>
          <p:cNvPr id="3" name="Subtitle 2"/>
          <p:cNvSpPr>
            <a:spLocks noGrp="1"/>
          </p:cNvSpPr>
          <p:nvPr>
            <p:ph type="subTitle" idx="1"/>
          </p:nvPr>
        </p:nvSpPr>
        <p:spPr/>
        <p:txBody>
          <a:bodyPr/>
          <a:lstStyle/>
          <a:p>
            <a:r>
              <a:rPr lang="en-US" dirty="0" smtClean="0"/>
              <a:t>By </a:t>
            </a:r>
            <a:r>
              <a:rPr lang="en-US" dirty="0" err="1" smtClean="0"/>
              <a:t>Mam</a:t>
            </a:r>
            <a:r>
              <a:rPr lang="en-US" dirty="0" smtClean="0"/>
              <a:t> </a:t>
            </a:r>
            <a:r>
              <a:rPr lang="en-US" dirty="0" err="1" smtClean="0"/>
              <a:t>Sabeen</a:t>
            </a:r>
            <a:r>
              <a:rPr lang="en-US" dirty="0" smtClean="0"/>
              <a:t> </a:t>
            </a:r>
            <a:r>
              <a:rPr lang="en-US" dirty="0" err="1" smtClean="0"/>
              <a:t>Saif</a:t>
            </a:r>
            <a:endParaRPr lang="en-US" dirty="0" smtClean="0"/>
          </a:p>
          <a:p>
            <a:r>
              <a:rPr lang="en-US" dirty="0" smtClean="0"/>
              <a:t>BS -5</a:t>
            </a:r>
            <a:r>
              <a:rPr lang="en-US" baseline="30000" dirty="0" smtClean="0"/>
              <a:t>th</a:t>
            </a:r>
            <a:r>
              <a:rPr lang="en-US" dirty="0" smtClean="0"/>
              <a:t> (Energy Economics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en-GB" sz="4000" dirty="0" smtClean="0"/>
              <a:t>More types of externalities</a:t>
            </a:r>
            <a:br>
              <a:rPr lang="en-GB" sz="4000" dirty="0" smtClean="0"/>
            </a:br>
            <a:endParaRPr lang="en-GB" sz="4000" dirty="0" smtClean="0"/>
          </a:p>
        </p:txBody>
      </p:sp>
      <p:sp>
        <p:nvSpPr>
          <p:cNvPr id="8195" name="Rectangle 3"/>
          <p:cNvSpPr>
            <a:spLocks noGrp="1" noChangeArrowheads="1"/>
          </p:cNvSpPr>
          <p:nvPr>
            <p:ph type="body" idx="1"/>
          </p:nvPr>
        </p:nvSpPr>
        <p:spPr>
          <a:xfrm>
            <a:off x="304800" y="914400"/>
            <a:ext cx="8534400" cy="5791199"/>
          </a:xfrm>
        </p:spPr>
        <p:txBody>
          <a:bodyPr>
            <a:normAutofit lnSpcReduction="10000"/>
          </a:bodyPr>
          <a:lstStyle/>
          <a:p>
            <a:pPr eaLnBrk="1" hangingPunct="1">
              <a:lnSpc>
                <a:spcPct val="90000"/>
              </a:lnSpc>
              <a:buNone/>
            </a:pPr>
            <a:r>
              <a:rPr lang="en-GB" sz="2400" b="1" dirty="0" smtClean="0"/>
              <a:t>Network externalities e.g.:</a:t>
            </a:r>
          </a:p>
          <a:p>
            <a:pPr lvl="1" eaLnBrk="1" hangingPunct="1">
              <a:lnSpc>
                <a:spcPct val="90000"/>
              </a:lnSpc>
            </a:pPr>
            <a:r>
              <a:rPr lang="en-GB" sz="2400" dirty="0" smtClean="0"/>
              <a:t>Communications networks - the more users that join a communications network the better for the existing users/suppliers</a:t>
            </a:r>
          </a:p>
          <a:p>
            <a:pPr lvl="2" eaLnBrk="1" hangingPunct="1">
              <a:lnSpc>
                <a:spcPct val="90000"/>
              </a:lnSpc>
            </a:pPr>
            <a:r>
              <a:rPr lang="en-GB" dirty="0" smtClean="0"/>
              <a:t>benefits from being able to contact more users, economies of scale, </a:t>
            </a:r>
          </a:p>
          <a:p>
            <a:pPr lvl="1" eaLnBrk="1" hangingPunct="1">
              <a:lnSpc>
                <a:spcPct val="90000"/>
              </a:lnSpc>
            </a:pPr>
            <a:r>
              <a:rPr lang="en-GB" sz="2400" dirty="0" err="1" smtClean="0"/>
              <a:t>Locational</a:t>
            </a:r>
            <a:r>
              <a:rPr lang="en-GB" sz="2400" dirty="0" smtClean="0"/>
              <a:t> (cluster) networks:  IT firms locating together</a:t>
            </a:r>
          </a:p>
          <a:p>
            <a:pPr eaLnBrk="1" hangingPunct="1">
              <a:lnSpc>
                <a:spcPct val="90000"/>
              </a:lnSpc>
            </a:pPr>
            <a:r>
              <a:rPr lang="en-GB" sz="2400" b="1" dirty="0" smtClean="0"/>
              <a:t>Standards externalities</a:t>
            </a:r>
          </a:p>
          <a:p>
            <a:pPr lvl="1" eaLnBrk="1" hangingPunct="1">
              <a:lnSpc>
                <a:spcPct val="90000"/>
              </a:lnSpc>
            </a:pPr>
            <a:r>
              <a:rPr lang="en-GB" sz="2400" dirty="0" smtClean="0"/>
              <a:t>The more firms that use the same way of producing or servicing something (the standard) increases the market size for products built/serviced to this standard</a:t>
            </a:r>
          </a:p>
          <a:p>
            <a:pPr lvl="3" eaLnBrk="1" hangingPunct="1">
              <a:lnSpc>
                <a:spcPct val="90000"/>
              </a:lnSpc>
            </a:pPr>
            <a:r>
              <a:rPr lang="en-GB" sz="2400" dirty="0" smtClean="0"/>
              <a:t>E.g. use of a particular technology</a:t>
            </a:r>
          </a:p>
          <a:p>
            <a:pPr marL="342900" lvl="1" indent="-342900">
              <a:buNone/>
            </a:pPr>
            <a:r>
              <a:rPr lang="en-GB" sz="2400" b="1" dirty="0" smtClean="0"/>
              <a:t>.Open access goods/services (the tragedy of the commons) </a:t>
            </a:r>
          </a:p>
          <a:p>
            <a:pPr lvl="2"/>
            <a:r>
              <a:rPr lang="en-GB" dirty="0" smtClean="0"/>
              <a:t>ocean fisheries- leads to over fishing, </a:t>
            </a:r>
          </a:p>
          <a:p>
            <a:pPr lvl="2"/>
            <a:r>
              <a:rPr lang="en-GB" dirty="0" smtClean="0"/>
              <a:t>wild animals - extinction </a:t>
            </a:r>
          </a:p>
          <a:p>
            <a:pPr lvl="2"/>
            <a:r>
              <a:rPr lang="en-GB" dirty="0" smtClean="0"/>
              <a:t>rain forests –over harvesting</a:t>
            </a:r>
          </a:p>
          <a:p>
            <a:pPr lvl="1" eaLnBrk="1" hangingPunct="1">
              <a:lnSpc>
                <a:spcPct val="90000"/>
              </a:lnSpc>
            </a:pPr>
            <a:endParaRPr lang="en-GB" sz="2000" dirty="0" smtClean="0"/>
          </a:p>
          <a:p>
            <a:pPr eaLnBrk="1" hangingPunct="1">
              <a:lnSpc>
                <a:spcPct val="90000"/>
              </a:lnSpc>
            </a:pPr>
            <a:endParaRPr lang="en-GB"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9750" y="188913"/>
            <a:ext cx="8229600" cy="1371600"/>
          </a:xfrm>
        </p:spPr>
        <p:txBody>
          <a:bodyPr/>
          <a:lstStyle/>
          <a:p>
            <a:pPr eaLnBrk="1" hangingPunct="1"/>
            <a:r>
              <a:rPr lang="en-GB" smtClean="0"/>
              <a:t>Inefficiency and externalities</a:t>
            </a:r>
          </a:p>
        </p:txBody>
      </p:sp>
      <p:sp>
        <p:nvSpPr>
          <p:cNvPr id="10243" name="Rectangle 3"/>
          <p:cNvSpPr>
            <a:spLocks noGrp="1" noChangeArrowheads="1"/>
          </p:cNvSpPr>
          <p:nvPr>
            <p:ph type="body" idx="1"/>
          </p:nvPr>
        </p:nvSpPr>
        <p:spPr>
          <a:xfrm>
            <a:off x="457200" y="1412875"/>
            <a:ext cx="8229600" cy="5111750"/>
          </a:xfrm>
        </p:spPr>
        <p:txBody>
          <a:bodyPr/>
          <a:lstStyle/>
          <a:p>
            <a:pPr eaLnBrk="1" hangingPunct="1">
              <a:lnSpc>
                <a:spcPct val="90000"/>
              </a:lnSpc>
            </a:pPr>
            <a:r>
              <a:rPr lang="en-GB" sz="2800" smtClean="0"/>
              <a:t>When there are externalities the free market outcome is not efficient as private benefits/costs are not equal to social benefits/costs</a:t>
            </a:r>
          </a:p>
          <a:p>
            <a:pPr lvl="1" eaLnBrk="1" hangingPunct="1">
              <a:lnSpc>
                <a:spcPct val="90000"/>
              </a:lnSpc>
            </a:pPr>
            <a:r>
              <a:rPr lang="en-GB" sz="2400" smtClean="0"/>
              <a:t>When there are consumption externalities, marginal </a:t>
            </a:r>
            <a:r>
              <a:rPr lang="en-GB" sz="2400" i="1" smtClean="0"/>
              <a:t>private</a:t>
            </a:r>
            <a:r>
              <a:rPr lang="en-GB" sz="2400" smtClean="0"/>
              <a:t> consumer benefit is not the same as marginal </a:t>
            </a:r>
            <a:r>
              <a:rPr lang="en-GB" sz="2400" i="1" smtClean="0"/>
              <a:t>social</a:t>
            </a:r>
            <a:r>
              <a:rPr lang="en-GB" sz="2400" smtClean="0"/>
              <a:t> (total) benefit</a:t>
            </a:r>
          </a:p>
          <a:p>
            <a:pPr lvl="1" eaLnBrk="1" hangingPunct="1">
              <a:lnSpc>
                <a:spcPct val="90000"/>
              </a:lnSpc>
            </a:pPr>
            <a:r>
              <a:rPr lang="en-GB" sz="2400" smtClean="0"/>
              <a:t>When there are production externalities firm’s </a:t>
            </a:r>
            <a:r>
              <a:rPr lang="en-GB" sz="2400" i="1" smtClean="0"/>
              <a:t>private</a:t>
            </a:r>
            <a:r>
              <a:rPr lang="en-GB" sz="2400" smtClean="0"/>
              <a:t> marginal costs of production are not the same as the marginal </a:t>
            </a:r>
            <a:r>
              <a:rPr lang="en-GB" sz="2400" i="1" smtClean="0"/>
              <a:t>social</a:t>
            </a:r>
            <a:r>
              <a:rPr lang="en-GB" sz="2400" smtClean="0"/>
              <a:t> (total) costs of production</a:t>
            </a:r>
          </a:p>
          <a:p>
            <a:pPr eaLnBrk="1" hangingPunct="1">
              <a:lnSpc>
                <a:spcPct val="90000"/>
              </a:lnSpc>
            </a:pPr>
            <a:r>
              <a:rPr lang="en-GB" sz="2800" smtClean="0"/>
              <a:t>The free market outcome doesn’t equate marginal social benefits and marginal social costs</a:t>
            </a:r>
          </a:p>
          <a:p>
            <a:pPr lvl="1" eaLnBrk="1" hangingPunct="1">
              <a:lnSpc>
                <a:spcPct val="90000"/>
              </a:lnSpc>
            </a:pPr>
            <a:r>
              <a:rPr lang="en-GB" sz="2400" smtClean="0"/>
              <a:t>Implies market failures - suggests a role for 3</a:t>
            </a:r>
            <a:r>
              <a:rPr lang="en-GB" sz="2400" baseline="30000" smtClean="0"/>
              <a:t>rd</a:t>
            </a:r>
            <a:r>
              <a:rPr lang="en-GB" sz="2400" smtClean="0"/>
              <a:t> party (e.g. government) intervention</a:t>
            </a:r>
          </a:p>
          <a:p>
            <a:pPr lvl="1" eaLnBrk="1" hangingPunct="1">
              <a:lnSpc>
                <a:spcPct val="90000"/>
              </a:lnSpc>
            </a:pPr>
            <a:endParaRPr lang="en-GB" sz="2400" smtClean="0"/>
          </a:p>
          <a:p>
            <a:pPr lvl="1" eaLnBrk="1" hangingPunct="1">
              <a:lnSpc>
                <a:spcPct val="90000"/>
              </a:lnSpc>
            </a:pPr>
            <a:endParaRPr lang="en-GB" sz="24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3200" dirty="0" smtClean="0"/>
              <a:t>EXTERNALITY </a:t>
            </a:r>
            <a:r>
              <a:rPr lang="en-US" sz="3200" dirty="0"/>
              <a:t>THEORY: ECONOMICS OF NEGATIVE </a:t>
            </a:r>
            <a:r>
              <a:rPr lang="en-US" sz="3200" dirty="0" smtClean="0"/>
              <a:t>PRODUCTION EXTERNALITIES</a:t>
            </a:r>
            <a:endParaRPr lang="en-US" sz="3200" dirty="0"/>
          </a:p>
        </p:txBody>
      </p:sp>
      <p:sp>
        <p:nvSpPr>
          <p:cNvPr id="3" name="Content Placeholder 2"/>
          <p:cNvSpPr>
            <a:spLocks noGrp="1"/>
          </p:cNvSpPr>
          <p:nvPr>
            <p:ph idx="1"/>
          </p:nvPr>
        </p:nvSpPr>
        <p:spPr>
          <a:xfrm>
            <a:off x="304800" y="1371600"/>
            <a:ext cx="8686800" cy="5257800"/>
          </a:xfrm>
        </p:spPr>
        <p:txBody>
          <a:bodyPr>
            <a:normAutofit fontScale="92500"/>
          </a:bodyPr>
          <a:lstStyle/>
          <a:p>
            <a:r>
              <a:rPr lang="en-US" dirty="0"/>
              <a:t>Negative production externality: When a firm’s production reduces </a:t>
            </a:r>
            <a:r>
              <a:rPr lang="en-US" dirty="0" smtClean="0"/>
              <a:t>the well-being </a:t>
            </a:r>
            <a:r>
              <a:rPr lang="en-US" dirty="0"/>
              <a:t>of others who are not compensated by the firm.</a:t>
            </a:r>
          </a:p>
          <a:p>
            <a:r>
              <a:rPr lang="en-US" dirty="0"/>
              <a:t>Private marginal cost (PMC): The direct cost to producers of producing </a:t>
            </a:r>
            <a:r>
              <a:rPr lang="en-US" dirty="0" smtClean="0"/>
              <a:t>an additional </a:t>
            </a:r>
            <a:r>
              <a:rPr lang="en-US" dirty="0"/>
              <a:t>unit of a good</a:t>
            </a:r>
          </a:p>
          <a:p>
            <a:r>
              <a:rPr lang="en-US" dirty="0"/>
              <a:t>Marginal Damage (MD): Any additional costs associated with </a:t>
            </a:r>
            <a:r>
              <a:rPr lang="en-US" dirty="0" smtClean="0"/>
              <a:t>the production </a:t>
            </a:r>
            <a:r>
              <a:rPr lang="en-US" dirty="0"/>
              <a:t>of the good that are imposed on others but that producers </a:t>
            </a:r>
            <a:r>
              <a:rPr lang="en-US" dirty="0" smtClean="0"/>
              <a:t>do not </a:t>
            </a:r>
            <a:r>
              <a:rPr lang="en-US" dirty="0"/>
              <a:t>pay</a:t>
            </a:r>
          </a:p>
          <a:p>
            <a:r>
              <a:rPr lang="en-US" dirty="0"/>
              <a:t>Social marginal cost (SMC = PMC + MD): The private marginal cost </a:t>
            </a:r>
            <a:r>
              <a:rPr lang="en-US" dirty="0" smtClean="0"/>
              <a:t>to producers </a:t>
            </a:r>
            <a:r>
              <a:rPr lang="en-US" dirty="0"/>
              <a:t>plus marginal damage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 cy="182562"/>
          </a:xfrm>
        </p:spPr>
        <p:txBody>
          <a:bodyPr>
            <a:normAutofit fontScale="90000"/>
          </a:bodyPr>
          <a:lstStyle/>
          <a:p>
            <a:endParaRPr lang="en-US" sz="800" dirty="0"/>
          </a:p>
        </p:txBody>
      </p:sp>
      <p:sp>
        <p:nvSpPr>
          <p:cNvPr id="3" name="Content Placeholder 2"/>
          <p:cNvSpPr>
            <a:spLocks noGrp="1"/>
          </p:cNvSpPr>
          <p:nvPr>
            <p:ph idx="1"/>
          </p:nvPr>
        </p:nvSpPr>
        <p:spPr>
          <a:xfrm>
            <a:off x="457200" y="304800"/>
            <a:ext cx="8229600" cy="6324600"/>
          </a:xfrm>
        </p:spPr>
        <p:txBody>
          <a:bodyPr>
            <a:normAutofit/>
          </a:bodyPr>
          <a:lstStyle/>
          <a:p>
            <a:r>
              <a:rPr lang="en-US" dirty="0"/>
              <a:t>Example: steel plant pollutes a river but plant does not face any </a:t>
            </a:r>
            <a:r>
              <a:rPr lang="en-US" dirty="0" smtClean="0"/>
              <a:t>pollution regulation </a:t>
            </a:r>
            <a:r>
              <a:rPr lang="en-US" dirty="0"/>
              <a:t>(and hence ignores pollution when deciding how much </a:t>
            </a:r>
            <a:r>
              <a:rPr lang="en-US" dirty="0" smtClean="0"/>
              <a:t>to produce).</a:t>
            </a:r>
          </a:p>
          <a:p>
            <a:r>
              <a:rPr lang="en-US" dirty="0"/>
              <a:t>If there is compensation or payment in return for damages, then the externality </a:t>
            </a:r>
            <a:r>
              <a:rPr lang="en-US" dirty="0" smtClean="0"/>
              <a:t>does not </a:t>
            </a:r>
            <a:r>
              <a:rPr lang="en-US" dirty="0"/>
              <a:t>exist to the extent of compensation. It is considered to be </a:t>
            </a:r>
            <a:r>
              <a:rPr lang="en-US" dirty="0" err="1"/>
              <a:t>internalised</a:t>
            </a:r>
            <a:r>
              <a:rPr lang="en-US" dirty="0"/>
              <a:t>. </a:t>
            </a:r>
            <a:endParaRPr lang="en-US" dirty="0" smtClean="0"/>
          </a:p>
          <a:p>
            <a:r>
              <a:rPr lang="en-US" dirty="0" smtClean="0"/>
              <a:t>In other words</a:t>
            </a:r>
            <a:r>
              <a:rPr lang="en-US" dirty="0"/>
              <a:t>, an externality is an </a:t>
            </a:r>
            <a:r>
              <a:rPr lang="en-US" dirty="0" err="1"/>
              <a:t>unpriced</a:t>
            </a:r>
            <a:r>
              <a:rPr lang="en-US" dirty="0"/>
              <a:t>, unintentional and uncompensated side effect </a:t>
            </a:r>
            <a:r>
              <a:rPr lang="en-US" dirty="0" smtClean="0"/>
              <a:t>of one </a:t>
            </a:r>
            <a:r>
              <a:rPr lang="en-US" dirty="0"/>
              <a:t>agent’s action affecting another agent’s </a:t>
            </a:r>
            <a:r>
              <a:rPr lang="en-US" dirty="0" smtClean="0"/>
              <a:t>welfare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28600" cy="258762"/>
          </a:xfrm>
        </p:spPr>
        <p:txBody>
          <a:bodyPr>
            <a:normAutofit/>
          </a:bodyPr>
          <a:lstStyle/>
          <a:p>
            <a:endParaRPr lang="en-US" sz="800" dirty="0"/>
          </a:p>
        </p:txBody>
      </p:sp>
      <p:sp>
        <p:nvSpPr>
          <p:cNvPr id="3" name="Content Placeholder 2"/>
          <p:cNvSpPr>
            <a:spLocks noGrp="1"/>
          </p:cNvSpPr>
          <p:nvPr>
            <p:ph idx="1"/>
          </p:nvPr>
        </p:nvSpPr>
        <p:spPr>
          <a:xfrm>
            <a:off x="228600" y="304800"/>
            <a:ext cx="8610600" cy="6248400"/>
          </a:xfrm>
        </p:spPr>
        <p:txBody>
          <a:bodyPr/>
          <a:lstStyle/>
          <a:p>
            <a:r>
              <a:rPr lang="en-US" dirty="0"/>
              <a:t>The existence of externalities creates a wedge between the private cost and the cost </a:t>
            </a:r>
            <a:r>
              <a:rPr lang="en-US" dirty="0" smtClean="0"/>
              <a:t>to the </a:t>
            </a:r>
            <a:r>
              <a:rPr lang="en-US" dirty="0"/>
              <a:t>society. For any decision-making, </a:t>
            </a:r>
            <a:r>
              <a:rPr lang="en-US" dirty="0" smtClean="0"/>
              <a:t>economic agents </a:t>
            </a:r>
            <a:r>
              <a:rPr lang="en-US" dirty="0"/>
              <a:t>rely on the private costs (</a:t>
            </a:r>
            <a:r>
              <a:rPr lang="en-US" dirty="0" err="1" smtClean="0"/>
              <a:t>i.e.costs</a:t>
            </a:r>
            <a:r>
              <a:rPr lang="en-US" dirty="0" smtClean="0"/>
              <a:t> </a:t>
            </a:r>
            <a:r>
              <a:rPr lang="en-US" dirty="0"/>
              <a:t>borne by them). But when an economic </a:t>
            </a:r>
            <a:r>
              <a:rPr lang="en-US" dirty="0" smtClean="0"/>
              <a:t>activity generates </a:t>
            </a:r>
            <a:r>
              <a:rPr lang="en-US" dirty="0"/>
              <a:t>an externality, </a:t>
            </a:r>
            <a:r>
              <a:rPr lang="en-US" dirty="0" smtClean="0"/>
              <a:t>the society </a:t>
            </a:r>
            <a:r>
              <a:rPr lang="en-US" dirty="0"/>
              <a:t>bears the cost of its effects. As a result, the social costs are more than the </a:t>
            </a:r>
            <a:r>
              <a:rPr lang="en-US" dirty="0" smtClean="0"/>
              <a:t>private costs.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800" dirty="0"/>
              <a:t>Economics of Negative Production Externalities:</a:t>
            </a:r>
          </a:p>
        </p:txBody>
      </p:sp>
      <p:pic>
        <p:nvPicPr>
          <p:cNvPr id="1028" name="Picture 4"/>
          <p:cNvPicPr>
            <a:picLocks noGrp="1" noChangeAspect="1" noChangeArrowheads="1"/>
          </p:cNvPicPr>
          <p:nvPr>
            <p:ph idx="1"/>
          </p:nvPr>
        </p:nvPicPr>
        <p:blipFill>
          <a:blip r:embed="rId2" cstate="print"/>
          <a:srcRect/>
          <a:stretch>
            <a:fillRect/>
          </a:stretch>
        </p:blipFill>
        <p:spPr bwMode="auto">
          <a:xfrm>
            <a:off x="1009650" y="904875"/>
            <a:ext cx="7124700" cy="5657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258762"/>
          </a:xfrm>
        </p:spPr>
        <p:txBody>
          <a:bodyPr>
            <a:normAutofit/>
          </a:bodyPr>
          <a:lstStyle/>
          <a:p>
            <a:endParaRPr lang="en-US" sz="800" dirty="0"/>
          </a:p>
        </p:txBody>
      </p:sp>
      <p:sp>
        <p:nvSpPr>
          <p:cNvPr id="3" name="Content Placeholder 2"/>
          <p:cNvSpPr>
            <a:spLocks noGrp="1"/>
          </p:cNvSpPr>
          <p:nvPr>
            <p:ph idx="1"/>
          </p:nvPr>
        </p:nvSpPr>
        <p:spPr>
          <a:xfrm>
            <a:off x="304800" y="381000"/>
            <a:ext cx="8686800" cy="6172200"/>
          </a:xfrm>
        </p:spPr>
        <p:txBody>
          <a:bodyPr/>
          <a:lstStyle/>
          <a:p>
            <a:r>
              <a:rPr lang="en-US" dirty="0"/>
              <a:t>As a competitive market will consider the private</a:t>
            </a:r>
          </a:p>
          <a:p>
            <a:r>
              <a:rPr lang="en-US" dirty="0"/>
              <a:t>costs of supplying a good, the equilibrium output will be </a:t>
            </a:r>
            <a:r>
              <a:rPr lang="en-US" dirty="0" smtClean="0"/>
              <a:t>Q0, </a:t>
            </a:r>
            <a:r>
              <a:rPr lang="en-US" dirty="0"/>
              <a:t>whereas the </a:t>
            </a:r>
            <a:r>
              <a:rPr lang="en-US" dirty="0" smtClean="0"/>
              <a:t>output considering </a:t>
            </a:r>
            <a:r>
              <a:rPr lang="en-US" dirty="0"/>
              <a:t>the social cost of supply will be </a:t>
            </a:r>
            <a:r>
              <a:rPr lang="en-US" dirty="0" smtClean="0"/>
              <a:t>Q *.</a:t>
            </a:r>
          </a:p>
          <a:p>
            <a:r>
              <a:rPr lang="en-US" dirty="0" smtClean="0"/>
              <a:t>Correspondingly</a:t>
            </a:r>
            <a:r>
              <a:rPr lang="en-US" dirty="0"/>
              <a:t>, the price in a competitive</a:t>
            </a:r>
          </a:p>
          <a:p>
            <a:r>
              <a:rPr lang="en-US" dirty="0"/>
              <a:t>market will be P0 whereas the price increases to P* when externality is considered.</a:t>
            </a:r>
          </a:p>
          <a:p>
            <a:r>
              <a:rPr lang="en-US" dirty="0"/>
              <a:t>Thus markets tend to use scarce resources in an inefficient way.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rmAutofit fontScale="90000"/>
          </a:bodyPr>
          <a:lstStyle/>
          <a:p>
            <a:r>
              <a:rPr lang="en-US" sz="2800" dirty="0" smtClean="0"/>
              <a:t>PRIVATE SOLUTIONS TO EXTERNALITIES</a:t>
            </a:r>
            <a:endParaRPr lang="en-US" sz="2800" dirty="0"/>
          </a:p>
        </p:txBody>
      </p:sp>
      <p:sp>
        <p:nvSpPr>
          <p:cNvPr id="3" name="Content Placeholder 2"/>
          <p:cNvSpPr>
            <a:spLocks noGrp="1"/>
          </p:cNvSpPr>
          <p:nvPr>
            <p:ph idx="1"/>
          </p:nvPr>
        </p:nvSpPr>
        <p:spPr>
          <a:xfrm>
            <a:off x="228600" y="685800"/>
            <a:ext cx="8763000" cy="5943600"/>
          </a:xfrm>
        </p:spPr>
        <p:txBody>
          <a:bodyPr>
            <a:normAutofit fontScale="92500" lnSpcReduction="10000"/>
          </a:bodyPr>
          <a:lstStyle/>
          <a:p>
            <a:pPr algn="just"/>
            <a:r>
              <a:rPr lang="en-US" dirty="0" smtClean="0"/>
              <a:t>Government action is not always needed to solve the problem of externalities.</a:t>
            </a:r>
          </a:p>
          <a:p>
            <a:pPr algn="just"/>
            <a:r>
              <a:rPr lang="en-US" dirty="0" smtClean="0"/>
              <a:t>The </a:t>
            </a:r>
            <a:r>
              <a:rPr lang="en-US" i="1" dirty="0" err="1" smtClean="0"/>
              <a:t>Coase</a:t>
            </a:r>
            <a:r>
              <a:rPr lang="en-US" i="1" dirty="0" smtClean="0"/>
              <a:t> Theorem is a proposition that if </a:t>
            </a:r>
            <a:r>
              <a:rPr lang="en-US" dirty="0" smtClean="0"/>
              <a:t>private parties can bargain without cost over the allocation of resources, they can solve the problem of externalities on their own.</a:t>
            </a:r>
          </a:p>
          <a:p>
            <a:pPr algn="just"/>
            <a:r>
              <a:rPr lang="en-US" dirty="0" smtClean="0"/>
              <a:t>• Transactions Costs</a:t>
            </a:r>
          </a:p>
          <a:p>
            <a:pPr algn="just">
              <a:buNone/>
            </a:pPr>
            <a:r>
              <a:rPr lang="en-US" i="1" dirty="0" smtClean="0"/>
              <a:t>Transaction costs are the costs that parties </a:t>
            </a:r>
            <a:r>
              <a:rPr lang="en-US" i="1" dirty="0" smtClean="0"/>
              <a:t>gain </a:t>
            </a:r>
            <a:r>
              <a:rPr lang="en-US" i="1" dirty="0" smtClean="0"/>
              <a:t>in </a:t>
            </a:r>
            <a:r>
              <a:rPr lang="en-US" dirty="0" smtClean="0"/>
              <a:t>the process of agreeing to and following through on a bargain.</a:t>
            </a:r>
          </a:p>
          <a:p>
            <a:pPr algn="just"/>
            <a:r>
              <a:rPr lang="en-US" dirty="0" smtClean="0"/>
              <a:t>Sometimes the private solution approach fails because transaction costs can be so high that private agreement is not possible.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a:bodyPr>
          <a:lstStyle/>
          <a:p>
            <a:r>
              <a:rPr lang="en-US" sz="2800" dirty="0" smtClean="0"/>
              <a:t>PUBLIC POLICY TOWARD EXTERNALITIES</a:t>
            </a:r>
            <a:endParaRPr lang="en-US" sz="2800" dirty="0"/>
          </a:p>
        </p:txBody>
      </p:sp>
      <p:sp>
        <p:nvSpPr>
          <p:cNvPr id="3" name="Content Placeholder 2"/>
          <p:cNvSpPr>
            <a:spLocks noGrp="1"/>
          </p:cNvSpPr>
          <p:nvPr>
            <p:ph idx="1"/>
          </p:nvPr>
        </p:nvSpPr>
        <p:spPr>
          <a:xfrm>
            <a:off x="304800" y="838200"/>
            <a:ext cx="8610600" cy="5791200"/>
          </a:xfrm>
        </p:spPr>
        <p:txBody>
          <a:bodyPr/>
          <a:lstStyle/>
          <a:p>
            <a:r>
              <a:rPr lang="en-US" dirty="0" smtClean="0"/>
              <a:t>When externalities are significant and private solutions are not found, government may attempt to solve the problem through . . .</a:t>
            </a:r>
          </a:p>
          <a:p>
            <a:r>
              <a:rPr lang="en-US" dirty="0" smtClean="0"/>
              <a:t>• command-and-control policies.</a:t>
            </a:r>
          </a:p>
          <a:p>
            <a:r>
              <a:rPr lang="en-US" dirty="0" smtClean="0"/>
              <a:t>• market-based policies.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sp>
        <p:nvSpPr>
          <p:cNvPr id="3" name="Content Placeholder 2"/>
          <p:cNvSpPr>
            <a:spLocks noGrp="1"/>
          </p:cNvSpPr>
          <p:nvPr>
            <p:ph idx="1"/>
          </p:nvPr>
        </p:nvSpPr>
        <p:spPr>
          <a:xfrm>
            <a:off x="228600" y="304800"/>
            <a:ext cx="8686800" cy="6324600"/>
          </a:xfrm>
        </p:spPr>
        <p:txBody>
          <a:bodyPr>
            <a:normAutofit fontScale="92500" lnSpcReduction="20000"/>
          </a:bodyPr>
          <a:lstStyle/>
          <a:p>
            <a:r>
              <a:rPr lang="en-US" dirty="0" smtClean="0"/>
              <a:t>Command-and-Control Policies</a:t>
            </a:r>
          </a:p>
          <a:p>
            <a:r>
              <a:rPr lang="en-US" dirty="0" smtClean="0"/>
              <a:t>• Usually take the form of regulations:</a:t>
            </a:r>
          </a:p>
          <a:p>
            <a:r>
              <a:rPr lang="en-US" dirty="0" smtClean="0"/>
              <a:t>• Forbid certain behaviors.</a:t>
            </a:r>
          </a:p>
          <a:p>
            <a:r>
              <a:rPr lang="en-US" dirty="0" smtClean="0"/>
              <a:t>• Require certain behaviors.</a:t>
            </a:r>
          </a:p>
          <a:p>
            <a:r>
              <a:rPr lang="en-US" dirty="0" smtClean="0"/>
              <a:t>• Examples:</a:t>
            </a:r>
          </a:p>
          <a:p>
            <a:r>
              <a:rPr lang="en-US" dirty="0" smtClean="0"/>
              <a:t>• Requirements that all students be immunized.</a:t>
            </a:r>
          </a:p>
          <a:p>
            <a:r>
              <a:rPr lang="en-US" dirty="0" smtClean="0"/>
              <a:t>• </a:t>
            </a:r>
            <a:r>
              <a:rPr lang="en-US" dirty="0" smtClean="0"/>
              <a:t>Conditions</a:t>
            </a:r>
            <a:r>
              <a:rPr lang="en-US" dirty="0" smtClean="0"/>
              <a:t> </a:t>
            </a:r>
            <a:r>
              <a:rPr lang="en-US" dirty="0" smtClean="0"/>
              <a:t>on pollution emission levels set by the Environmental Protection Agency (EPA).</a:t>
            </a:r>
          </a:p>
          <a:p>
            <a:r>
              <a:rPr lang="en-US" dirty="0" smtClean="0"/>
              <a:t>Market-Based Policies</a:t>
            </a:r>
          </a:p>
          <a:p>
            <a:r>
              <a:rPr lang="en-US" dirty="0" smtClean="0"/>
              <a:t>• Government uses taxes and subsidies to align</a:t>
            </a:r>
          </a:p>
          <a:p>
            <a:r>
              <a:rPr lang="en-US" dirty="0" smtClean="0"/>
              <a:t>private incentives with social efficiency.</a:t>
            </a:r>
          </a:p>
          <a:p>
            <a:r>
              <a:rPr lang="en-US" dirty="0" smtClean="0"/>
              <a:t>• </a:t>
            </a:r>
            <a:r>
              <a:rPr lang="en-US" i="1" dirty="0" err="1" smtClean="0"/>
              <a:t>Pigovian</a:t>
            </a:r>
            <a:r>
              <a:rPr lang="en-US" i="1" dirty="0" smtClean="0"/>
              <a:t> taxes are taxes enacted to correct the</a:t>
            </a:r>
          </a:p>
          <a:p>
            <a:r>
              <a:rPr lang="en-US" dirty="0" smtClean="0"/>
              <a:t>effects of a negative externality.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82562"/>
          </a:xfrm>
        </p:spPr>
        <p:txBody>
          <a:bodyPr>
            <a:normAutofit fontScale="90000"/>
          </a:bodyPr>
          <a:lstStyle/>
          <a:p>
            <a:endParaRPr lang="en-US" sz="800" dirty="0"/>
          </a:p>
        </p:txBody>
      </p:sp>
      <p:sp>
        <p:nvSpPr>
          <p:cNvPr id="3" name="Content Placeholder 2"/>
          <p:cNvSpPr>
            <a:spLocks noGrp="1"/>
          </p:cNvSpPr>
          <p:nvPr>
            <p:ph idx="1"/>
          </p:nvPr>
        </p:nvSpPr>
        <p:spPr>
          <a:xfrm>
            <a:off x="304800" y="381000"/>
            <a:ext cx="8534400" cy="6096000"/>
          </a:xfrm>
        </p:spPr>
        <p:txBody>
          <a:bodyPr>
            <a:normAutofit fontScale="92500" lnSpcReduction="20000"/>
          </a:bodyPr>
          <a:lstStyle/>
          <a:p>
            <a:pPr algn="just"/>
            <a:r>
              <a:rPr lang="en-US" dirty="0"/>
              <a:t>Market failure: A problem that violates one of the assumptions of the </a:t>
            </a:r>
            <a:r>
              <a:rPr lang="en-US" dirty="0" smtClean="0"/>
              <a:t>1</a:t>
            </a:r>
            <a:r>
              <a:rPr lang="en-US" baseline="30000" dirty="0" smtClean="0"/>
              <a:t>st</a:t>
            </a:r>
            <a:r>
              <a:rPr lang="en-US" dirty="0" smtClean="0"/>
              <a:t> welfare </a:t>
            </a:r>
            <a:r>
              <a:rPr lang="en-US" dirty="0"/>
              <a:t>theorem and causes the market economy to deliver an </a:t>
            </a:r>
            <a:r>
              <a:rPr lang="en-US" dirty="0" smtClean="0"/>
              <a:t>outcome that </a:t>
            </a:r>
            <a:r>
              <a:rPr lang="en-US" dirty="0"/>
              <a:t>does not maximize efficiency</a:t>
            </a:r>
          </a:p>
          <a:p>
            <a:pPr algn="just"/>
            <a:r>
              <a:rPr lang="en-US" dirty="0"/>
              <a:t>Externality: Externalities arise whenever the actions of one </a:t>
            </a:r>
            <a:r>
              <a:rPr lang="en-US" dirty="0" smtClean="0"/>
              <a:t>economic agent </a:t>
            </a:r>
            <a:r>
              <a:rPr lang="en-US" dirty="0"/>
              <a:t>directly affect another economic agent outside the market mechanism</a:t>
            </a:r>
          </a:p>
          <a:p>
            <a:pPr algn="just"/>
            <a:r>
              <a:rPr lang="en-US" dirty="0"/>
              <a:t>Externality example: a steel plant that pollutes a river used for recreation</a:t>
            </a:r>
          </a:p>
          <a:p>
            <a:pPr algn="just"/>
            <a:r>
              <a:rPr lang="en-US" dirty="0"/>
              <a:t>Not an externality example: a steel plant uses more electricity and bids </a:t>
            </a:r>
            <a:r>
              <a:rPr lang="en-US" dirty="0" smtClean="0"/>
              <a:t>up the </a:t>
            </a:r>
            <a:r>
              <a:rPr lang="en-US" dirty="0"/>
              <a:t>price of electricity for other electricity customers</a:t>
            </a:r>
          </a:p>
          <a:p>
            <a:pPr algn="just"/>
            <a:r>
              <a:rPr lang="en-US" dirty="0"/>
              <a:t>Externalities are one important case of market failure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endParaRPr lang="en-US" sz="800" dirty="0"/>
          </a:p>
        </p:txBody>
      </p:sp>
      <p:sp>
        <p:nvSpPr>
          <p:cNvPr id="3" name="Content Placeholder 2"/>
          <p:cNvSpPr>
            <a:spLocks noGrp="1"/>
          </p:cNvSpPr>
          <p:nvPr>
            <p:ph idx="1"/>
          </p:nvPr>
        </p:nvSpPr>
        <p:spPr>
          <a:xfrm>
            <a:off x="457200" y="838200"/>
            <a:ext cx="8229600" cy="5287963"/>
          </a:xfrm>
        </p:spPr>
        <p:txBody>
          <a:bodyPr>
            <a:normAutofit/>
          </a:bodyPr>
          <a:lstStyle/>
          <a:p>
            <a:r>
              <a:rPr lang="en-US" dirty="0" smtClean="0"/>
              <a:t>Market-Based Policies</a:t>
            </a:r>
          </a:p>
          <a:p>
            <a:r>
              <a:rPr lang="en-US" dirty="0" smtClean="0"/>
              <a:t>• Tradable pollution permits allow the </a:t>
            </a:r>
            <a:r>
              <a:rPr lang="en-US" dirty="0" smtClean="0"/>
              <a:t>voluntary transfer </a:t>
            </a:r>
            <a:r>
              <a:rPr lang="en-US" dirty="0" smtClean="0"/>
              <a:t>of the right to pollute from one firm </a:t>
            </a:r>
            <a:r>
              <a:rPr lang="en-US" dirty="0" smtClean="0"/>
              <a:t>to another</a:t>
            </a:r>
            <a:r>
              <a:rPr lang="en-US" dirty="0" smtClean="0"/>
              <a:t>.</a:t>
            </a:r>
          </a:p>
          <a:p>
            <a:r>
              <a:rPr lang="en-US" dirty="0" smtClean="0"/>
              <a:t>• A market for these permits will eventually develop.</a:t>
            </a:r>
          </a:p>
          <a:p>
            <a:r>
              <a:rPr lang="en-US" dirty="0" smtClean="0"/>
              <a:t>• A firm that can reduce pollution at a low cost </a:t>
            </a:r>
            <a:r>
              <a:rPr lang="en-US" dirty="0" smtClean="0"/>
              <a:t>may prefer </a:t>
            </a:r>
            <a:r>
              <a:rPr lang="en-US" dirty="0" smtClean="0"/>
              <a:t>to sell its permit to a firm that can </a:t>
            </a:r>
            <a:r>
              <a:rPr lang="en-US" dirty="0" smtClean="0"/>
              <a:t>reduce pollution </a:t>
            </a:r>
            <a:r>
              <a:rPr lang="en-US" dirty="0" smtClean="0"/>
              <a:t>only at a high cost.</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334962"/>
          </a:xfrm>
        </p:spPr>
        <p:txBody>
          <a:bodyPr>
            <a:normAutofit/>
          </a:bodyPr>
          <a:lstStyle/>
          <a:p>
            <a:endParaRPr lang="en-US" sz="800" dirty="0"/>
          </a:p>
        </p:txBody>
      </p:sp>
      <p:sp>
        <p:nvSpPr>
          <p:cNvPr id="3" name="Content Placeholder 2"/>
          <p:cNvSpPr>
            <a:spLocks noGrp="1"/>
          </p:cNvSpPr>
          <p:nvPr>
            <p:ph idx="1"/>
          </p:nvPr>
        </p:nvSpPr>
        <p:spPr>
          <a:xfrm>
            <a:off x="457200" y="457200"/>
            <a:ext cx="8229600" cy="6096000"/>
          </a:xfrm>
        </p:spPr>
        <p:txBody>
          <a:bodyPr>
            <a:normAutofit/>
          </a:bodyPr>
          <a:lstStyle/>
          <a:p>
            <a:r>
              <a:rPr lang="en-US" dirty="0" smtClean="0"/>
              <a:t>Examples of Regulation versus </a:t>
            </a:r>
            <a:r>
              <a:rPr lang="en-US" dirty="0" err="1" smtClean="0"/>
              <a:t>Pigovian</a:t>
            </a:r>
            <a:r>
              <a:rPr lang="en-US" dirty="0" smtClean="0"/>
              <a:t> Tax</a:t>
            </a:r>
          </a:p>
          <a:p>
            <a:r>
              <a:rPr lang="en-US" dirty="0" smtClean="0"/>
              <a:t>• If the EPA decides it wants to reduce the amount </a:t>
            </a:r>
            <a:r>
              <a:rPr lang="en-US" dirty="0" smtClean="0"/>
              <a:t>of pollution </a:t>
            </a:r>
            <a:r>
              <a:rPr lang="en-US" dirty="0" smtClean="0"/>
              <a:t>coming from a specific plant. The </a:t>
            </a:r>
            <a:r>
              <a:rPr lang="en-US" dirty="0" smtClean="0"/>
              <a:t>EPA could</a:t>
            </a:r>
            <a:r>
              <a:rPr lang="en-US" dirty="0" smtClean="0"/>
              <a:t>…</a:t>
            </a:r>
          </a:p>
          <a:p>
            <a:r>
              <a:rPr lang="en-US" dirty="0" smtClean="0"/>
              <a:t>• tell the firm to reduce its pollution by a </a:t>
            </a:r>
            <a:r>
              <a:rPr lang="en-US" dirty="0" smtClean="0"/>
              <a:t>specific amount </a:t>
            </a:r>
            <a:r>
              <a:rPr lang="en-US" dirty="0" smtClean="0"/>
              <a:t>(i.e. regulation).</a:t>
            </a:r>
          </a:p>
          <a:p>
            <a:r>
              <a:rPr lang="en-US" dirty="0" smtClean="0"/>
              <a:t>• levy a tax of a given amount for each unit </a:t>
            </a:r>
            <a:r>
              <a:rPr lang="en-US" dirty="0" smtClean="0"/>
              <a:t>of pollution </a:t>
            </a:r>
            <a:r>
              <a:rPr lang="en-US" dirty="0" smtClean="0"/>
              <a:t>the firm emits (i.e. </a:t>
            </a:r>
            <a:r>
              <a:rPr lang="en-US" dirty="0" err="1" smtClean="0"/>
              <a:t>Pigovian</a:t>
            </a:r>
            <a:r>
              <a:rPr lang="en-US" dirty="0" smtClean="0"/>
              <a:t> tax).</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 cy="182562"/>
          </a:xfrm>
        </p:spPr>
        <p:txBody>
          <a:bodyPr>
            <a:normAutofit fontScale="90000"/>
          </a:bodyPr>
          <a:lstStyle/>
          <a:p>
            <a:endParaRPr lang="en-US" sz="800" dirty="0"/>
          </a:p>
        </p:txBody>
      </p:sp>
      <p:sp>
        <p:nvSpPr>
          <p:cNvPr id="3" name="Content Placeholder 2"/>
          <p:cNvSpPr>
            <a:spLocks noGrp="1"/>
          </p:cNvSpPr>
          <p:nvPr>
            <p:ph idx="1"/>
          </p:nvPr>
        </p:nvSpPr>
        <p:spPr>
          <a:xfrm>
            <a:off x="457200" y="381000"/>
            <a:ext cx="8229600" cy="6172200"/>
          </a:xfrm>
        </p:spPr>
        <p:txBody>
          <a:bodyPr>
            <a:normAutofit fontScale="92500" lnSpcReduction="10000"/>
          </a:bodyPr>
          <a:lstStyle/>
          <a:p>
            <a:pPr algn="just"/>
            <a:r>
              <a:rPr lang="en-US" dirty="0"/>
              <a:t>The process of reaching the optimal or efficient solution in presence of an </a:t>
            </a:r>
            <a:r>
              <a:rPr lang="en-US" dirty="0" smtClean="0"/>
              <a:t>externality is </a:t>
            </a:r>
            <a:r>
              <a:rPr lang="en-US" dirty="0"/>
              <a:t>called </a:t>
            </a:r>
            <a:r>
              <a:rPr lang="en-US" dirty="0" err="1"/>
              <a:t>internalisation</a:t>
            </a:r>
            <a:r>
              <a:rPr lang="en-US" dirty="0"/>
              <a:t> of externalities. This essentially requires correcting </a:t>
            </a:r>
            <a:r>
              <a:rPr lang="en-US" dirty="0" smtClean="0"/>
              <a:t>the price </a:t>
            </a:r>
            <a:r>
              <a:rPr lang="en-US" dirty="0"/>
              <a:t>signal in the market so that the price is raised to P*. There are two basic </a:t>
            </a:r>
            <a:r>
              <a:rPr lang="en-US" dirty="0" smtClean="0"/>
              <a:t>economic approaches </a:t>
            </a:r>
            <a:r>
              <a:rPr lang="en-US" dirty="0"/>
              <a:t>that could be followed to do this </a:t>
            </a:r>
            <a:r>
              <a:rPr lang="en-US" dirty="0" smtClean="0"/>
              <a:t>directly</a:t>
            </a:r>
            <a:endParaRPr lang="en-US" dirty="0"/>
          </a:p>
          <a:p>
            <a:pPr algn="just"/>
            <a:r>
              <a:rPr lang="en-US" dirty="0"/>
              <a:t>(a) One is to impose a tax on per unit of emission and the other is to restrict </a:t>
            </a:r>
            <a:r>
              <a:rPr lang="en-US" dirty="0" smtClean="0"/>
              <a:t>the quantity </a:t>
            </a:r>
            <a:r>
              <a:rPr lang="en-US" dirty="0"/>
              <a:t>of output to Q*. These options are shown in </a:t>
            </a:r>
            <a:r>
              <a:rPr lang="en-US" dirty="0" smtClean="0"/>
              <a:t>.The </a:t>
            </a:r>
            <a:r>
              <a:rPr lang="en-US" dirty="0"/>
              <a:t>tax option </a:t>
            </a:r>
            <a:r>
              <a:rPr lang="en-US" dirty="0" smtClean="0"/>
              <a:t>is known </a:t>
            </a:r>
            <a:r>
              <a:rPr lang="en-US" dirty="0"/>
              <a:t>as the </a:t>
            </a:r>
            <a:r>
              <a:rPr lang="en-US" dirty="0" err="1"/>
              <a:t>Pigouvian</a:t>
            </a:r>
            <a:r>
              <a:rPr lang="en-US" dirty="0"/>
              <a:t> tax, where a tax equal to the marginal external cost </a:t>
            </a:r>
            <a:r>
              <a:rPr lang="en-US" dirty="0" smtClean="0"/>
              <a:t>has to </a:t>
            </a:r>
            <a:r>
              <a:rPr lang="en-US" dirty="0"/>
              <a:t>be imposed to correct the problem of negative externality. Similarly, a subsidy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82562"/>
          </a:xfrm>
        </p:spPr>
        <p:txBody>
          <a:bodyPr>
            <a:normAutofit fontScale="90000"/>
          </a:bodyPr>
          <a:lstStyle/>
          <a:p>
            <a:endParaRPr lang="en-US" sz="800" dirty="0"/>
          </a:p>
        </p:txBody>
      </p:sp>
      <p:sp>
        <p:nvSpPr>
          <p:cNvPr id="3" name="Content Placeholder 2"/>
          <p:cNvSpPr>
            <a:spLocks noGrp="1"/>
          </p:cNvSpPr>
          <p:nvPr>
            <p:ph idx="1"/>
          </p:nvPr>
        </p:nvSpPr>
        <p:spPr>
          <a:xfrm>
            <a:off x="304800" y="381000"/>
            <a:ext cx="8534400" cy="6096000"/>
          </a:xfrm>
        </p:spPr>
        <p:txBody>
          <a:bodyPr>
            <a:normAutofit/>
          </a:bodyPr>
          <a:lstStyle/>
          <a:p>
            <a:pPr algn="just"/>
            <a:r>
              <a:rPr lang="en-US" dirty="0"/>
              <a:t>equal to the marginal external benefit is required to resolve the positive </a:t>
            </a:r>
            <a:r>
              <a:rPr lang="en-US" dirty="0" smtClean="0"/>
              <a:t>externality problem</a:t>
            </a:r>
            <a:r>
              <a:rPr lang="en-US" dirty="0"/>
              <a:t>.</a:t>
            </a:r>
          </a:p>
          <a:p>
            <a:pPr algn="just"/>
            <a:r>
              <a:rPr lang="en-US" dirty="0"/>
              <a:t>(b) The quantity restriction can be imposed by imposing a cap on the output level.</a:t>
            </a:r>
          </a:p>
          <a:p>
            <a:pPr algn="just"/>
            <a:r>
              <a:rPr lang="en-US" dirty="0"/>
              <a:t>While both the tax and quantity options will yield the same results, they </a:t>
            </a:r>
            <a:r>
              <a:rPr lang="en-US" dirty="0" smtClean="0"/>
              <a:t>have different </a:t>
            </a:r>
            <a:r>
              <a:rPr lang="en-US" dirty="0"/>
              <a:t>practical implications. In the case of tax, the tax revenue goes to </a:t>
            </a:r>
            <a:r>
              <a:rPr lang="en-US" dirty="0" smtClean="0"/>
              <a:t>the government </a:t>
            </a:r>
            <a:r>
              <a:rPr lang="en-US" dirty="0"/>
              <a:t>while in the case of quantity restrictions, the revenues from </a:t>
            </a:r>
            <a:r>
              <a:rPr lang="en-US" dirty="0" smtClean="0"/>
              <a:t>higher prices </a:t>
            </a:r>
            <a:r>
              <a:rPr lang="en-US" dirty="0"/>
              <a:t>will accrue to the producer.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 cy="182562"/>
          </a:xfrm>
        </p:spPr>
        <p:txBody>
          <a:bodyPr>
            <a:normAutofit fontScale="90000"/>
          </a:bodyPr>
          <a:lstStyle/>
          <a:p>
            <a:endParaRPr lang="en-US" sz="8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304925" y="904875"/>
            <a:ext cx="6457950" cy="5276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sz="2800" dirty="0" smtClean="0"/>
              <a:t>Externality Theory: Positive Externalities</a:t>
            </a:r>
            <a:endParaRPr lang="en-US" sz="2800" dirty="0"/>
          </a:p>
        </p:txBody>
      </p:sp>
      <p:sp>
        <p:nvSpPr>
          <p:cNvPr id="3" name="Content Placeholder 2"/>
          <p:cNvSpPr>
            <a:spLocks noGrp="1"/>
          </p:cNvSpPr>
          <p:nvPr>
            <p:ph idx="1"/>
          </p:nvPr>
        </p:nvSpPr>
        <p:spPr>
          <a:xfrm>
            <a:off x="228600" y="762000"/>
            <a:ext cx="8686800" cy="5943600"/>
          </a:xfrm>
        </p:spPr>
        <p:txBody>
          <a:bodyPr>
            <a:normAutofit lnSpcReduction="10000"/>
          </a:bodyPr>
          <a:lstStyle/>
          <a:p>
            <a:r>
              <a:rPr lang="en-US" dirty="0" smtClean="0"/>
              <a:t>Positive production externality: When a firm’s production increases the well-being of others but the firm is not compensated by those others.</a:t>
            </a:r>
          </a:p>
          <a:p>
            <a:r>
              <a:rPr lang="en-US" dirty="0" smtClean="0"/>
              <a:t>Example: Beehives of honey producers have a positive impact on pollination and agricultural output</a:t>
            </a:r>
          </a:p>
          <a:p>
            <a:r>
              <a:rPr lang="en-US" dirty="0" smtClean="0"/>
              <a:t>Positive consumption externality: When an individual’s consumption increases the well-being of others but the individual is not compensated by those others.</a:t>
            </a:r>
          </a:p>
          <a:p>
            <a:r>
              <a:rPr lang="en-US" dirty="0" smtClean="0"/>
              <a:t>Example: Beautiful private garden that passers-by enjoy seeing</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 cy="45719"/>
          </a:xfrm>
        </p:spPr>
        <p:txBody>
          <a:bodyPr>
            <a:normAutofit fontScale="90000"/>
          </a:bodyPr>
          <a:lstStyle/>
          <a:p>
            <a:endParaRPr lang="en-US" sz="800"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457200" y="381000"/>
            <a:ext cx="8382000" cy="6095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924800" cy="914400"/>
          </a:xfrm>
        </p:spPr>
        <p:txBody>
          <a:bodyPr>
            <a:normAutofit fontScale="90000"/>
          </a:bodyPr>
          <a:lstStyle/>
          <a:p>
            <a:r>
              <a:rPr lang="en-US" sz="2800" dirty="0" smtClean="0"/>
              <a:t>EXTERNALITY THEORY: ECONOMICS OF NEGATIVE</a:t>
            </a:r>
            <a:br>
              <a:rPr lang="en-US" sz="2800" dirty="0" smtClean="0"/>
            </a:br>
            <a:r>
              <a:rPr lang="en-US" sz="2800" dirty="0" smtClean="0"/>
              <a:t>CONSUMPTION EXTERNALITIES</a:t>
            </a:r>
            <a:endParaRPr lang="en-US" sz="2800" dirty="0"/>
          </a:p>
        </p:txBody>
      </p:sp>
      <p:sp>
        <p:nvSpPr>
          <p:cNvPr id="3" name="Content Placeholder 2"/>
          <p:cNvSpPr>
            <a:spLocks noGrp="1"/>
          </p:cNvSpPr>
          <p:nvPr>
            <p:ph idx="1"/>
          </p:nvPr>
        </p:nvSpPr>
        <p:spPr>
          <a:xfrm>
            <a:off x="228600" y="990600"/>
            <a:ext cx="8763000" cy="5638800"/>
          </a:xfrm>
        </p:spPr>
        <p:txBody>
          <a:bodyPr>
            <a:normAutofit fontScale="92500" lnSpcReduction="10000"/>
          </a:bodyPr>
          <a:lstStyle/>
          <a:p>
            <a:r>
              <a:rPr lang="en-US" dirty="0" smtClean="0"/>
              <a:t>Negative consumption externality: When an individual’s consumption reduces the well-being of others who are not compensated by the individual.</a:t>
            </a:r>
          </a:p>
          <a:p>
            <a:r>
              <a:rPr lang="en-US" dirty="0" smtClean="0"/>
              <a:t>Private marginal cost (PMB): The direct benefit to consumers of consuming an additional unit of a good by the consumer.</a:t>
            </a:r>
          </a:p>
          <a:p>
            <a:r>
              <a:rPr lang="en-US" dirty="0" smtClean="0"/>
              <a:t>Social marginal cost (SMB): The private marginal benefit to consumers plus any costs associated with the consumption of the good that are imposed on others</a:t>
            </a:r>
          </a:p>
          <a:p>
            <a:r>
              <a:rPr lang="en-US" dirty="0" smtClean="0"/>
              <a:t>Example: Using a car and emitting carbon contributing to global warming</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304800" cy="258762"/>
          </a:xfrm>
        </p:spPr>
        <p:txBody>
          <a:bodyPr>
            <a:normAutofit/>
          </a:bodyPr>
          <a:lstStyle/>
          <a:p>
            <a:endParaRPr lang="en-US" sz="800" dirty="0"/>
          </a:p>
        </p:txBody>
      </p:sp>
      <p:sp>
        <p:nvSpPr>
          <p:cNvPr id="3" name="Content Placeholder 2"/>
          <p:cNvSpPr>
            <a:spLocks noGrp="1"/>
          </p:cNvSpPr>
          <p:nvPr>
            <p:ph idx="1"/>
          </p:nvPr>
        </p:nvSpPr>
        <p:spPr>
          <a:xfrm>
            <a:off x="457200" y="381000"/>
            <a:ext cx="8229600" cy="5745163"/>
          </a:xfrm>
        </p:spPr>
        <p:txBody>
          <a:bodyPr/>
          <a:lstStyle/>
          <a:p>
            <a:r>
              <a:rPr lang="en-US" b="1" dirty="0" smtClean="0">
                <a:solidFill>
                  <a:srgbClr val="006AA8"/>
                </a:solidFill>
                <a:latin typeface="Open Sans"/>
              </a:rPr>
              <a:t>Diagram of positive consumption externality</a:t>
            </a:r>
          </a:p>
          <a:p>
            <a:endParaRPr lang="en-US" dirty="0"/>
          </a:p>
        </p:txBody>
      </p:sp>
      <p:pic>
        <p:nvPicPr>
          <p:cNvPr id="1026" name="Picture 2" descr="positive-externality-consumption-id"/>
          <p:cNvPicPr>
            <a:picLocks noChangeAspect="1" noChangeArrowheads="1"/>
          </p:cNvPicPr>
          <p:nvPr/>
        </p:nvPicPr>
        <p:blipFill>
          <a:blip r:embed="rId2" cstate="print"/>
          <a:srcRect/>
          <a:stretch>
            <a:fillRect/>
          </a:stretch>
        </p:blipFill>
        <p:spPr bwMode="auto">
          <a:xfrm>
            <a:off x="1600200" y="1752600"/>
            <a:ext cx="5715000" cy="4676776"/>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33400" cy="182562"/>
          </a:xfrm>
        </p:spPr>
        <p:txBody>
          <a:bodyPr>
            <a:normAutofit fontScale="90000"/>
          </a:bodyPr>
          <a:lstStyle/>
          <a:p>
            <a:endParaRPr lang="en-US" sz="800" dirty="0"/>
          </a:p>
        </p:txBody>
      </p:sp>
      <p:sp>
        <p:nvSpPr>
          <p:cNvPr id="3" name="Content Placeholder 2"/>
          <p:cNvSpPr>
            <a:spLocks noGrp="1"/>
          </p:cNvSpPr>
          <p:nvPr>
            <p:ph idx="1"/>
          </p:nvPr>
        </p:nvSpPr>
        <p:spPr>
          <a:xfrm>
            <a:off x="304800" y="228600"/>
            <a:ext cx="8610600" cy="6629400"/>
          </a:xfrm>
        </p:spPr>
        <p:txBody>
          <a:bodyPr/>
          <a:lstStyle/>
          <a:p>
            <a:endParaRPr lang="en-US" dirty="0"/>
          </a:p>
        </p:txBody>
      </p:sp>
      <p:pic>
        <p:nvPicPr>
          <p:cNvPr id="55298" name="Picture 2" descr="https://www.economicshelp.org/wp-content/uploads/2017/03/negative-externality-consumption.jpg"/>
          <p:cNvPicPr>
            <a:picLocks noChangeAspect="1" noChangeArrowheads="1"/>
          </p:cNvPicPr>
          <p:nvPr/>
        </p:nvPicPr>
        <p:blipFill>
          <a:blip r:embed="rId2" cstate="print"/>
          <a:srcRect/>
          <a:stretch>
            <a:fillRect/>
          </a:stretch>
        </p:blipFill>
        <p:spPr bwMode="auto">
          <a:xfrm>
            <a:off x="457200" y="152400"/>
            <a:ext cx="7924800" cy="632460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04800"/>
          </a:xfrm>
        </p:spPr>
        <p:txBody>
          <a:bodyPr>
            <a:normAutofit fontScale="90000"/>
          </a:bodyPr>
          <a:lstStyle/>
          <a:p>
            <a:r>
              <a:rPr lang="en-US" sz="2800" dirty="0" smtClean="0"/>
              <a:t>Types of Externalities</a:t>
            </a:r>
            <a:endParaRPr lang="en-US" sz="2800" dirty="0"/>
          </a:p>
        </p:txBody>
      </p:sp>
      <p:sp>
        <p:nvSpPr>
          <p:cNvPr id="3" name="Content Placeholder 2"/>
          <p:cNvSpPr>
            <a:spLocks noGrp="1"/>
          </p:cNvSpPr>
          <p:nvPr>
            <p:ph idx="1"/>
          </p:nvPr>
        </p:nvSpPr>
        <p:spPr>
          <a:xfrm>
            <a:off x="304800" y="609600"/>
            <a:ext cx="8610600" cy="5943600"/>
          </a:xfrm>
        </p:spPr>
        <p:txBody>
          <a:bodyPr>
            <a:normAutofit/>
          </a:bodyPr>
          <a:lstStyle/>
          <a:p>
            <a:r>
              <a:rPr lang="en-US" dirty="0" smtClean="0"/>
              <a:t>Positive/negative: when an externality provides net benefits to others, it is considered as a positive externality. Scenic beauty of a private garden is an example of positive externality</a:t>
            </a:r>
          </a:p>
          <a:p>
            <a:r>
              <a:rPr lang="en-US" dirty="0" smtClean="0"/>
              <a:t> Discomfort from smoking cigarettes to non-smokers is an example of negative externality.</a:t>
            </a:r>
          </a:p>
          <a:p>
            <a:r>
              <a:rPr lang="en-US" i="1" dirty="0" smtClean="0"/>
              <a:t>Private (</a:t>
            </a:r>
            <a:r>
              <a:rPr lang="en-US" i="1" dirty="0" err="1" smtClean="0"/>
              <a:t>depletable</a:t>
            </a:r>
            <a:r>
              <a:rPr lang="en-US" i="1" dirty="0" smtClean="0"/>
              <a:t>)/public (</a:t>
            </a:r>
            <a:r>
              <a:rPr lang="en-US" i="1" dirty="0" err="1" smtClean="0"/>
              <a:t>undepletable</a:t>
            </a:r>
            <a:r>
              <a:rPr lang="en-US" i="1" dirty="0" smtClean="0"/>
              <a:t>):</a:t>
            </a:r>
          </a:p>
          <a:p>
            <a:r>
              <a:rPr lang="en-US" i="1" dirty="0" smtClean="0"/>
              <a:t>idea of </a:t>
            </a:r>
            <a:r>
              <a:rPr lang="en-US" dirty="0" err="1" smtClean="0"/>
              <a:t>jointness</a:t>
            </a:r>
            <a:r>
              <a:rPr lang="en-US" dirty="0" smtClean="0"/>
              <a:t> of supply of the externality.</a:t>
            </a:r>
          </a:p>
          <a:p>
            <a:pPr algn="just"/>
            <a:r>
              <a:rPr lang="en-US" dirty="0" smtClean="0"/>
              <a:t> If an external effect is such that consumption by one leaves no external effect for others, then the effect is considered as private or </a:t>
            </a:r>
            <a:r>
              <a:rPr lang="en-US" dirty="0" err="1" smtClean="0"/>
              <a:t>depletable</a:t>
            </a:r>
            <a:r>
              <a:rPr lang="en-US" dirty="0" smtClean="0"/>
              <a:t>.</a:t>
            </a:r>
            <a:endParaRPr lang="en-US" i="1"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800" dirty="0" smtClean="0"/>
              <a:t>APPLICATION: The Externality of SUVs</a:t>
            </a:r>
            <a:endParaRPr lang="en-US" sz="2800" dirty="0"/>
          </a:p>
        </p:txBody>
      </p:sp>
      <p:sp>
        <p:nvSpPr>
          <p:cNvPr id="3" name="Content Placeholder 2"/>
          <p:cNvSpPr>
            <a:spLocks noGrp="1"/>
          </p:cNvSpPr>
          <p:nvPr>
            <p:ph idx="1"/>
          </p:nvPr>
        </p:nvSpPr>
        <p:spPr>
          <a:xfrm>
            <a:off x="304800" y="838200"/>
            <a:ext cx="8610600" cy="5791200"/>
          </a:xfrm>
        </p:spPr>
        <p:txBody>
          <a:bodyPr>
            <a:normAutofit/>
          </a:bodyPr>
          <a:lstStyle/>
          <a:p>
            <a:r>
              <a:rPr lang="en-US" dirty="0" smtClean="0"/>
              <a:t>The consumption of large cars such as SUVs produces three types of negative externalities:</a:t>
            </a:r>
          </a:p>
          <a:p>
            <a:pPr>
              <a:buNone/>
            </a:pPr>
            <a:r>
              <a:rPr lang="en-US" dirty="0" smtClean="0"/>
              <a:t>1. Environmental externalities: Compact cars get 25 miles/gallon, but SUVs get only 20.</a:t>
            </a:r>
          </a:p>
          <a:p>
            <a:pPr>
              <a:buNone/>
            </a:pPr>
            <a:r>
              <a:rPr lang="en-US" dirty="0" smtClean="0"/>
              <a:t>2. Wear and tear on roads: Larger cars wear down</a:t>
            </a:r>
          </a:p>
          <a:p>
            <a:pPr>
              <a:buNone/>
            </a:pPr>
            <a:r>
              <a:rPr lang="en-US" dirty="0" smtClean="0"/>
              <a:t>the roads more.</a:t>
            </a:r>
          </a:p>
          <a:p>
            <a:pPr>
              <a:buNone/>
            </a:pPr>
            <a:r>
              <a:rPr lang="en-US" dirty="0" smtClean="0"/>
              <a:t>3. Safety externalities: The odds of having a fatal</a:t>
            </a:r>
          </a:p>
          <a:p>
            <a:pPr>
              <a:buNone/>
            </a:pPr>
            <a:r>
              <a:rPr lang="en-US" dirty="0" smtClean="0"/>
              <a:t>accident quadruple if the accident is with a typical</a:t>
            </a:r>
          </a:p>
          <a:p>
            <a:pPr>
              <a:buNone/>
            </a:pPr>
            <a:r>
              <a:rPr lang="en-US" dirty="0" smtClean="0"/>
              <a:t>SUV and not with a car of the same size.</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100" dirty="0" smtClean="0"/>
              <a:t/>
            </a:r>
            <a:br>
              <a:rPr lang="en-US" sz="3100" dirty="0" smtClean="0"/>
            </a:br>
            <a:r>
              <a:rPr lang="en-US" sz="3100" dirty="0" smtClean="0"/>
              <a:t>EXTERNALITY THEORY: ECONOMICS OF NEGATIVE</a:t>
            </a:r>
            <a:br>
              <a:rPr lang="en-US" sz="3100" dirty="0" smtClean="0"/>
            </a:br>
            <a:r>
              <a:rPr lang="en-US" sz="3100" dirty="0" smtClean="0"/>
              <a:t>CONSUMPTION EXTERNALITIES</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059363"/>
          </a:xfrm>
        </p:spPr>
        <p:txBody>
          <a:bodyPr>
            <a:normAutofit fontScale="85000" lnSpcReduction="10000"/>
          </a:bodyPr>
          <a:lstStyle/>
          <a:p>
            <a:r>
              <a:rPr lang="en-US" dirty="0" smtClean="0"/>
              <a:t>Negative </a:t>
            </a:r>
            <a:r>
              <a:rPr lang="en-US" dirty="0"/>
              <a:t>consumption externality: When an individual’s </a:t>
            </a:r>
            <a:r>
              <a:rPr lang="en-US" dirty="0" smtClean="0"/>
              <a:t>consumption reduces </a:t>
            </a:r>
            <a:r>
              <a:rPr lang="en-US" dirty="0"/>
              <a:t>the well-being of others who are not compensated by </a:t>
            </a:r>
            <a:r>
              <a:rPr lang="en-US" dirty="0" smtClean="0"/>
              <a:t>the individual</a:t>
            </a:r>
            <a:r>
              <a:rPr lang="en-US" dirty="0"/>
              <a:t>.</a:t>
            </a:r>
          </a:p>
          <a:p>
            <a:r>
              <a:rPr lang="en-US" dirty="0"/>
              <a:t>Private marginal cost (PMB): The direct benefit to consumers </a:t>
            </a:r>
            <a:r>
              <a:rPr lang="en-US" dirty="0" smtClean="0"/>
              <a:t>of consuming </a:t>
            </a:r>
            <a:r>
              <a:rPr lang="en-US" dirty="0"/>
              <a:t>an additional unit of a good by the consumer.</a:t>
            </a:r>
          </a:p>
          <a:p>
            <a:r>
              <a:rPr lang="en-US" dirty="0"/>
              <a:t>Social marginal cost (SMB): The private marginal benefit to </a:t>
            </a:r>
            <a:r>
              <a:rPr lang="en-US" dirty="0" smtClean="0"/>
              <a:t>consumers plus </a:t>
            </a:r>
            <a:r>
              <a:rPr lang="en-US" dirty="0"/>
              <a:t>any costs associated with the consumption of the good that </a:t>
            </a:r>
            <a:r>
              <a:rPr lang="en-US" dirty="0" smtClean="0"/>
              <a:t>are imposed </a:t>
            </a:r>
            <a:r>
              <a:rPr lang="en-US" dirty="0"/>
              <a:t>on others</a:t>
            </a:r>
          </a:p>
          <a:p>
            <a:r>
              <a:rPr lang="en-US" dirty="0"/>
              <a:t>Example: Using a car and emitting carbon contributing to global warming</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smtClean="0"/>
              <a:t>Applications</a:t>
            </a:r>
          </a:p>
        </p:txBody>
      </p:sp>
      <p:sp>
        <p:nvSpPr>
          <p:cNvPr id="12291" name="Rectangle 3"/>
          <p:cNvSpPr>
            <a:spLocks noGrp="1" noChangeArrowheads="1"/>
          </p:cNvSpPr>
          <p:nvPr>
            <p:ph type="body" idx="1"/>
          </p:nvPr>
        </p:nvSpPr>
        <p:spPr>
          <a:xfrm>
            <a:off x="457200" y="1557338"/>
            <a:ext cx="8229600" cy="4538662"/>
          </a:xfrm>
        </p:spPr>
        <p:txBody>
          <a:bodyPr/>
          <a:lstStyle/>
          <a:p>
            <a:pPr marL="609600" indent="-609600" eaLnBrk="1" hangingPunct="1">
              <a:lnSpc>
                <a:spcPct val="90000"/>
              </a:lnSpc>
            </a:pPr>
            <a:r>
              <a:rPr lang="en-GB" smtClean="0"/>
              <a:t>Consumption externalities</a:t>
            </a:r>
          </a:p>
          <a:p>
            <a:pPr marL="990600" lvl="1" indent="-533400" eaLnBrk="1" hangingPunct="1">
              <a:lnSpc>
                <a:spcPct val="90000"/>
              </a:lnSpc>
            </a:pPr>
            <a:r>
              <a:rPr lang="en-GB" smtClean="0"/>
              <a:t>Health and education, transport (roads)</a:t>
            </a:r>
          </a:p>
          <a:p>
            <a:pPr marL="609600" indent="-609600" eaLnBrk="1" hangingPunct="1">
              <a:lnSpc>
                <a:spcPct val="90000"/>
              </a:lnSpc>
            </a:pPr>
            <a:r>
              <a:rPr lang="en-GB" smtClean="0"/>
              <a:t>Mix of production and consumption externalities</a:t>
            </a:r>
          </a:p>
          <a:p>
            <a:pPr marL="990600" lvl="1" indent="-533400" eaLnBrk="1" hangingPunct="1">
              <a:lnSpc>
                <a:spcPct val="90000"/>
              </a:lnSpc>
            </a:pPr>
            <a:r>
              <a:rPr lang="en-GB" smtClean="0"/>
              <a:t>Sport and exercise, sports sector</a:t>
            </a:r>
          </a:p>
          <a:p>
            <a:pPr marL="609600" indent="-609600" eaLnBrk="1" hangingPunct="1">
              <a:lnSpc>
                <a:spcPct val="90000"/>
              </a:lnSpc>
            </a:pPr>
            <a:r>
              <a:rPr lang="en-GB" smtClean="0"/>
              <a:t>Production externalities</a:t>
            </a:r>
          </a:p>
          <a:p>
            <a:pPr marL="990600" lvl="1" indent="-533400" eaLnBrk="1" hangingPunct="1">
              <a:lnSpc>
                <a:spcPct val="90000"/>
              </a:lnSpc>
            </a:pPr>
            <a:r>
              <a:rPr lang="en-GB" smtClean="0"/>
              <a:t>Pollution </a:t>
            </a:r>
          </a:p>
          <a:p>
            <a:pPr marL="609600" indent="-609600" eaLnBrk="1" hangingPunct="1">
              <a:lnSpc>
                <a:spcPct val="90000"/>
              </a:lnSpc>
              <a:buFont typeface="Wingdings" pitchFamily="2" charset="2"/>
              <a:buNone/>
            </a:pPr>
            <a:r>
              <a:rPr lang="en-GB" smtClean="0"/>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800" dirty="0" smtClean="0"/>
              <a:t>Externality Theory: Market Outcome is Inefficient</a:t>
            </a:r>
            <a:endParaRPr lang="en-US" sz="2800" dirty="0"/>
          </a:p>
        </p:txBody>
      </p:sp>
      <p:sp>
        <p:nvSpPr>
          <p:cNvPr id="3" name="Content Placeholder 2"/>
          <p:cNvSpPr>
            <a:spLocks noGrp="1"/>
          </p:cNvSpPr>
          <p:nvPr>
            <p:ph idx="1"/>
          </p:nvPr>
        </p:nvSpPr>
        <p:spPr/>
        <p:txBody>
          <a:bodyPr>
            <a:normAutofit fontScale="85000" lnSpcReduction="20000"/>
          </a:bodyPr>
          <a:lstStyle/>
          <a:p>
            <a:r>
              <a:rPr lang="en-US" dirty="0" smtClean="0"/>
              <a:t>With a free market, quantity and price are such that PMB = PMC Social optimum is such that SMB = SMC</a:t>
            </a:r>
            <a:r>
              <a:rPr lang="en-US" i="1" dirty="0" smtClean="0"/>
              <a:t>) Private market leads to an inefficient outcome (1st welfare theorem does </a:t>
            </a:r>
            <a:r>
              <a:rPr lang="en-US" dirty="0" smtClean="0"/>
              <a:t>not work)</a:t>
            </a:r>
          </a:p>
          <a:p>
            <a:r>
              <a:rPr lang="en-US" dirty="0" smtClean="0"/>
              <a:t>Negative production externalities lead to over production </a:t>
            </a:r>
          </a:p>
          <a:p>
            <a:r>
              <a:rPr lang="en-US" dirty="0" smtClean="0"/>
              <a:t>Positive production externalities lead to under production</a:t>
            </a:r>
          </a:p>
          <a:p>
            <a:r>
              <a:rPr lang="en-US" dirty="0" smtClean="0"/>
              <a:t>Negative consumption externalities lead to over consumption</a:t>
            </a:r>
          </a:p>
          <a:p>
            <a:r>
              <a:rPr lang="en-US" dirty="0" smtClean="0"/>
              <a:t>Positive consumption externalities lead to under consumption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endParaRPr lang="en-US" sz="2800" dirty="0"/>
          </a:p>
        </p:txBody>
      </p:sp>
      <p:sp>
        <p:nvSpPr>
          <p:cNvPr id="3" name="Content Placeholder 2"/>
          <p:cNvSpPr>
            <a:spLocks noGrp="1"/>
          </p:cNvSpPr>
          <p:nvPr>
            <p:ph idx="1"/>
          </p:nvPr>
        </p:nvSpPr>
        <p:spPr>
          <a:xfrm>
            <a:off x="228600" y="838200"/>
            <a:ext cx="8686800" cy="5867400"/>
          </a:xfrm>
        </p:spPr>
        <p:txBody>
          <a:bodyPr>
            <a:normAutofit/>
          </a:bodyPr>
          <a:lstStyle/>
          <a:p>
            <a:pPr algn="just"/>
            <a:r>
              <a:rPr lang="en-US" dirty="0" smtClean="0"/>
              <a:t>For </a:t>
            </a:r>
            <a:r>
              <a:rPr lang="en-US" dirty="0"/>
              <a:t>example, if </a:t>
            </a:r>
            <a:r>
              <a:rPr lang="en-US" dirty="0" smtClean="0"/>
              <a:t>one’s </a:t>
            </a:r>
            <a:r>
              <a:rPr lang="en-US" dirty="0"/>
              <a:t>dump trash in my </a:t>
            </a:r>
            <a:r>
              <a:rPr lang="en-US" dirty="0" smtClean="0"/>
              <a:t>neighbor's </a:t>
            </a:r>
            <a:r>
              <a:rPr lang="en-US" dirty="0"/>
              <a:t>backyard</a:t>
            </a:r>
            <a:r>
              <a:rPr lang="en-US" dirty="0" smtClean="0"/>
              <a:t>, </a:t>
            </a:r>
            <a:r>
              <a:rPr lang="en-US" dirty="0"/>
              <a:t>it is unlikely to be dumped to somewhere else. Therefore, it is depleted</a:t>
            </a:r>
            <a:r>
              <a:rPr lang="en-US" dirty="0" smtClean="0"/>
              <a:t>.</a:t>
            </a:r>
          </a:p>
          <a:p>
            <a:pPr algn="just"/>
            <a:r>
              <a:rPr lang="en-US" dirty="0" smtClean="0"/>
              <a:t>Most of the environmental externalities are of public variety. This means that consumption by one does not reduce the availability to others. For example, one’s smoking of polluted air does not reduce the amount of polluted air available to others. In this case, victims are jointly affected.</a:t>
            </a:r>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2800" b="1" dirty="0" smtClean="0"/>
              <a:t>Spectrum of Goods</a:t>
            </a:r>
            <a:endParaRPr lang="en-US" sz="2800" dirty="0"/>
          </a:p>
        </p:txBody>
      </p:sp>
      <p:sp>
        <p:nvSpPr>
          <p:cNvPr id="3" name="Content Placeholder 2"/>
          <p:cNvSpPr>
            <a:spLocks noGrp="1"/>
          </p:cNvSpPr>
          <p:nvPr>
            <p:ph idx="1"/>
          </p:nvPr>
        </p:nvSpPr>
        <p:spPr>
          <a:xfrm>
            <a:off x="304800" y="838200"/>
            <a:ext cx="8610600" cy="5287963"/>
          </a:xfrm>
        </p:spPr>
        <p:txBody>
          <a:bodyPr>
            <a:normAutofit fontScale="85000" lnSpcReduction="20000"/>
          </a:bodyPr>
          <a:lstStyle/>
          <a:p>
            <a:pPr algn="just">
              <a:lnSpc>
                <a:spcPct val="90000"/>
              </a:lnSpc>
            </a:pPr>
            <a:r>
              <a:rPr lang="en-GB" sz="3300" dirty="0" smtClean="0"/>
              <a:t>Public goods: </a:t>
            </a:r>
          </a:p>
          <a:p>
            <a:pPr algn="just">
              <a:lnSpc>
                <a:spcPct val="90000"/>
              </a:lnSpc>
            </a:pPr>
            <a:r>
              <a:rPr lang="en-GB" sz="3300" dirty="0" smtClean="0"/>
              <a:t>non-rival, consumption by one person doesn’t affect the consumption of others </a:t>
            </a:r>
          </a:p>
          <a:p>
            <a:pPr algn="just">
              <a:lnSpc>
                <a:spcPct val="90000"/>
              </a:lnSpc>
            </a:pPr>
            <a:r>
              <a:rPr lang="en-GB" sz="3300" dirty="0" smtClean="0"/>
              <a:t>Non-excludable – no restrictions on access</a:t>
            </a:r>
          </a:p>
          <a:p>
            <a:pPr lvl="2" algn="just">
              <a:lnSpc>
                <a:spcPct val="90000"/>
              </a:lnSpc>
            </a:pPr>
            <a:r>
              <a:rPr lang="en-GB" sz="3300" dirty="0" smtClean="0"/>
              <a:t> e.g. national defence, clean air, polite behaviour</a:t>
            </a:r>
          </a:p>
          <a:p>
            <a:pPr lvl="0" algn="just"/>
            <a:r>
              <a:rPr lang="en-GB" sz="3300" dirty="0" smtClean="0"/>
              <a:t>Non-</a:t>
            </a:r>
            <a:r>
              <a:rPr lang="en-GB" sz="3300" dirty="0" err="1" smtClean="0"/>
              <a:t>rejectable</a:t>
            </a:r>
            <a:r>
              <a:rPr lang="en-GB" sz="3300" dirty="0" smtClean="0"/>
              <a:t> - it cannot be rejected by people, a good example is a nuclear defence system or flood defence projects.</a:t>
            </a:r>
            <a:endParaRPr lang="en-US" sz="3300" dirty="0" smtClean="0"/>
          </a:p>
          <a:p>
            <a:pPr algn="just"/>
            <a:r>
              <a:rPr lang="en-GB" sz="3300" dirty="0" smtClean="0"/>
              <a:t>There are relatively few examples of </a:t>
            </a:r>
            <a:r>
              <a:rPr lang="en-GB" sz="3300" i="1" dirty="0" smtClean="0"/>
              <a:t>pure </a:t>
            </a:r>
            <a:r>
              <a:rPr lang="en-GB" sz="3300" dirty="0" smtClean="0"/>
              <a:t>public goods. Examples include flood control systems, some of the broadcasting services provided by the BBC, public water supplies, street lighting for roads and motorways, lighthouse protection for ships and also national defence services.</a:t>
            </a:r>
            <a:endParaRPr lang="en-US" sz="3300" dirty="0" smtClean="0"/>
          </a:p>
          <a:p>
            <a:pPr lvl="2">
              <a:lnSpc>
                <a:spcPct val="90000"/>
              </a:lnSpc>
            </a:pPr>
            <a:endParaRPr lang="en-GB" sz="3000" dirty="0" smtClean="0"/>
          </a:p>
          <a:p>
            <a:pPr lvl="2">
              <a:lnSpc>
                <a:spcPct val="90000"/>
              </a:lnSpc>
            </a:pPr>
            <a:endParaRPr lang="en-GB" sz="1800" dirty="0" smtClean="0"/>
          </a:p>
          <a:p>
            <a:pPr lvl="2">
              <a:lnSpc>
                <a:spcPct val="90000"/>
              </a:lnSpc>
              <a:buNone/>
            </a:pPr>
            <a:endParaRPr lang="en-GB" sz="1800" dirty="0" smtClean="0"/>
          </a:p>
          <a:p>
            <a:pPr lvl="2">
              <a:lnSpc>
                <a:spcPct val="90000"/>
              </a:lnSpc>
            </a:pPr>
            <a:endParaRPr lang="en-GB" sz="1800" dirty="0" smtClean="0"/>
          </a:p>
          <a:p>
            <a:pPr lvl="2">
              <a:lnSpc>
                <a:spcPct val="90000"/>
              </a:lnSpc>
            </a:pPr>
            <a:endParaRPr lang="en-GB" sz="1800" dirty="0" smtClean="0"/>
          </a:p>
          <a:p>
            <a:pPr lvl="2">
              <a:lnSpc>
                <a:spcPct val="90000"/>
              </a:lnSpc>
            </a:pPr>
            <a:endParaRPr lang="en-GB" sz="1800" dirty="0" smtClean="0"/>
          </a:p>
          <a:p>
            <a:pPr lvl="2">
              <a:lnSpc>
                <a:spcPct val="90000"/>
              </a:lnSpc>
            </a:pPr>
            <a:endParaRPr lang="en-GB" sz="1800" dirty="0" smtClean="0"/>
          </a:p>
          <a:p>
            <a:pPr lvl="2">
              <a:lnSpc>
                <a:spcPct val="90000"/>
              </a:lnSpc>
            </a:pPr>
            <a:endParaRPr lang="en-GB" sz="1800" dirty="0" smtClean="0"/>
          </a:p>
          <a:p>
            <a:pPr lvl="2">
              <a:lnSpc>
                <a:spcPct val="90000"/>
              </a:lnSpc>
            </a:pPr>
            <a:endParaRPr lang="en-GB" sz="1800" dirty="0" smtClean="0"/>
          </a:p>
          <a:p>
            <a:pPr lvl="2">
              <a:lnSpc>
                <a:spcPct val="90000"/>
              </a:lnSpc>
            </a:pPr>
            <a:endParaRPr lang="en-GB" sz="1800" dirty="0" smtClean="0"/>
          </a:p>
          <a:p>
            <a:pPr lvl="2">
              <a:lnSpc>
                <a:spcPct val="90000"/>
              </a:lnSpc>
            </a:pPr>
            <a:endParaRPr lang="en-GB" sz="1800" dirty="0" smtClean="0"/>
          </a:p>
          <a:p>
            <a:pPr lvl="2">
              <a:lnSpc>
                <a:spcPct val="90000"/>
              </a:lnSpc>
            </a:pPr>
            <a:endParaRPr lang="en-GB" sz="1800" dirty="0" smtClean="0"/>
          </a:p>
          <a:p>
            <a:pPr lvl="2">
              <a:lnSpc>
                <a:spcPct val="90000"/>
              </a:lnSpc>
            </a:pPr>
            <a:endParaRPr lang="en-GB" sz="1800" dirty="0" smtClean="0"/>
          </a:p>
          <a:p>
            <a:pPr lvl="2">
              <a:lnSpc>
                <a:spcPct val="90000"/>
              </a:lnSpc>
            </a:pPr>
            <a:endParaRPr lang="en-GB" sz="1800"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33400" cy="381000"/>
          </a:xfrm>
        </p:spPr>
        <p:txBody>
          <a:bodyPr>
            <a:normAutofit/>
          </a:bodyPr>
          <a:lstStyle/>
          <a:p>
            <a:endParaRPr lang="en-US" sz="800" dirty="0"/>
          </a:p>
        </p:txBody>
      </p:sp>
      <p:sp>
        <p:nvSpPr>
          <p:cNvPr id="3" name="Content Placeholder 2"/>
          <p:cNvSpPr>
            <a:spLocks noGrp="1"/>
          </p:cNvSpPr>
          <p:nvPr>
            <p:ph idx="1"/>
          </p:nvPr>
        </p:nvSpPr>
        <p:spPr>
          <a:xfrm>
            <a:off x="304800" y="457200"/>
            <a:ext cx="8686800" cy="6019800"/>
          </a:xfrm>
        </p:spPr>
        <p:txBody>
          <a:bodyPr>
            <a:normAutofit fontScale="92500"/>
          </a:bodyPr>
          <a:lstStyle/>
          <a:p>
            <a:pPr marL="342900" lvl="2" indent="-342900" algn="just"/>
            <a:r>
              <a:rPr lang="en-GB" sz="3000" b="1" dirty="0" smtClean="0"/>
              <a:t>Private goods</a:t>
            </a:r>
          </a:p>
          <a:p>
            <a:pPr marL="342900" lvl="2" indent="-342900" algn="just"/>
            <a:r>
              <a:rPr lang="en-GB" sz="3000" dirty="0" smtClean="0"/>
              <a:t>Excludability: </a:t>
            </a:r>
            <a:r>
              <a:rPr lang="en-US" sz="3200" dirty="0" smtClean="0"/>
              <a:t>its owners can exercise private property rights, preventing those who have not paid for it from using the good or consuming its benefits.</a:t>
            </a:r>
          </a:p>
          <a:p>
            <a:pPr marL="342900" lvl="2" indent="-342900" algn="just"/>
            <a:r>
              <a:rPr lang="en-US" sz="3200" dirty="0" smtClean="0"/>
              <a:t>Rivalry: consumption by one necessarily prevents that of another. </a:t>
            </a:r>
          </a:p>
          <a:p>
            <a:pPr marL="342900" lvl="2" indent="-342900" algn="just"/>
            <a:r>
              <a:rPr lang="en-US" sz="3200" dirty="0" smtClean="0"/>
              <a:t>A private good, as an economic resource is scarce, which can cause competition for it. e.g. food, clothing, cars etc</a:t>
            </a:r>
          </a:p>
          <a:p>
            <a:pPr marL="342900" lvl="2" indent="-342900" algn="just"/>
            <a:r>
              <a:rPr lang="en-US" sz="3200" dirty="0" err="1" smtClean="0"/>
              <a:t>Rejectability</a:t>
            </a:r>
            <a:r>
              <a:rPr lang="en-US" sz="3200" dirty="0" smtClean="0"/>
              <a:t>: All private goods and services can be rejected by the final consumer should their tastes and preferences change.</a:t>
            </a:r>
          </a:p>
          <a:p>
            <a:pPr marL="342900" lvl="2" indent="-342900">
              <a:buNone/>
            </a:pPr>
            <a:endParaRPr lang="en-GB" sz="3000"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sp>
        <p:nvSpPr>
          <p:cNvPr id="3" name="Content Placeholder 2"/>
          <p:cNvSpPr>
            <a:spLocks noGrp="1"/>
          </p:cNvSpPr>
          <p:nvPr>
            <p:ph idx="1"/>
          </p:nvPr>
        </p:nvSpPr>
        <p:spPr>
          <a:xfrm>
            <a:off x="304800" y="381000"/>
            <a:ext cx="8534400" cy="6324600"/>
          </a:xfrm>
        </p:spPr>
        <p:txBody>
          <a:bodyPr/>
          <a:lstStyle/>
          <a:p>
            <a:pPr algn="just"/>
            <a:r>
              <a:rPr lang="en-US" b="1" dirty="0"/>
              <a:t>Quasi</a:t>
            </a:r>
            <a:r>
              <a:rPr lang="en-US" dirty="0"/>
              <a:t>-public </a:t>
            </a:r>
            <a:r>
              <a:rPr lang="en-US" b="1" dirty="0"/>
              <a:t>goods</a:t>
            </a:r>
            <a:r>
              <a:rPr lang="en-US" dirty="0"/>
              <a:t> have characteristics of both </a:t>
            </a:r>
            <a:r>
              <a:rPr lang="en-US" b="1" dirty="0"/>
              <a:t>private</a:t>
            </a:r>
            <a:r>
              <a:rPr lang="en-US" dirty="0"/>
              <a:t> and public </a:t>
            </a:r>
            <a:r>
              <a:rPr lang="en-US" b="1" dirty="0"/>
              <a:t>goods</a:t>
            </a:r>
            <a:r>
              <a:rPr lang="en-US" dirty="0"/>
              <a:t>, including partial excludability, partial rivalry, partial </a:t>
            </a:r>
            <a:r>
              <a:rPr lang="en-US" dirty="0" err="1"/>
              <a:t>diminishability</a:t>
            </a:r>
            <a:r>
              <a:rPr lang="en-US" dirty="0"/>
              <a:t> and partial </a:t>
            </a:r>
            <a:r>
              <a:rPr lang="en-US" dirty="0" err="1"/>
              <a:t>rejectability</a:t>
            </a:r>
            <a:r>
              <a:rPr lang="en-US" dirty="0"/>
              <a:t>. Examples include roads, tunnels and bridges</a:t>
            </a:r>
            <a:r>
              <a:rPr lang="en-US" dirty="0" smtClean="0"/>
              <a:t>.</a:t>
            </a:r>
          </a:p>
          <a:p>
            <a:pPr algn="just"/>
            <a:r>
              <a:rPr lang="en-US" dirty="0"/>
              <a:t>These are </a:t>
            </a:r>
            <a:r>
              <a:rPr lang="en-US" b="1" dirty="0"/>
              <a:t>goods</a:t>
            </a:r>
            <a:r>
              <a:rPr lang="en-US" dirty="0"/>
              <a:t> which have an element of non-excludability and non-rivalry. Roads are a </a:t>
            </a:r>
            <a:r>
              <a:rPr lang="en-US" b="1" dirty="0"/>
              <a:t>good</a:t>
            </a:r>
            <a:r>
              <a:rPr lang="en-US" dirty="0"/>
              <a:t> example. ... However, when you use a road, the amount others can benefit is reduced to some extent, because there will be increased </a:t>
            </a:r>
            <a:r>
              <a:rPr lang="en-US" dirty="0" smtClean="0"/>
              <a:t>congestion (</a:t>
            </a:r>
            <a:r>
              <a:rPr lang="en-GB" dirty="0" smtClean="0"/>
              <a:t>Congestion externalities</a:t>
            </a:r>
            <a:r>
              <a:rPr lang="en-US" dirty="0" smtClean="0"/>
              <a:t>)</a:t>
            </a:r>
            <a:endParaRPr lang="en-GB"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228600" cy="182562"/>
          </a:xfrm>
        </p:spPr>
        <p:txBody>
          <a:bodyPr>
            <a:normAutofit fontScale="90000"/>
          </a:bodyPr>
          <a:lstStyle/>
          <a:p>
            <a:endParaRPr lang="en-US" sz="800" dirty="0"/>
          </a:p>
        </p:txBody>
      </p:sp>
      <p:sp>
        <p:nvSpPr>
          <p:cNvPr id="3" name="Content Placeholder 2"/>
          <p:cNvSpPr>
            <a:spLocks noGrp="1"/>
          </p:cNvSpPr>
          <p:nvPr>
            <p:ph idx="1"/>
          </p:nvPr>
        </p:nvSpPr>
        <p:spPr>
          <a:xfrm>
            <a:off x="304800" y="152400"/>
            <a:ext cx="8610600" cy="6553200"/>
          </a:xfrm>
        </p:spPr>
        <p:txBody>
          <a:bodyPr>
            <a:normAutofit/>
          </a:bodyPr>
          <a:lstStyle/>
          <a:p>
            <a:pPr algn="just"/>
            <a:r>
              <a:rPr lang="en-GB" b="1" dirty="0" smtClean="0"/>
              <a:t>The Free Rider Problem</a:t>
            </a:r>
            <a:endParaRPr lang="en-US" dirty="0" smtClean="0"/>
          </a:p>
          <a:p>
            <a:pPr lvl="0" algn="just"/>
            <a:r>
              <a:rPr lang="en-GB" dirty="0" smtClean="0"/>
              <a:t>Because public goods are non-excludable it is difficult to charge people for benefitting form a good or service once it is provided</a:t>
            </a:r>
            <a:endParaRPr lang="en-US" dirty="0" smtClean="0"/>
          </a:p>
          <a:p>
            <a:pPr lvl="0" algn="just"/>
            <a:r>
              <a:rPr lang="en-GB" dirty="0" smtClean="0"/>
              <a:t>The free rider problem leads to under-provision of a good and thus causes market failure</a:t>
            </a:r>
            <a:endParaRPr lang="en-US" dirty="0" smtClean="0"/>
          </a:p>
          <a:p>
            <a:pPr lvl="0" algn="just"/>
            <a:r>
              <a:rPr lang="en-US" dirty="0" smtClean="0"/>
              <a:t>Unlike public goods, private goods are less likely to have the free rider problem, in which a person benefits from a public good without contributing towards it.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82562"/>
          </a:xfrm>
        </p:spPr>
        <p:txBody>
          <a:bodyPr>
            <a:normAutofit fontScale="90000"/>
          </a:bodyPr>
          <a:lstStyle/>
          <a:p>
            <a:endParaRPr lang="en-US" sz="800" dirty="0"/>
          </a:p>
        </p:txBody>
      </p:sp>
      <p:sp>
        <p:nvSpPr>
          <p:cNvPr id="3" name="Content Placeholder 2"/>
          <p:cNvSpPr>
            <a:spLocks noGrp="1"/>
          </p:cNvSpPr>
          <p:nvPr>
            <p:ph idx="1"/>
          </p:nvPr>
        </p:nvSpPr>
        <p:spPr>
          <a:xfrm>
            <a:off x="228600" y="304800"/>
            <a:ext cx="8686800" cy="6324600"/>
          </a:xfrm>
        </p:spPr>
        <p:txBody>
          <a:bodyPr/>
          <a:lstStyle/>
          <a:p>
            <a:r>
              <a:rPr lang="en-US" dirty="0" smtClean="0"/>
              <a:t>Examples of various types of goods include:</a:t>
            </a:r>
          </a:p>
          <a:p>
            <a:r>
              <a:rPr lang="en-US" dirty="0" smtClean="0"/>
              <a:t>(a) Pure private goods: oil, gas, electricity, etc.;</a:t>
            </a:r>
          </a:p>
          <a:p>
            <a:r>
              <a:rPr lang="en-US" dirty="0" smtClean="0"/>
              <a:t>(b) Pure public goods: air, national </a:t>
            </a:r>
            <a:r>
              <a:rPr lang="en-US" dirty="0" err="1" smtClean="0"/>
              <a:t>defence</a:t>
            </a:r>
            <a:r>
              <a:rPr lang="en-US" dirty="0" smtClean="0"/>
              <a:t>, police;</a:t>
            </a:r>
          </a:p>
          <a:p>
            <a:r>
              <a:rPr lang="en-US" dirty="0" smtClean="0"/>
              <a:t>(c) Quasi private: fish stocks, ground water, oil reservoirs;</a:t>
            </a:r>
          </a:p>
          <a:p>
            <a:r>
              <a:rPr lang="en-US" dirty="0" smtClean="0"/>
              <a:t>(d) Quasi public: private beach, etc.</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870</TotalTime>
  <Words>1962</Words>
  <Application>Microsoft Office PowerPoint</Application>
  <PresentationFormat>On-screen Show (4:3)</PresentationFormat>
  <Paragraphs>161</Paragraphs>
  <Slides>33</Slides>
  <Notes>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Externalities</vt:lpstr>
      <vt:lpstr>Slide 2</vt:lpstr>
      <vt:lpstr>Types of Externalities</vt:lpstr>
      <vt:lpstr>Slide 4</vt:lpstr>
      <vt:lpstr>Spectrum of Goods</vt:lpstr>
      <vt:lpstr>Slide 6</vt:lpstr>
      <vt:lpstr>Slide 7</vt:lpstr>
      <vt:lpstr>Slide 8</vt:lpstr>
      <vt:lpstr>Slide 9</vt:lpstr>
      <vt:lpstr>More types of externalities </vt:lpstr>
      <vt:lpstr>Inefficiency and externalities</vt:lpstr>
      <vt:lpstr>EXTERNALITY THEORY: ECONOMICS OF NEGATIVE PRODUCTION EXTERNALITIES</vt:lpstr>
      <vt:lpstr>Slide 13</vt:lpstr>
      <vt:lpstr>Slide 14</vt:lpstr>
      <vt:lpstr>Economics of Negative Production Externalities:</vt:lpstr>
      <vt:lpstr>Slide 16</vt:lpstr>
      <vt:lpstr>PRIVATE SOLUTIONS TO EXTERNALITIES</vt:lpstr>
      <vt:lpstr>PUBLIC POLICY TOWARD EXTERNALITIES</vt:lpstr>
      <vt:lpstr>Slide 19</vt:lpstr>
      <vt:lpstr>Slide 20</vt:lpstr>
      <vt:lpstr>Slide 21</vt:lpstr>
      <vt:lpstr>Slide 22</vt:lpstr>
      <vt:lpstr>Slide 23</vt:lpstr>
      <vt:lpstr>Slide 24</vt:lpstr>
      <vt:lpstr>Externality Theory: Positive Externalities</vt:lpstr>
      <vt:lpstr>Slide 26</vt:lpstr>
      <vt:lpstr>EXTERNALITY THEORY: ECONOMICS OF NEGATIVE CONSUMPTION EXTERNALITIES</vt:lpstr>
      <vt:lpstr>Slide 28</vt:lpstr>
      <vt:lpstr>Slide 29</vt:lpstr>
      <vt:lpstr>APPLICATION: The Externality of SUVs</vt:lpstr>
      <vt:lpstr> EXTERNALITY THEORY: ECONOMICS OF NEGATIVE CONSUMPTION EXTERNALITIES </vt:lpstr>
      <vt:lpstr>Applications</vt:lpstr>
      <vt:lpstr>Externality Theory: Market Outcome is Inefficient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Externalities</dc:title>
  <dc:creator>dell</dc:creator>
  <cp:lastModifiedBy>dell</cp:lastModifiedBy>
  <cp:revision>49</cp:revision>
  <dcterms:created xsi:type="dcterms:W3CDTF">2020-11-05T22:26:30Z</dcterms:created>
  <dcterms:modified xsi:type="dcterms:W3CDTF">2020-11-06T08:56:46Z</dcterms:modified>
</cp:coreProperties>
</file>