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9" r:id="rId3"/>
    <p:sldId id="260" r:id="rId4"/>
    <p:sldId id="257" r:id="rId5"/>
    <p:sldId id="258" r:id="rId6"/>
    <p:sldId id="263" r:id="rId7"/>
    <p:sldId id="265" r:id="rId8"/>
    <p:sldId id="267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E7AB31-CD7B-4A53-BB83-61702D37CFB3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2095B13-966F-47D7-A90E-792C9E6E0733}">
      <dgm:prSet phldrT="[Text]"/>
      <dgm:spPr>
        <a:solidFill>
          <a:srgbClr val="FF0000">
            <a:alpha val="50196"/>
          </a:srgbClr>
        </a:solidFill>
      </dgm:spPr>
      <dgm:t>
        <a:bodyPr/>
        <a:lstStyle/>
        <a:p>
          <a:r>
            <a:rPr lang="en-US" b="1" u="sng" dirty="0" smtClean="0">
              <a:solidFill>
                <a:schemeClr val="tx1"/>
              </a:solidFill>
            </a:rPr>
            <a:t>STRENGTHS:</a:t>
          </a:r>
        </a:p>
        <a:p>
          <a:r>
            <a:rPr lang="en-US" dirty="0" smtClean="0">
              <a:solidFill>
                <a:schemeClr val="tx1"/>
              </a:solidFill>
            </a:rPr>
            <a:t>1. Innovative protein base snack</a:t>
          </a:r>
        </a:p>
        <a:p>
          <a:r>
            <a:rPr lang="en-US" dirty="0" smtClean="0">
              <a:solidFill>
                <a:schemeClr val="tx1"/>
              </a:solidFill>
            </a:rPr>
            <a:t>2. Low Investment</a:t>
          </a:r>
        </a:p>
        <a:p>
          <a:endParaRPr lang="en-US" dirty="0">
            <a:solidFill>
              <a:schemeClr val="tx1"/>
            </a:solidFill>
          </a:endParaRPr>
        </a:p>
      </dgm:t>
    </dgm:pt>
    <dgm:pt modelId="{8AC2E50E-CDD9-4599-9EF8-AE9ED80C6ED3}" type="parTrans" cxnId="{BF2140ED-1929-4010-BA07-CA6D1A78AB66}">
      <dgm:prSet/>
      <dgm:spPr/>
      <dgm:t>
        <a:bodyPr/>
        <a:lstStyle/>
        <a:p>
          <a:endParaRPr lang="en-US"/>
        </a:p>
      </dgm:t>
    </dgm:pt>
    <dgm:pt modelId="{0BA47C8E-F8AE-4BE9-94FF-F53997CEEEFC}" type="sibTrans" cxnId="{BF2140ED-1929-4010-BA07-CA6D1A78AB66}">
      <dgm:prSet/>
      <dgm:spPr/>
      <dgm:t>
        <a:bodyPr/>
        <a:lstStyle/>
        <a:p>
          <a:endParaRPr lang="en-US"/>
        </a:p>
      </dgm:t>
    </dgm:pt>
    <dgm:pt modelId="{E0A3077D-3C09-412C-8D22-C2D5509EFD36}">
      <dgm:prSet phldrT="[Text]"/>
      <dgm:spPr>
        <a:solidFill>
          <a:srgbClr val="FF0000">
            <a:alpha val="50196"/>
          </a:srgbClr>
        </a:solidFill>
      </dgm:spPr>
      <dgm:t>
        <a:bodyPr/>
        <a:lstStyle/>
        <a:p>
          <a:r>
            <a:rPr lang="en-US" b="1" u="sng" dirty="0" smtClean="0">
              <a:solidFill>
                <a:schemeClr val="tx1"/>
              </a:solidFill>
            </a:rPr>
            <a:t>WEAKNESS:</a:t>
          </a:r>
        </a:p>
        <a:p>
          <a:r>
            <a:rPr lang="en-US" b="0" u="none" dirty="0" smtClean="0">
              <a:solidFill>
                <a:schemeClr val="tx1"/>
              </a:solidFill>
            </a:rPr>
            <a:t>1. No professional expertise</a:t>
          </a:r>
        </a:p>
        <a:p>
          <a:r>
            <a:rPr lang="en-US" b="0" u="none" dirty="0" smtClean="0">
              <a:solidFill>
                <a:schemeClr val="tx1"/>
              </a:solidFill>
            </a:rPr>
            <a:t>2. Lack of technology</a:t>
          </a:r>
        </a:p>
        <a:p>
          <a:endParaRPr lang="en-US" b="0" u="none" dirty="0" smtClean="0"/>
        </a:p>
      </dgm:t>
    </dgm:pt>
    <dgm:pt modelId="{C20082EF-FB75-4E9A-B628-F667CEC66CAB}" type="parTrans" cxnId="{F7FEC75B-2635-4D7A-86FD-81489756D26C}">
      <dgm:prSet/>
      <dgm:spPr/>
      <dgm:t>
        <a:bodyPr/>
        <a:lstStyle/>
        <a:p>
          <a:endParaRPr lang="en-US"/>
        </a:p>
      </dgm:t>
    </dgm:pt>
    <dgm:pt modelId="{7D0C81A5-3169-4061-ACC6-80C4FE8DC4EC}" type="sibTrans" cxnId="{F7FEC75B-2635-4D7A-86FD-81489756D26C}">
      <dgm:prSet/>
      <dgm:spPr/>
      <dgm:t>
        <a:bodyPr/>
        <a:lstStyle/>
        <a:p>
          <a:endParaRPr lang="en-US"/>
        </a:p>
      </dgm:t>
    </dgm:pt>
    <dgm:pt modelId="{7CD2664F-B94A-48DF-87B7-C88CE40C3BD1}">
      <dgm:prSet phldrT="[Text]"/>
      <dgm:spPr>
        <a:solidFill>
          <a:srgbClr val="FF0000">
            <a:alpha val="50196"/>
          </a:srgbClr>
        </a:solidFill>
      </dgm:spPr>
      <dgm:t>
        <a:bodyPr/>
        <a:lstStyle/>
        <a:p>
          <a:r>
            <a:rPr lang="en-US" b="1" u="sng" dirty="0" smtClean="0">
              <a:solidFill>
                <a:schemeClr val="tx1"/>
              </a:solidFill>
            </a:rPr>
            <a:t>OPPORTUNITY:</a:t>
          </a:r>
        </a:p>
        <a:p>
          <a:r>
            <a:rPr lang="en-US" b="0" u="none" dirty="0" smtClean="0">
              <a:solidFill>
                <a:schemeClr val="tx1"/>
              </a:solidFill>
            </a:rPr>
            <a:t>1. Less number of already available healthy snacks</a:t>
          </a:r>
        </a:p>
        <a:p>
          <a:r>
            <a:rPr lang="en-US" b="0" u="none" dirty="0" smtClean="0">
              <a:solidFill>
                <a:schemeClr val="tx1"/>
              </a:solidFill>
            </a:rPr>
            <a:t>2. More innovative options</a:t>
          </a:r>
          <a:endParaRPr lang="en-US" b="0" u="none" dirty="0">
            <a:solidFill>
              <a:schemeClr val="tx1"/>
            </a:solidFill>
          </a:endParaRPr>
        </a:p>
      </dgm:t>
    </dgm:pt>
    <dgm:pt modelId="{6BC34B79-90C7-4BCA-8F21-3B8B898F3E33}" type="parTrans" cxnId="{FAB62B8B-3F80-4649-B146-47AD2AC3CD8E}">
      <dgm:prSet/>
      <dgm:spPr/>
      <dgm:t>
        <a:bodyPr/>
        <a:lstStyle/>
        <a:p>
          <a:endParaRPr lang="en-US"/>
        </a:p>
      </dgm:t>
    </dgm:pt>
    <dgm:pt modelId="{515F9272-30A5-4970-B2F6-203702989399}" type="sibTrans" cxnId="{FAB62B8B-3F80-4649-B146-47AD2AC3CD8E}">
      <dgm:prSet/>
      <dgm:spPr/>
      <dgm:t>
        <a:bodyPr/>
        <a:lstStyle/>
        <a:p>
          <a:endParaRPr lang="en-US"/>
        </a:p>
      </dgm:t>
    </dgm:pt>
    <dgm:pt modelId="{9B237090-179F-4FD2-BD0E-C6935CD55A61}">
      <dgm:prSet phldrT="[Text]"/>
      <dgm:spPr>
        <a:solidFill>
          <a:srgbClr val="FF0000">
            <a:alpha val="50196"/>
          </a:srgbClr>
        </a:solidFill>
      </dgm:spPr>
      <dgm:t>
        <a:bodyPr/>
        <a:lstStyle/>
        <a:p>
          <a:r>
            <a:rPr lang="en-US" b="1" u="sng" dirty="0" smtClean="0">
              <a:solidFill>
                <a:schemeClr val="tx1"/>
              </a:solidFill>
            </a:rPr>
            <a:t>THREATS:</a:t>
          </a:r>
        </a:p>
        <a:p>
          <a:r>
            <a:rPr lang="en-US" b="0" u="none" dirty="0" smtClean="0">
              <a:solidFill>
                <a:schemeClr val="tx1"/>
              </a:solidFill>
            </a:rPr>
            <a:t>1. Strong competitors</a:t>
          </a:r>
        </a:p>
        <a:p>
          <a:r>
            <a:rPr lang="en-US" b="0" u="none" dirty="0" smtClean="0">
              <a:solidFill>
                <a:schemeClr val="tx1"/>
              </a:solidFill>
            </a:rPr>
            <a:t>2. Less consumer acceptance</a:t>
          </a:r>
        </a:p>
        <a:p>
          <a:endParaRPr lang="en-US" b="0" u="none" dirty="0" smtClean="0"/>
        </a:p>
      </dgm:t>
    </dgm:pt>
    <dgm:pt modelId="{63A4E25A-E9B9-4BA5-B060-9B1308AFD852}" type="parTrans" cxnId="{D7F07C14-F424-440F-BF5B-F94FFEAE2BF6}">
      <dgm:prSet/>
      <dgm:spPr/>
      <dgm:t>
        <a:bodyPr/>
        <a:lstStyle/>
        <a:p>
          <a:endParaRPr lang="en-US"/>
        </a:p>
      </dgm:t>
    </dgm:pt>
    <dgm:pt modelId="{D18C74ED-7602-4EEF-BA3A-21D6BC11BC2A}" type="sibTrans" cxnId="{D7F07C14-F424-440F-BF5B-F94FFEAE2BF6}">
      <dgm:prSet/>
      <dgm:spPr/>
      <dgm:t>
        <a:bodyPr/>
        <a:lstStyle/>
        <a:p>
          <a:endParaRPr lang="en-US"/>
        </a:p>
      </dgm:t>
    </dgm:pt>
    <dgm:pt modelId="{5F531661-BF60-4351-B51C-1BB193F2D2D7}" type="pres">
      <dgm:prSet presAssocID="{6AE7AB31-CD7B-4A53-BB83-61702D37CFB3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0B8FD29-A219-424A-B7B3-683185149AC6}" type="pres">
      <dgm:prSet presAssocID="{6AE7AB31-CD7B-4A53-BB83-61702D37CFB3}" presName="diamond" presStyleLbl="bgShp" presStyleIdx="0" presStyleCnt="1"/>
      <dgm:spPr>
        <a:solidFill>
          <a:srgbClr val="FFFF00"/>
        </a:solidFill>
      </dgm:spPr>
    </dgm:pt>
    <dgm:pt modelId="{F861E18B-7BC5-4584-8AED-B55E7D4148A5}" type="pres">
      <dgm:prSet presAssocID="{6AE7AB31-CD7B-4A53-BB83-61702D37CFB3}" presName="quad1" presStyleLbl="node1" presStyleIdx="0" presStyleCnt="4" custScaleX="122815" custScaleY="106808" custLinFactNeighborX="-13970" custLinFactNeighborY="44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E1FBD1-682D-424A-B28A-DD20C9FD1D8A}" type="pres">
      <dgm:prSet presAssocID="{6AE7AB31-CD7B-4A53-BB83-61702D37CFB3}" presName="quad2" presStyleLbl="node1" presStyleIdx="1" presStyleCnt="4" custScaleX="121723" custScaleY="106807" custLinFactNeighborX="17493" custLinFactNeighborY="44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B78EAF-4637-4404-A070-5F4F5E1F69DF}" type="pres">
      <dgm:prSet presAssocID="{6AE7AB31-CD7B-4A53-BB83-61702D37CFB3}" presName="quad3" presStyleLbl="node1" presStyleIdx="2" presStyleCnt="4" custScaleX="121662" custScaleY="98670" custLinFactNeighborX="-1454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2F104C-CC19-4DDD-868F-0ED7D652D9E7}" type="pres">
      <dgm:prSet presAssocID="{6AE7AB31-CD7B-4A53-BB83-61702D37CFB3}" presName="quad4" presStyleLbl="node1" presStyleIdx="3" presStyleCnt="4" custScaleX="122755" custScaleY="98670" custLinFactNeighborX="1451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19AED63-3560-4E54-9282-7EE57FDC90A4}" type="presOf" srcId="{12095B13-966F-47D7-A90E-792C9E6E0733}" destId="{F861E18B-7BC5-4584-8AED-B55E7D4148A5}" srcOrd="0" destOrd="0" presId="urn:microsoft.com/office/officeart/2005/8/layout/matrix3"/>
    <dgm:cxn modelId="{F7FEC75B-2635-4D7A-86FD-81489756D26C}" srcId="{6AE7AB31-CD7B-4A53-BB83-61702D37CFB3}" destId="{E0A3077D-3C09-412C-8D22-C2D5509EFD36}" srcOrd="1" destOrd="0" parTransId="{C20082EF-FB75-4E9A-B628-F667CEC66CAB}" sibTransId="{7D0C81A5-3169-4061-ACC6-80C4FE8DC4EC}"/>
    <dgm:cxn modelId="{BF2140ED-1929-4010-BA07-CA6D1A78AB66}" srcId="{6AE7AB31-CD7B-4A53-BB83-61702D37CFB3}" destId="{12095B13-966F-47D7-A90E-792C9E6E0733}" srcOrd="0" destOrd="0" parTransId="{8AC2E50E-CDD9-4599-9EF8-AE9ED80C6ED3}" sibTransId="{0BA47C8E-F8AE-4BE9-94FF-F53997CEEEFC}"/>
    <dgm:cxn modelId="{F329EE46-2D68-495D-A607-1025B52D571A}" type="presOf" srcId="{9B237090-179F-4FD2-BD0E-C6935CD55A61}" destId="{AB2F104C-CC19-4DDD-868F-0ED7D652D9E7}" srcOrd="0" destOrd="0" presId="urn:microsoft.com/office/officeart/2005/8/layout/matrix3"/>
    <dgm:cxn modelId="{C98E54C8-3156-4138-8826-40E9DD3FDABD}" type="presOf" srcId="{7CD2664F-B94A-48DF-87B7-C88CE40C3BD1}" destId="{3DB78EAF-4637-4404-A070-5F4F5E1F69DF}" srcOrd="0" destOrd="0" presId="urn:microsoft.com/office/officeart/2005/8/layout/matrix3"/>
    <dgm:cxn modelId="{D7F07C14-F424-440F-BF5B-F94FFEAE2BF6}" srcId="{6AE7AB31-CD7B-4A53-BB83-61702D37CFB3}" destId="{9B237090-179F-4FD2-BD0E-C6935CD55A61}" srcOrd="3" destOrd="0" parTransId="{63A4E25A-E9B9-4BA5-B060-9B1308AFD852}" sibTransId="{D18C74ED-7602-4EEF-BA3A-21D6BC11BC2A}"/>
    <dgm:cxn modelId="{FAB62B8B-3F80-4649-B146-47AD2AC3CD8E}" srcId="{6AE7AB31-CD7B-4A53-BB83-61702D37CFB3}" destId="{7CD2664F-B94A-48DF-87B7-C88CE40C3BD1}" srcOrd="2" destOrd="0" parTransId="{6BC34B79-90C7-4BCA-8F21-3B8B898F3E33}" sibTransId="{515F9272-30A5-4970-B2F6-203702989399}"/>
    <dgm:cxn modelId="{8A038C20-49A0-45A3-AB97-2B67F860B5A2}" type="presOf" srcId="{E0A3077D-3C09-412C-8D22-C2D5509EFD36}" destId="{B3E1FBD1-682D-424A-B28A-DD20C9FD1D8A}" srcOrd="0" destOrd="0" presId="urn:microsoft.com/office/officeart/2005/8/layout/matrix3"/>
    <dgm:cxn modelId="{B2952E11-79F7-43EA-8550-AB1A2BAC309E}" type="presOf" srcId="{6AE7AB31-CD7B-4A53-BB83-61702D37CFB3}" destId="{5F531661-BF60-4351-B51C-1BB193F2D2D7}" srcOrd="0" destOrd="0" presId="urn:microsoft.com/office/officeart/2005/8/layout/matrix3"/>
    <dgm:cxn modelId="{494D8E75-A324-4F2A-B293-C5845224CBB4}" type="presParOf" srcId="{5F531661-BF60-4351-B51C-1BB193F2D2D7}" destId="{70B8FD29-A219-424A-B7B3-683185149AC6}" srcOrd="0" destOrd="0" presId="urn:microsoft.com/office/officeart/2005/8/layout/matrix3"/>
    <dgm:cxn modelId="{8A63EC52-C8EC-4AFC-9939-DA7778086676}" type="presParOf" srcId="{5F531661-BF60-4351-B51C-1BB193F2D2D7}" destId="{F861E18B-7BC5-4584-8AED-B55E7D4148A5}" srcOrd="1" destOrd="0" presId="urn:microsoft.com/office/officeart/2005/8/layout/matrix3"/>
    <dgm:cxn modelId="{DC15A351-89C0-4924-B094-570C6CCF3C9D}" type="presParOf" srcId="{5F531661-BF60-4351-B51C-1BB193F2D2D7}" destId="{B3E1FBD1-682D-424A-B28A-DD20C9FD1D8A}" srcOrd="2" destOrd="0" presId="urn:microsoft.com/office/officeart/2005/8/layout/matrix3"/>
    <dgm:cxn modelId="{DAFA9C07-9A05-438E-89FF-96A39CB1021B}" type="presParOf" srcId="{5F531661-BF60-4351-B51C-1BB193F2D2D7}" destId="{3DB78EAF-4637-4404-A070-5F4F5E1F69DF}" srcOrd="3" destOrd="0" presId="urn:microsoft.com/office/officeart/2005/8/layout/matrix3"/>
    <dgm:cxn modelId="{9DE6DD13-E257-4769-8F7A-855481F01059}" type="presParOf" srcId="{5F531661-BF60-4351-B51C-1BB193F2D2D7}" destId="{AB2F104C-CC19-4DDD-868F-0ED7D652D9E7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B8FD29-A219-424A-B7B3-683185149AC6}">
      <dsp:nvSpPr>
        <dsp:cNvPr id="0" name=""/>
        <dsp:cNvSpPr/>
      </dsp:nvSpPr>
      <dsp:spPr>
        <a:xfrm>
          <a:off x="3014662" y="0"/>
          <a:ext cx="4486275" cy="4486275"/>
        </a:xfrm>
        <a:prstGeom prst="diamond">
          <a:avLst/>
        </a:prstGeom>
        <a:solidFill>
          <a:srgbClr val="FFFF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61E18B-7BC5-4584-8AED-B55E7D4148A5}">
      <dsp:nvSpPr>
        <dsp:cNvPr id="0" name=""/>
        <dsp:cNvSpPr/>
      </dsp:nvSpPr>
      <dsp:spPr>
        <a:xfrm>
          <a:off x="2996841" y="374371"/>
          <a:ext cx="2148829" cy="1868763"/>
        </a:xfrm>
        <a:prstGeom prst="roundRect">
          <a:avLst/>
        </a:prstGeom>
        <a:solidFill>
          <a:srgbClr val="FF0000">
            <a:alpha val="50196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u="sng" kern="1200" dirty="0" smtClean="0">
              <a:solidFill>
                <a:schemeClr val="tx1"/>
              </a:solidFill>
            </a:rPr>
            <a:t>STRENGTHS: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1. Innovative protein base snack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2. Low Investment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>
            <a:solidFill>
              <a:schemeClr val="tx1"/>
            </a:solidFill>
          </a:endParaRPr>
        </a:p>
      </dsp:txBody>
      <dsp:txXfrm>
        <a:off x="3088066" y="465596"/>
        <a:ext cx="1966379" cy="1686313"/>
      </dsp:txXfrm>
    </dsp:sp>
    <dsp:sp modelId="{B3E1FBD1-682D-424A-B28A-DD20C9FD1D8A}">
      <dsp:nvSpPr>
        <dsp:cNvPr id="0" name=""/>
        <dsp:cNvSpPr/>
      </dsp:nvSpPr>
      <dsp:spPr>
        <a:xfrm>
          <a:off x="5441121" y="374397"/>
          <a:ext cx="2129723" cy="1868745"/>
        </a:xfrm>
        <a:prstGeom prst="roundRect">
          <a:avLst/>
        </a:prstGeom>
        <a:solidFill>
          <a:srgbClr val="FF0000">
            <a:alpha val="50196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u="sng" kern="1200" dirty="0" smtClean="0">
              <a:solidFill>
                <a:schemeClr val="tx1"/>
              </a:solidFill>
            </a:rPr>
            <a:t>WEAKNESS: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u="none" kern="1200" dirty="0" smtClean="0">
              <a:solidFill>
                <a:schemeClr val="tx1"/>
              </a:solidFill>
            </a:rPr>
            <a:t>1. No professional expertise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u="none" kern="1200" dirty="0" smtClean="0">
              <a:solidFill>
                <a:schemeClr val="tx1"/>
              </a:solidFill>
            </a:rPr>
            <a:t>2. Lack of technology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0" u="none" kern="1200" dirty="0" smtClean="0"/>
        </a:p>
      </dsp:txBody>
      <dsp:txXfrm>
        <a:off x="5532346" y="465622"/>
        <a:ext cx="1947273" cy="1686295"/>
      </dsp:txXfrm>
    </dsp:sp>
    <dsp:sp modelId="{3DB78EAF-4637-4404-A070-5F4F5E1F69DF}">
      <dsp:nvSpPr>
        <dsp:cNvPr id="0" name=""/>
        <dsp:cNvSpPr/>
      </dsp:nvSpPr>
      <dsp:spPr>
        <a:xfrm>
          <a:off x="2996833" y="2322066"/>
          <a:ext cx="2128655" cy="1726376"/>
        </a:xfrm>
        <a:prstGeom prst="roundRect">
          <a:avLst/>
        </a:prstGeom>
        <a:solidFill>
          <a:srgbClr val="FF0000">
            <a:alpha val="50196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u="sng" kern="1200" dirty="0" smtClean="0">
              <a:solidFill>
                <a:schemeClr val="tx1"/>
              </a:solidFill>
            </a:rPr>
            <a:t>OPPORTUNITY: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u="none" kern="1200" dirty="0" smtClean="0">
              <a:solidFill>
                <a:schemeClr val="tx1"/>
              </a:solidFill>
            </a:rPr>
            <a:t>1. Less number of already available healthy snacks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u="none" kern="1200" dirty="0" smtClean="0">
              <a:solidFill>
                <a:schemeClr val="tx1"/>
              </a:solidFill>
            </a:rPr>
            <a:t>2. More innovative options</a:t>
          </a:r>
          <a:endParaRPr lang="en-US" sz="1400" b="0" u="none" kern="1200" dirty="0">
            <a:solidFill>
              <a:schemeClr val="tx1"/>
            </a:solidFill>
          </a:endParaRPr>
        </a:p>
      </dsp:txBody>
      <dsp:txXfrm>
        <a:off x="3081108" y="2406341"/>
        <a:ext cx="1960105" cy="1557826"/>
      </dsp:txXfrm>
    </dsp:sp>
    <dsp:sp modelId="{AB2F104C-CC19-4DDD-868F-0ED7D652D9E7}">
      <dsp:nvSpPr>
        <dsp:cNvPr id="0" name=""/>
        <dsp:cNvSpPr/>
      </dsp:nvSpPr>
      <dsp:spPr>
        <a:xfrm>
          <a:off x="5380006" y="2322066"/>
          <a:ext cx="2147779" cy="1726376"/>
        </a:xfrm>
        <a:prstGeom prst="roundRect">
          <a:avLst/>
        </a:prstGeom>
        <a:solidFill>
          <a:srgbClr val="FF0000">
            <a:alpha val="50196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u="sng" kern="1200" dirty="0" smtClean="0">
              <a:solidFill>
                <a:schemeClr val="tx1"/>
              </a:solidFill>
            </a:rPr>
            <a:t>THREATS: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u="none" kern="1200" dirty="0" smtClean="0">
              <a:solidFill>
                <a:schemeClr val="tx1"/>
              </a:solidFill>
            </a:rPr>
            <a:t>1. Strong competitors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u="none" kern="1200" dirty="0" smtClean="0">
              <a:solidFill>
                <a:schemeClr val="tx1"/>
              </a:solidFill>
            </a:rPr>
            <a:t>2. Less consumer acceptance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0" u="none" kern="1200" dirty="0" smtClean="0"/>
        </a:p>
      </dsp:txBody>
      <dsp:txXfrm>
        <a:off x="5464281" y="2406341"/>
        <a:ext cx="1979229" cy="15578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2DEA8-4251-40FB-A36E-2AE59AF132A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3F72C-CC47-4963-9061-D444C9EA9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06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2DEA8-4251-40FB-A36E-2AE59AF132A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3F72C-CC47-4963-9061-D444C9EA9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21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2DEA8-4251-40FB-A36E-2AE59AF132A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3F72C-CC47-4963-9061-D444C9EA9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577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2DEA8-4251-40FB-A36E-2AE59AF132A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3F72C-CC47-4963-9061-D444C9EA9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578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2DEA8-4251-40FB-A36E-2AE59AF132A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3F72C-CC47-4963-9061-D444C9EA9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3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2DEA8-4251-40FB-A36E-2AE59AF132A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3F72C-CC47-4963-9061-D444C9EA9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09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2DEA8-4251-40FB-A36E-2AE59AF132A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3F72C-CC47-4963-9061-D444C9EA9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041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2DEA8-4251-40FB-A36E-2AE59AF132A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3F72C-CC47-4963-9061-D444C9EA9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084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2DEA8-4251-40FB-A36E-2AE59AF132A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3F72C-CC47-4963-9061-D444C9EA9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478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2DEA8-4251-40FB-A36E-2AE59AF132A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3F72C-CC47-4963-9061-D444C9EA9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415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2DEA8-4251-40FB-A36E-2AE59AF132A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3F72C-CC47-4963-9061-D444C9EA9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418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2DEA8-4251-40FB-A36E-2AE59AF132A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3F72C-CC47-4963-9061-D444C9EA9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801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1616" y="1299883"/>
            <a:ext cx="6076950" cy="3419475"/>
          </a:xfrm>
        </p:spPr>
      </p:pic>
    </p:spTree>
    <p:extLst>
      <p:ext uri="{BB962C8B-B14F-4D97-AF65-F5344CB8AC3E}">
        <p14:creationId xmlns:p14="http://schemas.microsoft.com/office/powerpoint/2010/main" val="3945582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SWOT ANALYSIS</a:t>
            </a:r>
            <a:endParaRPr lang="en-US" sz="36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SWOT analysis is a strategic planning technique used to help a person or organization identify strengths, weakness, opportunities and threats related to business competition and project planning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Strength and weakness are the internal factors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Opportunity and threat are the external factors</a:t>
            </a:r>
          </a:p>
          <a:p>
            <a:pPr>
              <a:lnSpc>
                <a:spcPct val="150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052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SWOT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Strength – characteristics of a business that give it an advantage over others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Weakness – characteristics of a business that give it a disadvantage over others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Opportunity – Elements in the environment that could positively influence the business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Threat- Elements in the environment that could negatively influence the business</a:t>
            </a:r>
          </a:p>
          <a:p>
            <a:pPr marL="0" indent="0">
              <a:lnSpc>
                <a:spcPct val="100000"/>
              </a:lnSpc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8180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SWOT ANALYSIS OF LENTIL CRISPS</a:t>
            </a:r>
            <a:endParaRPr lang="en-US" sz="36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4540312"/>
              </p:ext>
            </p:extLst>
          </p:nvPr>
        </p:nvGraphicFramePr>
        <p:xfrm>
          <a:off x="838200" y="1690688"/>
          <a:ext cx="10515600" cy="4486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6781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SWOT ANALYSIS FOR FAST FOOD RESTURANT </a:t>
            </a:r>
            <a:endParaRPr lang="en-US" sz="36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31831" y="1996225"/>
            <a:ext cx="3464417" cy="212501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Strength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Skilled staff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Quick service</a:t>
            </a:r>
          </a:p>
          <a:p>
            <a:pPr algn="ctr"/>
            <a:endPara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375042" y="2047741"/>
            <a:ext cx="3683358" cy="207349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Weakness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Limited sittings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 operation cost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31831" y="4426776"/>
            <a:ext cx="3464417" cy="17937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Opportunity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Expansion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Availability of services 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03831" y="4426776"/>
            <a:ext cx="3554569" cy="17937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Threats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Too many similar fast foods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 priced alternatives 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71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05574" y="6812"/>
            <a:ext cx="4384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SWOT </a:t>
            </a:r>
            <a:r>
              <a:rPr lang="en-US" b="1" dirty="0" smtClean="0"/>
              <a:t>OF SHAN FOODS </a:t>
            </a:r>
            <a:r>
              <a:rPr lang="en-US" b="1" dirty="0" smtClean="0"/>
              <a:t>by Ume Rubab 24R</a:t>
            </a: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032000" y="653143"/>
          <a:ext cx="8128000" cy="62048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295923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Strong</a:t>
                      </a:r>
                      <a:r>
                        <a:rPr lang="en-US" b="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goodfill in households.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b="0" baseline="0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Enjoys 50% market share in recipes mixes category.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b="0" baseline="0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Leading exporter of food Items.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b="0" baseline="0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Wide range of products.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b="0" baseline="0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Strong heritage and legacy.</a:t>
                      </a:r>
                      <a:endParaRPr lang="en-US" b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Shan</a:t>
                      </a:r>
                      <a:r>
                        <a:rPr lang="en-US" sz="18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 not present in jams,marmalades,ketchups categories.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8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Customers</a:t>
                      </a:r>
                      <a:r>
                        <a:rPr lang="en-US" sz="18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purchase National products in these categories which is causing loss of potential sales.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8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 market share than Natioanl.</a:t>
                      </a:r>
                      <a:endParaRPr lang="en-US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245618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</a:t>
                      </a:r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Shan is not present in many categories than National foods thereby,loosing an opportunity market.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 integrate to produce its own raw material.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High Inflation in Pakistan coupled by a global recession which is putting pressure on profits</a:t>
                      </a:r>
                      <a:r>
                        <a:rPr lang="en-US" baseline="0" dirty="0" smtClean="0"/>
                        <a:t> and sales.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Prevalence of counterfeit products results in causing loss in goodwill and potential sales.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Emergence of newer brands with </a:t>
                      </a:r>
                      <a:r>
                        <a:rPr lang="en-US" baseline="0" dirty="0" smtClean="0"/>
                        <a:t>deep </a:t>
                      </a:r>
                      <a:r>
                        <a:rPr lang="en-US" baseline="0" dirty="0" smtClean="0"/>
                        <a:t>pockets damages Shan’s market shares.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1364343" y="1204686"/>
          <a:ext cx="406400" cy="2075543"/>
        </p:xfrm>
        <a:graphic>
          <a:graphicData uri="http://schemas.openxmlformats.org/drawingml/2006/table">
            <a:tbl>
              <a:tblPr/>
              <a:tblGrid>
                <a:gridCol w="406400"/>
              </a:tblGrid>
              <a:tr h="2075543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S</a:t>
                      </a:r>
                    </a:p>
                    <a:p>
                      <a:r>
                        <a:rPr lang="en-US" sz="1600" b="1" dirty="0" smtClean="0"/>
                        <a:t>T</a:t>
                      </a:r>
                    </a:p>
                    <a:p>
                      <a:r>
                        <a:rPr lang="en-US" sz="1600" b="1" dirty="0" smtClean="0"/>
                        <a:t>R</a:t>
                      </a:r>
                    </a:p>
                    <a:p>
                      <a:r>
                        <a:rPr lang="en-US" sz="1600" b="1" dirty="0" smtClean="0"/>
                        <a:t>E</a:t>
                      </a:r>
                    </a:p>
                    <a:p>
                      <a:r>
                        <a:rPr lang="en-US" sz="1600" b="1" dirty="0" smtClean="0"/>
                        <a:t>N</a:t>
                      </a:r>
                    </a:p>
                    <a:p>
                      <a:r>
                        <a:rPr lang="en-US" sz="1600" b="1" dirty="0" smtClean="0"/>
                        <a:t>G</a:t>
                      </a:r>
                    </a:p>
                    <a:p>
                      <a:r>
                        <a:rPr lang="en-US" sz="1600" b="1" dirty="0" smtClean="0"/>
                        <a:t>T</a:t>
                      </a:r>
                    </a:p>
                    <a:p>
                      <a:r>
                        <a:rPr lang="en-US" sz="1600" b="1" dirty="0" smtClean="0"/>
                        <a:t>H</a:t>
                      </a:r>
                      <a:endParaRPr lang="en-US" sz="16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10406742" y="1451428"/>
          <a:ext cx="406401" cy="2286000"/>
        </p:xfrm>
        <a:graphic>
          <a:graphicData uri="http://schemas.openxmlformats.org/drawingml/2006/table">
            <a:tbl>
              <a:tblPr/>
              <a:tblGrid>
                <a:gridCol w="406401"/>
              </a:tblGrid>
              <a:tr h="2148114">
                <a:tc>
                  <a:txBody>
                    <a:bodyPr/>
                    <a:lstStyle/>
                    <a:p>
                      <a:r>
                        <a:rPr lang="en-US" b="1" dirty="0" smtClean="0"/>
                        <a:t>W</a:t>
                      </a:r>
                    </a:p>
                    <a:p>
                      <a:r>
                        <a:rPr lang="en-US" b="1" dirty="0" smtClean="0"/>
                        <a:t>E</a:t>
                      </a:r>
                    </a:p>
                    <a:p>
                      <a:r>
                        <a:rPr lang="en-US" b="1" dirty="0" smtClean="0"/>
                        <a:t>A</a:t>
                      </a:r>
                    </a:p>
                    <a:p>
                      <a:r>
                        <a:rPr lang="en-US" b="1" dirty="0" smtClean="0"/>
                        <a:t>K</a:t>
                      </a:r>
                    </a:p>
                    <a:p>
                      <a:r>
                        <a:rPr lang="en-US" b="1" dirty="0" smtClean="0"/>
                        <a:t>N</a:t>
                      </a:r>
                    </a:p>
                    <a:p>
                      <a:r>
                        <a:rPr lang="en-US" b="1" dirty="0" smtClean="0"/>
                        <a:t>E</a:t>
                      </a:r>
                    </a:p>
                    <a:p>
                      <a:r>
                        <a:rPr lang="en-US" b="1" dirty="0" smtClean="0"/>
                        <a:t>S</a:t>
                      </a:r>
                    </a:p>
                    <a:p>
                      <a:r>
                        <a:rPr lang="en-US" b="1" dirty="0" smtClean="0"/>
                        <a:t>S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1407886" y="3425370"/>
          <a:ext cx="406400" cy="3108960"/>
        </p:xfrm>
        <a:graphic>
          <a:graphicData uri="http://schemas.openxmlformats.org/drawingml/2006/table">
            <a:tbl>
              <a:tblPr/>
              <a:tblGrid>
                <a:gridCol w="406400"/>
              </a:tblGrid>
              <a:tr h="277513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O</a:t>
                      </a:r>
                    </a:p>
                    <a:p>
                      <a:r>
                        <a:rPr lang="en-US" b="1" dirty="0" smtClean="0"/>
                        <a:t>P</a:t>
                      </a:r>
                    </a:p>
                    <a:p>
                      <a:r>
                        <a:rPr lang="en-US" b="1" dirty="0" smtClean="0"/>
                        <a:t>PORTUN</a:t>
                      </a:r>
                    </a:p>
                    <a:p>
                      <a:r>
                        <a:rPr lang="en-US" b="1" dirty="0" smtClean="0"/>
                        <a:t>I</a:t>
                      </a:r>
                    </a:p>
                    <a:p>
                      <a:r>
                        <a:rPr lang="en-US" b="1" dirty="0" smtClean="0"/>
                        <a:t>TY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10377714" y="4258492"/>
          <a:ext cx="391886" cy="2011680"/>
        </p:xfrm>
        <a:graphic>
          <a:graphicData uri="http://schemas.openxmlformats.org/drawingml/2006/table">
            <a:tbl>
              <a:tblPr/>
              <a:tblGrid>
                <a:gridCol w="391886"/>
              </a:tblGrid>
              <a:tr h="1988458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</a:t>
                      </a:r>
                    </a:p>
                    <a:p>
                      <a:r>
                        <a:rPr lang="en-US" b="1" dirty="0" smtClean="0"/>
                        <a:t>H</a:t>
                      </a:r>
                    </a:p>
                    <a:p>
                      <a:r>
                        <a:rPr lang="en-US" b="1" dirty="0" smtClean="0"/>
                        <a:t>R</a:t>
                      </a:r>
                    </a:p>
                    <a:p>
                      <a:r>
                        <a:rPr lang="en-US" b="1" dirty="0" smtClean="0"/>
                        <a:t>E</a:t>
                      </a:r>
                    </a:p>
                    <a:p>
                      <a:r>
                        <a:rPr lang="en-US" b="1" dirty="0" smtClean="0"/>
                        <a:t>A</a:t>
                      </a:r>
                    </a:p>
                    <a:p>
                      <a:r>
                        <a:rPr lang="en-US" b="1" dirty="0" smtClean="0"/>
                        <a:t>T</a:t>
                      </a:r>
                    </a:p>
                    <a:p>
                      <a:r>
                        <a:rPr lang="en-US" b="1" dirty="0" smtClean="0"/>
                        <a:t>S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028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SWOT OF NESTLE BY </a:t>
            </a:r>
            <a:r>
              <a:rPr lang="en-IN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INSHA </a:t>
            </a:r>
            <a:r>
              <a:rPr lang="en-I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GHAFOOR </a:t>
            </a:r>
            <a:br>
              <a:rPr lang="en-IN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81200" y="1600200"/>
          <a:ext cx="8229600" cy="44805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4400568">
                <a:tc>
                  <a:txBody>
                    <a:bodyPr/>
                    <a:lstStyle/>
                    <a:p>
                      <a:r>
                        <a:rPr lang="en-IN" dirty="0" smtClean="0">
                          <a:solidFill>
                            <a:srgbClr val="C00000"/>
                          </a:solidFill>
                        </a:rPr>
                        <a:t>STRENGTH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IN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Unmatched research and development capability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IN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Strong geographic presences , with one of the best geographically diversified revenue sources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IN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Research</a:t>
                      </a:r>
                      <a:r>
                        <a:rPr lang="en-IN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and development capabilities</a:t>
                      </a:r>
                      <a:endParaRPr lang="en-IN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solidFill>
                            <a:srgbClr val="C00000"/>
                          </a:solidFill>
                        </a:rPr>
                        <a:t>WEAKNESS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IN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Contaminated</a:t>
                      </a:r>
                      <a:r>
                        <a:rPr lang="en-IN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food recalls 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IN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Criticism over high water usage, selling contaminated food, anti-unionism, forced child labour and using other unethical practices 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IN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Increasing instances of product recalls  hampering brand equity </a:t>
                      </a:r>
                      <a:endParaRPr lang="en-IN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solidFill>
                            <a:srgbClr val="C00000"/>
                          </a:solidFill>
                        </a:rPr>
                        <a:t>OPPORTUNITIES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IN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</a:t>
                      </a:r>
                      <a:r>
                        <a:rPr lang="en-IN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Transparency in material sourcing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IN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Growing number of small Silicon Valley based food start ups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IN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Growing ready to drink(RTD) tea and RTD coffee markets 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IN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Booming out of homes </a:t>
                      </a:r>
                      <a:endParaRPr lang="en-IN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solidFill>
                            <a:srgbClr val="C00000"/>
                          </a:solidFill>
                        </a:rPr>
                        <a:t>THREATS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IN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Poor quality water and its scarcity 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IN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Macro economic factors 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IN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Allegations of unethical business 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IN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Compliance issue resulting in</a:t>
                      </a:r>
                      <a:r>
                        <a:rPr lang="en-IN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penalty payments </a:t>
                      </a:r>
                      <a:endParaRPr lang="en-IN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5063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536802"/>
              </p:ext>
            </p:extLst>
          </p:nvPr>
        </p:nvGraphicFramePr>
        <p:xfrm>
          <a:off x="2807593" y="1442433"/>
          <a:ext cx="7006108" cy="5303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51219"/>
                <a:gridCol w="1751219"/>
                <a:gridCol w="1751219"/>
                <a:gridCol w="1752451"/>
              </a:tblGrid>
              <a:tr h="338340">
                <a:tc>
                  <a:txBody>
                    <a:bodyPr/>
                    <a:lstStyle/>
                    <a:p>
                      <a:r>
                        <a:rPr lang="en-US" dirty="0" smtClean="0"/>
                        <a:t>Strengths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Opportunity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Weakness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Threats</a:t>
                      </a:r>
                      <a:endParaRPr lang="en-US" dirty="0"/>
                    </a:p>
                  </a:txBody>
                  <a:tcPr/>
                </a:tc>
              </a:tr>
              <a:tr h="592096"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Uniqueness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Fast growth of market 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Huge demand by customers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Certification issues</a:t>
                      </a:r>
                      <a:endParaRPr lang="en-US" dirty="0"/>
                    </a:p>
                  </a:txBody>
                  <a:tcPr/>
                </a:tc>
              </a:tr>
              <a:tr h="845851"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Diverse stock of organic foods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Customer loyalty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Perishability of products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Adverse weather conditions</a:t>
                      </a:r>
                      <a:endParaRPr lang="en-US" dirty="0"/>
                    </a:p>
                  </a:txBody>
                  <a:tcPr/>
                </a:tc>
              </a:tr>
              <a:tr h="845851"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Strong management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Changing customers’ tastes/needs 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Seasonality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Competition </a:t>
                      </a:r>
                      <a:endParaRPr lang="en-US" dirty="0"/>
                    </a:p>
                  </a:txBody>
                  <a:tcPr/>
                </a:tc>
              </a:tr>
              <a:tr h="845851"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Good distribution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Growing environmental concern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Construction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Price fluctuation</a:t>
                      </a:r>
                      <a:endParaRPr lang="en-US" dirty="0"/>
                    </a:p>
                  </a:txBody>
                  <a:tcPr/>
                </a:tc>
              </a:tr>
              <a:tr h="592096"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Huge demand by customers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Growing health concern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Lack of reputation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Input supply</a:t>
                      </a:r>
                      <a:endParaRPr lang="en-US" dirty="0"/>
                    </a:p>
                  </a:txBody>
                  <a:tcPr/>
                </a:tc>
              </a:tr>
              <a:tr h="84585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Storage and Transportation issues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498502" y="566670"/>
            <a:ext cx="66068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SWOT OF ORGANIC FOOD STORE BY REHMANA MUQADDAS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218973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8191" y="342608"/>
            <a:ext cx="9544685" cy="6365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055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541</Words>
  <Application>Microsoft Office PowerPoint</Application>
  <PresentationFormat>Widescreen</PresentationFormat>
  <Paragraphs>135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SWOT ANALYSIS</vt:lpstr>
      <vt:lpstr>SWOT ANALYSIS</vt:lpstr>
      <vt:lpstr>SWOT ANALYSIS OF LENTIL CRISPS</vt:lpstr>
      <vt:lpstr>SWOT ANALYSIS FOR FAST FOOD RESTURANT </vt:lpstr>
      <vt:lpstr>PowerPoint Presentation</vt:lpstr>
      <vt:lpstr>SWOT OF NESTLE BY INSHA GHAFOOR 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Ushna Khalid</dc:creator>
  <cp:lastModifiedBy>Ushna Khalid</cp:lastModifiedBy>
  <cp:revision>5</cp:revision>
  <dcterms:created xsi:type="dcterms:W3CDTF">2020-03-20T16:08:13Z</dcterms:created>
  <dcterms:modified xsi:type="dcterms:W3CDTF">2020-04-20T09:09:50Z</dcterms:modified>
</cp:coreProperties>
</file>