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78" r:id="rId8"/>
    <p:sldId id="279" r:id="rId9"/>
    <p:sldId id="262" r:id="rId10"/>
    <p:sldId id="280" r:id="rId11"/>
    <p:sldId id="281" r:id="rId12"/>
    <p:sldId id="263" r:id="rId13"/>
    <p:sldId id="264" r:id="rId14"/>
    <p:sldId id="265" r:id="rId15"/>
    <p:sldId id="266" r:id="rId16"/>
    <p:sldId id="267" r:id="rId17"/>
    <p:sldId id="268" r:id="rId18"/>
    <p:sldId id="269" r:id="rId19"/>
    <p:sldId id="270" r:id="rId20"/>
    <p:sldId id="271" r:id="rId21"/>
    <p:sldId id="272" r:id="rId22"/>
    <p:sldId id="282" r:id="rId23"/>
    <p:sldId id="273" r:id="rId24"/>
    <p:sldId id="283" r:id="rId25"/>
    <p:sldId id="274" r:id="rId26"/>
    <p:sldId id="275" r:id="rId27"/>
    <p:sldId id="276" r:id="rId28"/>
    <p:sldId id="284" r:id="rId29"/>
    <p:sldId id="27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EE2921-7432-48B4-B360-EDCA15C99BE7}" type="datetimeFigureOut">
              <a:rPr lang="en-IN" smtClean="0"/>
              <a:pPr/>
              <a:t>18-03-2019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C4801-D492-474F-A62F-2D5FCCE63547}"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77C4801-D492-474F-A62F-2D5FCCE63547}" type="slidenum">
              <a:rPr lang="en-IN" smtClean="0"/>
              <a:pPr/>
              <a:t>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DF73B79-1A61-4DA0-ADAD-AB5F8D4FA524}" type="datetimeFigureOut">
              <a:rPr lang="en-IN" smtClean="0"/>
              <a:pPr/>
              <a:t>18-03-2019</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06FCF72F-27F7-4A8A-8053-BBECACF23C17}" type="slidenum">
              <a:rPr lang="en-IN" smtClean="0"/>
              <a:pPr/>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F73B79-1A61-4DA0-ADAD-AB5F8D4FA524}" type="datetimeFigureOut">
              <a:rPr lang="en-IN" smtClean="0"/>
              <a:pPr/>
              <a:t>18-03-2019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FCF72F-27F7-4A8A-8053-BBECACF23C1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F73B79-1A61-4DA0-ADAD-AB5F8D4FA524}" type="datetimeFigureOut">
              <a:rPr lang="en-IN" smtClean="0"/>
              <a:pPr/>
              <a:t>18-03-2019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FCF72F-27F7-4A8A-8053-BBECACF23C1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F73B79-1A61-4DA0-ADAD-AB5F8D4FA524}" type="datetimeFigureOut">
              <a:rPr lang="en-IN" smtClean="0"/>
              <a:pPr/>
              <a:t>18-03-2019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FCF72F-27F7-4A8A-8053-BBECACF23C1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DF73B79-1A61-4DA0-ADAD-AB5F8D4FA524}" type="datetimeFigureOut">
              <a:rPr lang="en-IN" smtClean="0"/>
              <a:pPr/>
              <a:t>18-03-2019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06FCF72F-27F7-4A8A-8053-BBECACF23C17}"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F73B79-1A61-4DA0-ADAD-AB5F8D4FA524}" type="datetimeFigureOut">
              <a:rPr lang="en-IN" smtClean="0"/>
              <a:pPr/>
              <a:t>18-03-2019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FCF72F-27F7-4A8A-8053-BBECACF23C1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DF73B79-1A61-4DA0-ADAD-AB5F8D4FA524}" type="datetimeFigureOut">
              <a:rPr lang="en-IN" smtClean="0"/>
              <a:pPr/>
              <a:t>18-03-2019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6FCF72F-27F7-4A8A-8053-BBECACF23C1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F73B79-1A61-4DA0-ADAD-AB5F8D4FA524}" type="datetimeFigureOut">
              <a:rPr lang="en-IN" smtClean="0"/>
              <a:pPr/>
              <a:t>18-03-2019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6FCF72F-27F7-4A8A-8053-BBECACF23C1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73B79-1A61-4DA0-ADAD-AB5F8D4FA524}" type="datetimeFigureOut">
              <a:rPr lang="en-IN" smtClean="0"/>
              <a:pPr/>
              <a:t>18-03-2019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6FCF72F-27F7-4A8A-8053-BBECACF23C1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F73B79-1A61-4DA0-ADAD-AB5F8D4FA524}" type="datetimeFigureOut">
              <a:rPr lang="en-IN" smtClean="0"/>
              <a:pPr/>
              <a:t>18-03-2019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FCF72F-27F7-4A8A-8053-BBECACF23C1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F73B79-1A61-4DA0-ADAD-AB5F8D4FA524}" type="datetimeFigureOut">
              <a:rPr lang="en-IN" smtClean="0"/>
              <a:pPr/>
              <a:t>18-03-2019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FCF72F-27F7-4A8A-8053-BBECACF23C1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DF73B79-1A61-4DA0-ADAD-AB5F8D4FA524}" type="datetimeFigureOut">
              <a:rPr lang="en-IN" smtClean="0"/>
              <a:pPr/>
              <a:t>18-03-2019</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6FCF72F-27F7-4A8A-8053-BBECACF23C17}"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Welded joints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Electric Arc Welding</a:t>
            </a:r>
            <a:endParaRPr lang="en-IN" dirty="0"/>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2"/>
          <a:srcRect/>
          <a:stretch>
            <a:fillRect/>
          </a:stretch>
        </p:blipFill>
        <p:spPr bwMode="auto">
          <a:xfrm>
            <a:off x="642910" y="1714488"/>
            <a:ext cx="8001056" cy="45339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Forge Welding</a:t>
            </a:r>
            <a:endParaRPr lang="en-IN" dirty="0"/>
          </a:p>
        </p:txBody>
      </p:sp>
      <p:pic>
        <p:nvPicPr>
          <p:cNvPr id="4098" name="Picture 2"/>
          <p:cNvPicPr>
            <a:picLocks noGrp="1" noChangeAspect="1" noChangeArrowheads="1"/>
          </p:cNvPicPr>
          <p:nvPr>
            <p:ph idx="1"/>
          </p:nvPr>
        </p:nvPicPr>
        <p:blipFill>
          <a:blip r:embed="rId2"/>
          <a:srcRect/>
          <a:stretch>
            <a:fillRect/>
          </a:stretch>
        </p:blipFill>
        <p:spPr bwMode="auto">
          <a:xfrm>
            <a:off x="0" y="1614244"/>
            <a:ext cx="9144000" cy="457434"/>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2143116"/>
            <a:ext cx="9144000" cy="435771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welded joint</a:t>
            </a:r>
            <a:endParaRPr lang="en-IN" dirty="0"/>
          </a:p>
        </p:txBody>
      </p:sp>
      <p:sp>
        <p:nvSpPr>
          <p:cNvPr id="3" name="Content Placeholder 2"/>
          <p:cNvSpPr>
            <a:spLocks noGrp="1"/>
          </p:cNvSpPr>
          <p:nvPr>
            <p:ph idx="1"/>
          </p:nvPr>
        </p:nvSpPr>
        <p:spPr/>
        <p:txBody>
          <a:bodyPr/>
          <a:lstStyle/>
          <a:p>
            <a:r>
              <a:rPr lang="en-IN" dirty="0" smtClean="0"/>
              <a:t>Lap joint or fillet joint</a:t>
            </a:r>
          </a:p>
          <a:p>
            <a:r>
              <a:rPr lang="en-IN" dirty="0" smtClean="0"/>
              <a:t>Butt joint</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Lap joint</a:t>
            </a:r>
            <a:endParaRPr lang="en-IN"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0" y="1556793"/>
            <a:ext cx="9144000" cy="349780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Butt joint</a:t>
            </a:r>
            <a:endParaRPr lang="en-IN"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484784"/>
            <a:ext cx="9143999" cy="468051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628800"/>
            <a:ext cx="9143999" cy="315433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2" cstate="print"/>
          <a:srcRect/>
          <a:stretch>
            <a:fillRect/>
          </a:stretch>
        </p:blipFill>
        <p:spPr bwMode="auto">
          <a:xfrm>
            <a:off x="0" y="260648"/>
            <a:ext cx="9144000" cy="64087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Welding</a:t>
            </a:r>
            <a:endParaRPr lang="en-IN" dirty="0"/>
          </a:p>
        </p:txBody>
      </p:sp>
      <p:sp>
        <p:nvSpPr>
          <p:cNvPr id="3" name="Content Placeholder 2"/>
          <p:cNvSpPr>
            <a:spLocks noGrp="1"/>
          </p:cNvSpPr>
          <p:nvPr>
            <p:ph idx="1"/>
          </p:nvPr>
        </p:nvSpPr>
        <p:spPr/>
        <p:txBody>
          <a:bodyPr>
            <a:normAutofit/>
          </a:bodyPr>
          <a:lstStyle/>
          <a:p>
            <a:r>
              <a:rPr lang="en-IN" dirty="0" smtClean="0"/>
              <a:t>A welded joint is a permanent joint which is obtained by the fusion of the edges of the two parts to be joined together, with or without the application of pressure and a filler material. The heat required for the fusion of the material may be obtained by burning of gas (in case of gas welding) or by an electric arc (in case of electric arc welding).</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Strength of </a:t>
            </a:r>
            <a:r>
              <a:rPr lang="en-IN" dirty="0" err="1" smtClean="0"/>
              <a:t>tranverse</a:t>
            </a:r>
            <a:r>
              <a:rPr lang="en-IN" dirty="0" smtClean="0"/>
              <a:t> fillet weld</a:t>
            </a:r>
            <a:endParaRPr lang="en-IN"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0" y="1196752"/>
            <a:ext cx="7488832" cy="2952328"/>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0" y="4149080"/>
            <a:ext cx="6516216" cy="270892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0"/>
            <a:ext cx="8929718" cy="6858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Strength of parallel fillet weld</a:t>
            </a:r>
            <a:endParaRPr lang="en-IN"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0" y="1911109"/>
            <a:ext cx="9144000" cy="4946891"/>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0" y="0"/>
            <a:ext cx="9144000" cy="1928802"/>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0" y="0"/>
            <a:ext cx="9144000" cy="471488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143000"/>
          </a:xfrm>
        </p:spPr>
        <p:txBody>
          <a:bodyPr/>
          <a:lstStyle/>
          <a:p>
            <a:r>
              <a:rPr lang="en-IN" dirty="0" smtClean="0"/>
              <a:t>Special Case of fillet weld</a:t>
            </a:r>
            <a:endParaRPr lang="en-IN"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0" y="1643074"/>
            <a:ext cx="9144000" cy="5286388"/>
          </a:xfrm>
          <a:prstGeom prst="rect">
            <a:avLst/>
          </a:prstGeom>
          <a:noFill/>
          <a:ln w="9525">
            <a:noFill/>
            <a:miter lim="800000"/>
            <a:headEnd/>
            <a:tailEnd/>
          </a:ln>
        </p:spPr>
      </p:pic>
      <p:sp>
        <p:nvSpPr>
          <p:cNvPr id="4" name="Rectangle 3"/>
          <p:cNvSpPr/>
          <p:nvPr/>
        </p:nvSpPr>
        <p:spPr>
          <a:xfrm>
            <a:off x="0" y="857232"/>
            <a:ext cx="9144000" cy="646331"/>
          </a:xfrm>
          <a:prstGeom prst="rect">
            <a:avLst/>
          </a:prstGeom>
        </p:spPr>
        <p:txBody>
          <a:bodyPr wrap="square">
            <a:spAutoFit/>
          </a:bodyPr>
          <a:lstStyle/>
          <a:p>
            <a:r>
              <a:rPr lang="en-US" b="1" dirty="0" smtClean="0"/>
              <a:t>Polar moment of inertia</a:t>
            </a:r>
            <a:r>
              <a:rPr lang="en-US" dirty="0" smtClean="0"/>
              <a:t> is defined as a measurement of a round bar's capacity to oppose torsion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Long fillet weld subjected to torsion</a:t>
            </a:r>
            <a:endParaRPr lang="en-IN" dirty="0"/>
          </a:p>
        </p:txBody>
      </p:sp>
      <p:pic>
        <p:nvPicPr>
          <p:cNvPr id="14339" name="Picture 3"/>
          <p:cNvPicPr>
            <a:picLocks noChangeAspect="1" noChangeArrowheads="1"/>
          </p:cNvPicPr>
          <p:nvPr/>
        </p:nvPicPr>
        <p:blipFill>
          <a:blip r:embed="rId2" cstate="print"/>
          <a:srcRect/>
          <a:stretch>
            <a:fillRect/>
          </a:stretch>
        </p:blipFill>
        <p:spPr bwMode="auto">
          <a:xfrm>
            <a:off x="500034" y="1571612"/>
            <a:ext cx="4643470" cy="2428892"/>
          </a:xfrm>
          <a:prstGeom prst="rect">
            <a:avLst/>
          </a:prstGeom>
          <a:noFill/>
          <a:ln w="9525">
            <a:noFill/>
            <a:miter lim="800000"/>
            <a:headEnd/>
            <a:tailEnd/>
          </a:ln>
        </p:spPr>
      </p:pic>
      <p:sp>
        <p:nvSpPr>
          <p:cNvPr id="6" name="Content Placeholder 5"/>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0" y="0"/>
            <a:ext cx="9144000" cy="350043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Strength of Butt joint</a:t>
            </a:r>
            <a:endParaRPr lang="en-IN" dirty="0"/>
          </a:p>
        </p:txBody>
      </p:sp>
      <p:pic>
        <p:nvPicPr>
          <p:cNvPr id="15363" name="Picture 3"/>
          <p:cNvPicPr>
            <a:picLocks noGrp="1" noChangeAspect="1" noChangeArrowheads="1"/>
          </p:cNvPicPr>
          <p:nvPr>
            <p:ph idx="1"/>
          </p:nvPr>
        </p:nvPicPr>
        <p:blipFill>
          <a:blip r:embed="rId2" cstate="print"/>
          <a:srcRect/>
          <a:stretch>
            <a:fillRect/>
          </a:stretch>
        </p:blipFill>
        <p:spPr bwMode="auto">
          <a:xfrm>
            <a:off x="0" y="1268760"/>
            <a:ext cx="9144000" cy="2495550"/>
          </a:xfrm>
          <a:prstGeom prst="rect">
            <a:avLst/>
          </a:prstGeom>
          <a:noFill/>
          <a:ln w="9525">
            <a:noFill/>
            <a:miter lim="800000"/>
            <a:headEnd/>
            <a:tailEnd/>
          </a:ln>
        </p:spPr>
      </p:pic>
      <p:pic>
        <p:nvPicPr>
          <p:cNvPr id="6146" name="Picture 2"/>
          <p:cNvPicPr>
            <a:picLocks noChangeAspect="1" noChangeArrowheads="1"/>
          </p:cNvPicPr>
          <p:nvPr/>
        </p:nvPicPr>
        <p:blipFill>
          <a:blip r:embed="rId3"/>
          <a:srcRect/>
          <a:stretch>
            <a:fillRect/>
          </a:stretch>
        </p:blipFill>
        <p:spPr bwMode="auto">
          <a:xfrm>
            <a:off x="0" y="3762375"/>
            <a:ext cx="9144000" cy="30956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IN" dirty="0" smtClean="0"/>
              <a:t>Advantages of Welded Joints over Riveted Joints</a:t>
            </a:r>
            <a:endParaRPr lang="en-IN" dirty="0"/>
          </a:p>
        </p:txBody>
      </p:sp>
      <p:sp>
        <p:nvSpPr>
          <p:cNvPr id="3" name="Content Placeholder 2"/>
          <p:cNvSpPr>
            <a:spLocks noGrp="1"/>
          </p:cNvSpPr>
          <p:nvPr>
            <p:ph idx="1"/>
          </p:nvPr>
        </p:nvSpPr>
        <p:spPr>
          <a:xfrm>
            <a:off x="467544" y="1124744"/>
            <a:ext cx="8229600" cy="4709160"/>
          </a:xfrm>
        </p:spPr>
        <p:txBody>
          <a:bodyPr>
            <a:noAutofit/>
          </a:bodyPr>
          <a:lstStyle/>
          <a:p>
            <a:r>
              <a:rPr lang="en-IN" sz="2000" dirty="0" smtClean="0"/>
              <a:t>The welded structures are usually lighter than riveted structures. </a:t>
            </a:r>
          </a:p>
          <a:p>
            <a:r>
              <a:rPr lang="en-IN" sz="2000" b="1" dirty="0" smtClean="0"/>
              <a:t> The welded joints provide maximum efficiency (may be 100%) which is not possible in </a:t>
            </a:r>
            <a:r>
              <a:rPr lang="en-IN" sz="2000" dirty="0" smtClean="0"/>
              <a:t>case of riveted joints.</a:t>
            </a:r>
          </a:p>
          <a:p>
            <a:r>
              <a:rPr lang="en-IN" sz="2000" b="1" dirty="0" smtClean="0"/>
              <a:t> Alterations and additions can be easily made in the existing structures.</a:t>
            </a:r>
          </a:p>
          <a:p>
            <a:r>
              <a:rPr lang="en-IN" sz="2000" b="1" dirty="0" smtClean="0"/>
              <a:t>As the welded structure is smooth in appearance, therefore it looks pleasing.</a:t>
            </a:r>
          </a:p>
          <a:p>
            <a:r>
              <a:rPr lang="en-IN" sz="2000" b="1" dirty="0" smtClean="0"/>
              <a:t>A welded joint has a great strength. Often a welded joint has the strength of the parent </a:t>
            </a:r>
            <a:r>
              <a:rPr lang="en-IN" sz="2000" dirty="0" smtClean="0"/>
              <a:t>metal itself.</a:t>
            </a:r>
          </a:p>
          <a:p>
            <a:r>
              <a:rPr lang="en-IN" sz="2000" b="1" dirty="0" smtClean="0"/>
              <a:t> Sometimes, the members are of such a shape (</a:t>
            </a:r>
            <a:r>
              <a:rPr lang="en-IN" sz="2000" b="1" i="1" dirty="0" smtClean="0"/>
              <a:t>i.e. circular steel pipes) that they afford </a:t>
            </a:r>
            <a:r>
              <a:rPr lang="en-IN" sz="2000" dirty="0" smtClean="0"/>
              <a:t>difficulty for riveting. But they can be easily welded.</a:t>
            </a:r>
          </a:p>
          <a:p>
            <a:r>
              <a:rPr lang="en-IN" sz="2000" b="1" dirty="0" smtClean="0"/>
              <a:t>The welding provides very rigid joints. This is in line with the modern trend of providing </a:t>
            </a:r>
            <a:r>
              <a:rPr lang="en-IN" sz="2000" dirty="0" smtClean="0"/>
              <a:t>rigid frames.</a:t>
            </a:r>
          </a:p>
          <a:p>
            <a:r>
              <a:rPr lang="en-IN" sz="2000" b="1" dirty="0" smtClean="0"/>
              <a:t> It is possible to weld any part of a structure at any point. But riveting requires enough </a:t>
            </a:r>
            <a:r>
              <a:rPr lang="en-IN" sz="2000" dirty="0" smtClean="0"/>
              <a:t>clearance.</a:t>
            </a:r>
          </a:p>
          <a:p>
            <a:r>
              <a:rPr lang="en-IN" sz="2000" b="1" dirty="0" smtClean="0"/>
              <a:t>The process of welding takes less time than the riveting.</a:t>
            </a:r>
            <a:endParaRPr lang="en-IN"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Disadvantages of Welded Joints over Riveted Joints</a:t>
            </a:r>
            <a:endParaRPr lang="en-IN" dirty="0"/>
          </a:p>
        </p:txBody>
      </p:sp>
      <p:sp>
        <p:nvSpPr>
          <p:cNvPr id="3" name="Content Placeholder 2"/>
          <p:cNvSpPr>
            <a:spLocks noGrp="1"/>
          </p:cNvSpPr>
          <p:nvPr>
            <p:ph idx="1"/>
          </p:nvPr>
        </p:nvSpPr>
        <p:spPr/>
        <p:txBody>
          <a:bodyPr>
            <a:normAutofit/>
          </a:bodyPr>
          <a:lstStyle/>
          <a:p>
            <a:r>
              <a:rPr lang="en-IN" dirty="0" smtClean="0"/>
              <a:t>Since there is an uneven heating and cooling during fabrication, therefore the members</a:t>
            </a:r>
          </a:p>
          <a:p>
            <a:pPr>
              <a:buNone/>
            </a:pPr>
            <a:r>
              <a:rPr lang="en-IN" dirty="0" smtClean="0"/>
              <a:t>may get distorted or additional stresses may develop.</a:t>
            </a:r>
          </a:p>
          <a:p>
            <a:r>
              <a:rPr lang="en-IN" b="1" dirty="0" smtClean="0"/>
              <a:t>It requires a highly skilled labour and supervision.</a:t>
            </a:r>
          </a:p>
          <a:p>
            <a:r>
              <a:rPr lang="en-IN" b="1" dirty="0" smtClean="0"/>
              <a:t>there </a:t>
            </a:r>
            <a:r>
              <a:rPr lang="en-IN" b="1" smtClean="0"/>
              <a:t>is a </a:t>
            </a:r>
            <a:r>
              <a:rPr lang="en-IN" smtClean="0"/>
              <a:t>possibility </a:t>
            </a:r>
            <a:r>
              <a:rPr lang="en-IN" dirty="0" smtClean="0"/>
              <a:t>of cracks developing in it.</a:t>
            </a:r>
          </a:p>
          <a:p>
            <a:r>
              <a:rPr lang="en-IN" b="1" dirty="0" smtClean="0"/>
              <a:t>4. The inspection of welding work is more difficult than riveting</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Welding Process</a:t>
            </a:r>
            <a:endParaRPr lang="en-IN" dirty="0"/>
          </a:p>
        </p:txBody>
      </p:sp>
      <p:sp>
        <p:nvSpPr>
          <p:cNvPr id="3" name="Content Placeholder 2"/>
          <p:cNvSpPr>
            <a:spLocks noGrp="1"/>
          </p:cNvSpPr>
          <p:nvPr>
            <p:ph idx="1"/>
          </p:nvPr>
        </p:nvSpPr>
        <p:spPr/>
        <p:txBody>
          <a:bodyPr/>
          <a:lstStyle/>
          <a:p>
            <a:r>
              <a:rPr lang="en-IN" dirty="0" smtClean="0"/>
              <a:t>The welding processes may be broadly classified into the following two groups:</a:t>
            </a:r>
          </a:p>
          <a:p>
            <a:r>
              <a:rPr lang="en-IN" b="1" dirty="0" smtClean="0"/>
              <a:t>1. Welding processes that use heat </a:t>
            </a:r>
            <a:r>
              <a:rPr lang="en-IN" dirty="0" smtClean="0"/>
              <a:t>alone </a:t>
            </a:r>
            <a:r>
              <a:rPr lang="en-IN" i="1" dirty="0" smtClean="0"/>
              <a:t>e.g. fusion welding.</a:t>
            </a:r>
          </a:p>
          <a:p>
            <a:r>
              <a:rPr lang="en-IN" b="1" dirty="0" smtClean="0"/>
              <a:t>2. Welding processes that use a </a:t>
            </a:r>
            <a:r>
              <a:rPr lang="en-IN" dirty="0" smtClean="0"/>
              <a:t>combination of heat and pressure </a:t>
            </a:r>
            <a:r>
              <a:rPr lang="en-IN" i="1" dirty="0" smtClean="0"/>
              <a:t>e.g. forge welding.</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Welding process</a:t>
            </a:r>
            <a:endParaRPr lang="en-IN" dirty="0"/>
          </a:p>
        </p:txBody>
      </p:sp>
      <p:sp>
        <p:nvSpPr>
          <p:cNvPr id="3" name="Content Placeholder 2"/>
          <p:cNvSpPr>
            <a:spLocks noGrp="1"/>
          </p:cNvSpPr>
          <p:nvPr>
            <p:ph idx="1"/>
          </p:nvPr>
        </p:nvSpPr>
        <p:spPr/>
        <p:txBody>
          <a:bodyPr/>
          <a:lstStyle/>
          <a:p>
            <a:r>
              <a:rPr lang="en-IN" dirty="0" smtClean="0"/>
              <a:t>The fusion welding, according to the method of heat generated, may be classified as:</a:t>
            </a:r>
          </a:p>
          <a:p>
            <a:pPr>
              <a:buNone/>
            </a:pPr>
            <a:r>
              <a:rPr lang="en-IN" b="1" dirty="0" smtClean="0"/>
              <a:t>1. </a:t>
            </a:r>
            <a:r>
              <a:rPr lang="en-IN" b="1" dirty="0" err="1" smtClean="0"/>
              <a:t>Thermit</a:t>
            </a:r>
            <a:r>
              <a:rPr lang="en-IN" b="1" dirty="0" smtClean="0"/>
              <a:t> welding, 2. Gas welding</a:t>
            </a:r>
          </a:p>
          <a:p>
            <a:pPr>
              <a:buNone/>
            </a:pPr>
            <a:r>
              <a:rPr lang="en-IN" b="1" dirty="0" smtClean="0"/>
              <a:t> 3. Electric arc welding.</a:t>
            </a:r>
          </a:p>
          <a:p>
            <a:r>
              <a:rPr lang="en-IN" b="1" dirty="0" smtClean="0"/>
              <a:t>Forge Welding</a:t>
            </a:r>
          </a:p>
          <a:p>
            <a:pPr marL="651510" indent="-514350">
              <a:buAutoNum type="arabicPeriod"/>
            </a:pPr>
            <a:r>
              <a:rPr lang="en-IN" dirty="0" smtClean="0"/>
              <a:t>Electric resistance welding</a:t>
            </a:r>
          </a:p>
          <a:p>
            <a:pPr marL="651510" indent="-514350">
              <a:buAutoNum type="arabicPeriod"/>
            </a:pPr>
            <a:r>
              <a:rPr lang="en-IN" dirty="0" smtClean="0"/>
              <a:t>Seam welding</a:t>
            </a:r>
          </a:p>
          <a:p>
            <a:pPr marL="651510" indent="-514350">
              <a:buAutoNum type="arabicPeriod"/>
            </a:pPr>
            <a:r>
              <a:rPr lang="en-IN" dirty="0" smtClean="0"/>
              <a:t>Spot welding</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Thermit</a:t>
            </a:r>
            <a:r>
              <a:rPr lang="en-IN" dirty="0" smtClean="0"/>
              <a:t> welding</a:t>
            </a:r>
            <a:endParaRPr lang="en-IN" dirty="0"/>
          </a:p>
        </p:txBody>
      </p:sp>
      <p:pic>
        <p:nvPicPr>
          <p:cNvPr id="1026" name="Picture 2"/>
          <p:cNvPicPr>
            <a:picLocks noGrp="1" noChangeAspect="1" noChangeArrowheads="1"/>
          </p:cNvPicPr>
          <p:nvPr>
            <p:ph idx="1"/>
          </p:nvPr>
        </p:nvPicPr>
        <p:blipFill>
          <a:blip r:embed="rId2"/>
          <a:srcRect/>
          <a:stretch>
            <a:fillRect/>
          </a:stretch>
        </p:blipFill>
        <p:spPr bwMode="auto">
          <a:xfrm>
            <a:off x="0" y="1857364"/>
            <a:ext cx="8858280" cy="314327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Gas Welding</a:t>
            </a:r>
            <a:endParaRPr lang="en-IN" dirty="0"/>
          </a:p>
        </p:txBody>
      </p:sp>
      <p:pic>
        <p:nvPicPr>
          <p:cNvPr id="2050" name="Picture 2"/>
          <p:cNvPicPr>
            <a:picLocks noGrp="1" noChangeAspect="1" noChangeArrowheads="1"/>
          </p:cNvPicPr>
          <p:nvPr>
            <p:ph idx="1"/>
          </p:nvPr>
        </p:nvPicPr>
        <p:blipFill>
          <a:blip r:embed="rId2"/>
          <a:srcRect/>
          <a:stretch>
            <a:fillRect/>
          </a:stretch>
        </p:blipFill>
        <p:spPr bwMode="auto">
          <a:xfrm>
            <a:off x="0" y="1571612"/>
            <a:ext cx="9144000" cy="29162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Electric arc welding</a:t>
            </a:r>
            <a:endParaRPr lang="en-IN"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412776"/>
            <a:ext cx="9143999" cy="468052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227</TotalTime>
  <Words>453</Words>
  <Application>Microsoft Office PowerPoint</Application>
  <PresentationFormat>On-screen Show (4:3)</PresentationFormat>
  <Paragraphs>48</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Apex</vt:lpstr>
      <vt:lpstr>Welded joints</vt:lpstr>
      <vt:lpstr>Welding</vt:lpstr>
      <vt:lpstr>Advantages of Welded Joints over Riveted Joints</vt:lpstr>
      <vt:lpstr>Disadvantages of Welded Joints over Riveted Joints</vt:lpstr>
      <vt:lpstr>Welding Process</vt:lpstr>
      <vt:lpstr>Welding process</vt:lpstr>
      <vt:lpstr>Thermit welding</vt:lpstr>
      <vt:lpstr>Gas Welding</vt:lpstr>
      <vt:lpstr>Electric arc welding</vt:lpstr>
      <vt:lpstr>Electric Arc Welding</vt:lpstr>
      <vt:lpstr>Forge Welding</vt:lpstr>
      <vt:lpstr>Types of welded joint</vt:lpstr>
      <vt:lpstr>Lap joint</vt:lpstr>
      <vt:lpstr>Butt joint</vt:lpstr>
      <vt:lpstr>Slide 15</vt:lpstr>
      <vt:lpstr>Slide 16</vt:lpstr>
      <vt:lpstr>Slide 17</vt:lpstr>
      <vt:lpstr>Slide 18</vt:lpstr>
      <vt:lpstr>Slide 19</vt:lpstr>
      <vt:lpstr>Slide 20</vt:lpstr>
      <vt:lpstr>Strength of tranverse fillet weld</vt:lpstr>
      <vt:lpstr>Slide 22</vt:lpstr>
      <vt:lpstr>Strength of parallel fillet weld</vt:lpstr>
      <vt:lpstr>Slide 24</vt:lpstr>
      <vt:lpstr>Special Case of fillet weld</vt:lpstr>
      <vt:lpstr>Slide 26</vt:lpstr>
      <vt:lpstr>Long fillet weld subjected to torsion</vt:lpstr>
      <vt:lpstr>Slide 28</vt:lpstr>
      <vt:lpstr>Strength of Butt joint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Welded joints</dc:title>
  <dc:creator>Malik Abubakar</dc:creator>
  <cp:lastModifiedBy>Malik</cp:lastModifiedBy>
  <cp:revision>22</cp:revision>
  <dcterms:created xsi:type="dcterms:W3CDTF">2016-04-14T11:43:30Z</dcterms:created>
  <dcterms:modified xsi:type="dcterms:W3CDTF">2019-03-19T06:35:04Z</dcterms:modified>
</cp:coreProperties>
</file>