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3" r:id="rId7"/>
    <p:sldId id="259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E5B4-EB3A-4688-ABAA-835599A4433B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04FB0-53DB-41C3-8480-5477B43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48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04FB0-53DB-41C3-8480-5477B43760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7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10E0-AE30-4160-B759-64817EAAEA51}" type="datetime1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8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D2EA8-05FB-4701-AF2D-7DB515F57AD9}" type="datetime1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8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E5B8-4794-422B-A062-8360932E9095}" type="datetime1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6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9779-92F1-4C0D-A890-3C407E50CA7C}" type="datetime1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8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30F6-874C-4C20-B33C-A16A714864F1}" type="datetime1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DA96-CA76-4059-8492-38F39AE44E46}" type="datetime1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8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1FB5-83C7-48B9-8592-980753767E1E}" type="datetime1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5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3C5F-CAB3-47C1-B884-CD7BCAA27D48}" type="datetime1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0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5F29-E1B0-4C64-9466-9FC5E937E00B}" type="datetime1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F8D9-F9D1-4791-98BA-6DA9FFB4C09B}" type="datetime1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36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72B0-F121-436E-B353-DC247A26F347}" type="datetime1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5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EFA84-A152-42A7-86E0-5FCFF745F0AF}" type="datetime1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Waqas A. Khan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D78C1-49DE-45B5-BBF8-B262C65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7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Phylogenetics</a:t>
            </a:r>
            <a:r>
              <a:rPr lang="en-US" b="1" dirty="0"/>
              <a:t> Basics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Bioinformatics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MOLECULAR </a:t>
            </a:r>
            <a:r>
              <a:rPr lang="en-US" b="1" dirty="0"/>
              <a:t>EVOLUTION AND MOLECULAR PHYLOGENETICS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>
            <a:normAutofit fontScale="25000" lnSpcReduction="20000"/>
          </a:bodyPr>
          <a:lstStyle/>
          <a:p>
            <a:r>
              <a:rPr lang="en-US" sz="14400" dirty="0"/>
              <a:t>To begin the </a:t>
            </a:r>
            <a:r>
              <a:rPr lang="en-US" sz="14400" dirty="0" smtClean="0"/>
              <a:t>phylogenetic </a:t>
            </a:r>
            <a:r>
              <a:rPr lang="en-US" sz="14400" dirty="0"/>
              <a:t>discussion, we need to understand the basic </a:t>
            </a:r>
            <a:r>
              <a:rPr lang="en-US" sz="14400" dirty="0" smtClean="0"/>
              <a:t>question,</a:t>
            </a:r>
            <a:br>
              <a:rPr lang="en-US" sz="14400" dirty="0" smtClean="0"/>
            </a:br>
            <a:r>
              <a:rPr lang="en-US" sz="14400" dirty="0" smtClean="0"/>
              <a:t>“</a:t>
            </a:r>
            <a:r>
              <a:rPr lang="en-US" sz="14400" dirty="0"/>
              <a:t>What is evolution</a:t>
            </a:r>
            <a:r>
              <a:rPr lang="en-US" sz="14400" dirty="0" smtClean="0"/>
              <a:t>?”</a:t>
            </a:r>
          </a:p>
          <a:p>
            <a:r>
              <a:rPr lang="en-US" sz="14400" dirty="0"/>
              <a:t>In the biological context, evolution can be defined as the development of </a:t>
            </a:r>
            <a:r>
              <a:rPr lang="en-US" sz="14400" dirty="0" smtClean="0"/>
              <a:t>a biological </a:t>
            </a:r>
            <a:r>
              <a:rPr lang="en-US" sz="14400" dirty="0"/>
              <a:t>form from other preexisting forms or its origin to the current existing </a:t>
            </a:r>
            <a:r>
              <a:rPr lang="en-US" sz="14400" dirty="0" smtClean="0"/>
              <a:t>form through </a:t>
            </a:r>
            <a:r>
              <a:rPr lang="en-US" sz="14400" dirty="0"/>
              <a:t>natural selections and modifications. </a:t>
            </a:r>
            <a:endParaRPr lang="en-US" sz="14400" dirty="0" smtClean="0"/>
          </a:p>
          <a:p>
            <a:r>
              <a:rPr lang="en-US" sz="14400" dirty="0"/>
              <a:t>The driving force behind evolution </a:t>
            </a:r>
            <a:r>
              <a:rPr lang="en-US" sz="14400" dirty="0" smtClean="0"/>
              <a:t>is natural selection</a:t>
            </a:r>
            <a:r>
              <a:rPr lang="en-US" sz="14400" dirty="0"/>
              <a:t/>
            </a:r>
            <a:br>
              <a:rPr lang="en-US" sz="144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9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91" y="2192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MOLECULAR EVOLUTION AND MOLECULAR PHYLOGENETICS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257800"/>
          </a:xfrm>
        </p:spPr>
        <p:txBody>
          <a:bodyPr>
            <a:noAutofit/>
          </a:bodyPr>
          <a:lstStyle/>
          <a:p>
            <a:r>
              <a:rPr lang="en-US" i="1" dirty="0" err="1"/>
              <a:t>Phylogenetics</a:t>
            </a:r>
            <a:r>
              <a:rPr lang="en-US" i="1" dirty="0"/>
              <a:t> </a:t>
            </a:r>
            <a:r>
              <a:rPr lang="en-US" dirty="0"/>
              <a:t>is the study of the evolutionary history of living organisms using treelike diagrams to represent pedigrees of these organisms</a:t>
            </a:r>
            <a:r>
              <a:rPr lang="en-US" dirty="0" smtClean="0"/>
              <a:t>.</a:t>
            </a:r>
          </a:p>
          <a:p>
            <a:r>
              <a:rPr lang="en-US" dirty="0"/>
              <a:t>The tree branching </a:t>
            </a:r>
            <a:r>
              <a:rPr lang="en-US" dirty="0" smtClean="0"/>
              <a:t>patterns representing </a:t>
            </a:r>
            <a:r>
              <a:rPr lang="en-US" dirty="0"/>
              <a:t>the evolutionary divergence are referred to as </a:t>
            </a:r>
            <a:r>
              <a:rPr lang="en-US" i="1" dirty="0" smtClean="0"/>
              <a:t>phylogeny</a:t>
            </a:r>
          </a:p>
          <a:p>
            <a:r>
              <a:rPr lang="en-US" i="1" dirty="0" err="1"/>
              <a:t>Phylogenetics</a:t>
            </a:r>
            <a:r>
              <a:rPr lang="en-US" i="1" dirty="0"/>
              <a:t> </a:t>
            </a:r>
            <a:r>
              <a:rPr lang="en-US" dirty="0" smtClean="0"/>
              <a:t>often </a:t>
            </a:r>
            <a:r>
              <a:rPr lang="en-US" dirty="0"/>
              <a:t>studied using fossil records, which </a:t>
            </a:r>
            <a:r>
              <a:rPr lang="en-US" dirty="0" smtClean="0"/>
              <a:t>contain morphological </a:t>
            </a:r>
            <a:r>
              <a:rPr lang="en-US" dirty="0"/>
              <a:t>information about ancestors of current species and the timeline </a:t>
            </a:r>
            <a:r>
              <a:rPr lang="en-US" dirty="0" smtClean="0"/>
              <a:t>of divergence. However FRs have many limitations.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MOLECULAR PHYLOGENETICS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2800" dirty="0" smtClean="0"/>
              <a:t>Genes can </a:t>
            </a:r>
            <a:r>
              <a:rPr lang="en-US" sz="12800" dirty="0"/>
              <a:t>serve as </a:t>
            </a:r>
            <a:r>
              <a:rPr lang="en-US" sz="12800" i="1" dirty="0"/>
              <a:t>molecular </a:t>
            </a:r>
            <a:r>
              <a:rPr lang="en-US" sz="12800" i="1" dirty="0" smtClean="0"/>
              <a:t>fossils </a:t>
            </a:r>
            <a:r>
              <a:rPr lang="en-US" sz="12800" dirty="0" smtClean="0"/>
              <a:t>and through their comparative from a number of related organisms the evolutionary history of the genes even the organisms can be revealed</a:t>
            </a:r>
          </a:p>
          <a:p>
            <a:pPr algn="just"/>
            <a:r>
              <a:rPr lang="en-US" sz="12800" dirty="0"/>
              <a:t>M</a:t>
            </a:r>
            <a:r>
              <a:rPr lang="en-US" sz="12800" dirty="0" smtClean="0"/>
              <a:t>olecular </a:t>
            </a:r>
            <a:r>
              <a:rPr lang="en-US" sz="12800" dirty="0" err="1"/>
              <a:t>phylogenetics</a:t>
            </a:r>
            <a:r>
              <a:rPr lang="en-US" sz="12800" dirty="0"/>
              <a:t> </a:t>
            </a:r>
            <a:r>
              <a:rPr lang="en-US" sz="12800" dirty="0" smtClean="0"/>
              <a:t>is </a:t>
            </a:r>
            <a:r>
              <a:rPr lang="en-US" sz="12800" dirty="0"/>
              <a:t>the study of evolutionary relationships of genes and other biological macromolecules by analyzing mutations at various positions in their sequences and developing hypotheses about </a:t>
            </a:r>
            <a:r>
              <a:rPr lang="en-US" sz="12800" dirty="0" smtClean="0"/>
              <a:t>the evolutionary </a:t>
            </a:r>
            <a:r>
              <a:rPr lang="en-US" sz="12800" dirty="0"/>
              <a:t>relatedness of the biomolecules.</a:t>
            </a:r>
            <a:br>
              <a:rPr lang="en-US" sz="12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Major </a:t>
            </a:r>
            <a:r>
              <a:rPr lang="en-US" b="1" dirty="0"/>
              <a:t>Assumptions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90696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2800" dirty="0" smtClean="0"/>
              <a:t>The first is that the molecular sequences used in phylogenetic construction are homologous</a:t>
            </a:r>
          </a:p>
          <a:p>
            <a:pPr algn="just"/>
            <a:r>
              <a:rPr lang="en-US" sz="12800" dirty="0" smtClean="0"/>
              <a:t>Phylogenetic divergence is assumed to be</a:t>
            </a:r>
            <a:br>
              <a:rPr lang="en-US" sz="12800" dirty="0" smtClean="0"/>
            </a:br>
            <a:r>
              <a:rPr lang="en-US" sz="12800" dirty="0" smtClean="0"/>
              <a:t>bifurcating, meaning that a parent branch splits into two daughter branches at any given point</a:t>
            </a:r>
          </a:p>
          <a:p>
            <a:pPr algn="just"/>
            <a:r>
              <a:rPr lang="en-US" sz="12800" dirty="0" smtClean="0"/>
              <a:t>Another assumption in </a:t>
            </a:r>
            <a:r>
              <a:rPr lang="en-US" sz="12800" dirty="0" err="1" smtClean="0"/>
              <a:t>phylogenetics</a:t>
            </a:r>
            <a:r>
              <a:rPr lang="en-US" sz="12800" dirty="0" smtClean="0"/>
              <a:t> is that each position in a sequence evolved independently. The variability among sequences is sufficiently informative for constructing unambiguous phylogenetic trees.</a:t>
            </a:r>
            <a:r>
              <a:rPr lang="en-US" sz="8900" dirty="0" smtClean="0"/>
              <a:t/>
            </a:r>
            <a:br>
              <a:rPr lang="en-US" sz="8900" dirty="0" smtClean="0"/>
            </a:br>
            <a:r>
              <a:rPr lang="en-US" sz="5700" dirty="0" smtClean="0"/>
              <a:t/>
            </a:r>
            <a:br>
              <a:rPr lang="en-US" sz="57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TERMINOLOGY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25780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/>
              <a:t>The lines in a tree are called </a:t>
            </a:r>
            <a:r>
              <a:rPr lang="en-US" sz="9600" i="1" dirty="0" smtClean="0"/>
              <a:t>branches</a:t>
            </a:r>
          </a:p>
          <a:p>
            <a:r>
              <a:rPr lang="en-US" sz="9600" dirty="0"/>
              <a:t>At the tips of the branches are present-day species or </a:t>
            </a:r>
            <a:r>
              <a:rPr lang="en-US" sz="9600" dirty="0" smtClean="0"/>
              <a:t>sequences known </a:t>
            </a:r>
            <a:r>
              <a:rPr lang="en-US" sz="9600" dirty="0"/>
              <a:t>as </a:t>
            </a:r>
            <a:r>
              <a:rPr lang="en-US" sz="9600" i="1" dirty="0"/>
              <a:t>taxa </a:t>
            </a:r>
            <a:endParaRPr lang="en-US" sz="9600" i="1" dirty="0" smtClean="0"/>
          </a:p>
          <a:p>
            <a:r>
              <a:rPr lang="en-US" sz="9600" dirty="0" smtClean="0"/>
              <a:t>The connecting </a:t>
            </a:r>
            <a:r>
              <a:rPr lang="en-US" sz="9600" dirty="0"/>
              <a:t>point where two adjacent branches join is called a </a:t>
            </a:r>
            <a:r>
              <a:rPr lang="en-US" sz="9600" i="1" dirty="0" smtClean="0"/>
              <a:t>node</a:t>
            </a:r>
            <a:endParaRPr lang="en-US" sz="9600" dirty="0"/>
          </a:p>
          <a:p>
            <a:r>
              <a:rPr lang="en-US" sz="9600" dirty="0"/>
              <a:t>The bifurcating point at the very bottom </a:t>
            </a:r>
            <a:r>
              <a:rPr lang="en-US" sz="9600" dirty="0" smtClean="0"/>
              <a:t>of the </a:t>
            </a:r>
            <a:r>
              <a:rPr lang="en-US" sz="9600" dirty="0"/>
              <a:t>tree is the </a:t>
            </a:r>
            <a:r>
              <a:rPr lang="en-US" sz="9600" i="1" dirty="0"/>
              <a:t>root </a:t>
            </a:r>
            <a:r>
              <a:rPr lang="en-US" sz="9600" i="1" dirty="0" smtClean="0"/>
              <a:t>node</a:t>
            </a:r>
          </a:p>
          <a:p>
            <a:r>
              <a:rPr lang="en-US" sz="9600" dirty="0"/>
              <a:t>A group of taxa descended from a single common ancestor is defined as a </a:t>
            </a:r>
            <a:r>
              <a:rPr lang="en-US" sz="9600" i="1" dirty="0" smtClean="0"/>
              <a:t>clade</a:t>
            </a:r>
            <a:r>
              <a:rPr lang="en-US" sz="9600" dirty="0"/>
              <a:t> </a:t>
            </a:r>
            <a:r>
              <a:rPr lang="en-US" sz="9600" dirty="0" smtClean="0"/>
              <a:t>or </a:t>
            </a:r>
            <a:r>
              <a:rPr lang="en-US" sz="9600" i="1" dirty="0"/>
              <a:t>monophyletic </a:t>
            </a:r>
            <a:r>
              <a:rPr lang="en-US" sz="9600" i="1" dirty="0" smtClean="0"/>
              <a:t>group</a:t>
            </a:r>
          </a:p>
          <a:p>
            <a:r>
              <a:rPr lang="en-US" sz="9600" dirty="0"/>
              <a:t>The branch path depicting an ancestor–descendant relationship on a tree is called a </a:t>
            </a:r>
            <a:r>
              <a:rPr lang="en-US" sz="9600" i="1" dirty="0"/>
              <a:t>lineage</a:t>
            </a:r>
            <a:r>
              <a:rPr lang="en-US" sz="9600" dirty="0"/>
              <a:t>, which is often synonymous with a tree </a:t>
            </a:r>
            <a:r>
              <a:rPr lang="en-US" sz="9600" dirty="0" smtClean="0"/>
              <a:t>branch leading </a:t>
            </a:r>
            <a:r>
              <a:rPr lang="en-US" sz="9600" dirty="0"/>
              <a:t>to a defined monophyletic </a:t>
            </a:r>
            <a:r>
              <a:rPr lang="en-US" sz="9600" dirty="0" smtClean="0"/>
              <a:t>group</a:t>
            </a:r>
          </a:p>
          <a:p>
            <a:r>
              <a:rPr lang="en-US" sz="9600" dirty="0"/>
              <a:t>When a number of taxa share more </a:t>
            </a:r>
            <a:r>
              <a:rPr lang="en-US" sz="9600" dirty="0" smtClean="0"/>
              <a:t>than one </a:t>
            </a:r>
            <a:r>
              <a:rPr lang="en-US" sz="9600" dirty="0"/>
              <a:t>closest common ancestors, they do not fit the definition of a clade. In this </a:t>
            </a:r>
            <a:r>
              <a:rPr lang="en-US" sz="9600" dirty="0" smtClean="0"/>
              <a:t>case, they </a:t>
            </a:r>
            <a:r>
              <a:rPr lang="en-US" sz="9600" dirty="0"/>
              <a:t>are referred to as paraphyletic (e.g., taxa B, C, and D)</a:t>
            </a:r>
            <a:br>
              <a:rPr lang="en-US" sz="9600" dirty="0"/>
            </a:br>
            <a:r>
              <a:rPr lang="en-US" sz="9600" dirty="0"/>
              <a:t/>
            </a:r>
            <a:br>
              <a:rPr lang="en-US" sz="96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9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56" y="1828800"/>
            <a:ext cx="8850488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4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668300"/>
            <a:ext cx="8915399" cy="320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Waqas A. Khan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4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355</Words>
  <Application>Microsoft Office PowerPoint</Application>
  <PresentationFormat>On-screen Show (4:3)</PresentationFormat>
  <Paragraphs>34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Phylogenetics Basics  </vt:lpstr>
      <vt:lpstr>  MOLECULAR EVOLUTION AND MOLECULAR PHYLOGENETICS  </vt:lpstr>
      <vt:lpstr>MOLECULAR EVOLUTION AND MOLECULAR PHYLOGENETICS</vt:lpstr>
      <vt:lpstr>MOLECULAR PHYLOGENETICS</vt:lpstr>
      <vt:lpstr>  Major Assumptions  </vt:lpstr>
      <vt:lpstr>  TERMINOLOGY  </vt:lpstr>
      <vt:lpstr>PowerPoint Presentation</vt:lpstr>
      <vt:lpstr>PowerPoint Presentation</vt:lpstr>
    </vt:vector>
  </TitlesOfParts>
  <Company>MyCompanyName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Phylogenetics Basics</dc:title>
  <dc:creator>MyUserName</dc:creator>
  <cp:lastModifiedBy>MyUserName</cp:lastModifiedBy>
  <cp:revision>13</cp:revision>
  <dcterms:created xsi:type="dcterms:W3CDTF">2019-04-28T15:23:14Z</dcterms:created>
  <dcterms:modified xsi:type="dcterms:W3CDTF">2020-05-03T05:57:40Z</dcterms:modified>
</cp:coreProperties>
</file>